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19"/>
  </p:notesMasterIdLst>
  <p:sldIdLst>
    <p:sldId id="328" r:id="rId2"/>
    <p:sldId id="262" r:id="rId3"/>
    <p:sldId id="309" r:id="rId4"/>
    <p:sldId id="354" r:id="rId5"/>
    <p:sldId id="311" r:id="rId6"/>
    <p:sldId id="312" r:id="rId7"/>
    <p:sldId id="355" r:id="rId8"/>
    <p:sldId id="314" r:id="rId9"/>
    <p:sldId id="315" r:id="rId10"/>
    <p:sldId id="316" r:id="rId11"/>
    <p:sldId id="317" r:id="rId12"/>
    <p:sldId id="318" r:id="rId13"/>
    <p:sldId id="319" r:id="rId14"/>
    <p:sldId id="320" r:id="rId15"/>
    <p:sldId id="321" r:id="rId16"/>
    <p:sldId id="322" r:id="rId17"/>
    <p:sldId id="323"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0C3F481-0826-4000-97B7-4BC0E4B87AA9}">
          <p14:sldIdLst>
            <p14:sldId id="328"/>
            <p14:sldId id="262"/>
            <p14:sldId id="309"/>
            <p14:sldId id="354"/>
            <p14:sldId id="311"/>
            <p14:sldId id="312"/>
          </p14:sldIdLst>
        </p14:section>
        <p14:section name="Untitled Section" id="{A650C445-1ECE-4570-84E8-CAFCEC312087}">
          <p14:sldIdLst>
            <p14:sldId id="355"/>
            <p14:sldId id="314"/>
            <p14:sldId id="315"/>
            <p14:sldId id="316"/>
            <p14:sldId id="317"/>
            <p14:sldId id="318"/>
            <p14:sldId id="319"/>
            <p14:sldId id="320"/>
            <p14:sldId id="321"/>
            <p14:sldId id="322"/>
            <p14:sldId id="32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C5E1"/>
    <a:srgbClr val="C598CD"/>
    <a:srgbClr val="A5C8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3" autoAdjust="0"/>
    <p:restoredTop sz="88244" autoAdjust="0"/>
  </p:normalViewPr>
  <p:slideViewPr>
    <p:cSldViewPr snapToGrid="0">
      <p:cViewPr varScale="1">
        <p:scale>
          <a:sx n="91" d="100"/>
          <a:sy n="91" d="100"/>
        </p:scale>
        <p:origin x="208" y="360"/>
      </p:cViewPr>
      <p:guideLst>
        <p:guide orient="horz" pos="2160"/>
        <p:guide pos="3840"/>
      </p:guideLst>
    </p:cSldViewPr>
  </p:slideViewPr>
  <p:notesTextViewPr>
    <p:cViewPr>
      <p:scale>
        <a:sx n="1" d="1"/>
        <a:sy n="1" d="1"/>
      </p:scale>
      <p:origin x="0" y="0"/>
    </p:cViewPr>
  </p:notesTextViewPr>
  <p:sorterViewPr>
    <p:cViewPr>
      <p:scale>
        <a:sx n="66" d="100"/>
        <a:sy n="66" d="100"/>
      </p:scale>
      <p:origin x="0" y="-3612"/>
    </p:cViewPr>
  </p:sorterViewPr>
  <p:notesViewPr>
    <p:cSldViewPr snapToGrid="0">
      <p:cViewPr varScale="1">
        <p:scale>
          <a:sx n="35" d="100"/>
          <a:sy n="35" d="100"/>
        </p:scale>
        <p:origin x="184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780DDD-3CD3-468A-9EEE-6C4ADAFF02AB}" type="datetimeFigureOut">
              <a:rPr lang="it-IT" smtClean="0"/>
              <a:pPr/>
              <a:t>06/09/23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5A30D-FCA7-46DF-B35F-A543058C36F6}" type="slidenum">
              <a:rPr lang="it-IT" smtClean="0"/>
              <a:pPr/>
              <a:t>‹#›</a:t>
            </a:fld>
            <a:endParaRPr lang="it-IT"/>
          </a:p>
        </p:txBody>
      </p:sp>
    </p:spTree>
    <p:extLst>
      <p:ext uri="{BB962C8B-B14F-4D97-AF65-F5344CB8AC3E}">
        <p14:creationId xmlns:p14="http://schemas.microsoft.com/office/powerpoint/2010/main" val="1979387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F25A30D-FCA7-46DF-B35F-A543058C36F6}" type="slidenum">
              <a:rPr lang="it-IT" smtClean="0"/>
              <a:pPr/>
              <a:t>2</a:t>
            </a:fld>
            <a:endParaRPr lang="it-IT"/>
          </a:p>
        </p:txBody>
      </p:sp>
    </p:spTree>
    <p:extLst>
      <p:ext uri="{BB962C8B-B14F-4D97-AF65-F5344CB8AC3E}">
        <p14:creationId xmlns:p14="http://schemas.microsoft.com/office/powerpoint/2010/main" val="834235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3E743FB6-6E62-544F-A203-4038B3976098}" type="slidenum">
              <a:rPr lang="ru-RU" smtClean="0"/>
              <a:pPr/>
              <a:t>13</a:t>
            </a:fld>
            <a:endParaRPr lang="ru-RU"/>
          </a:p>
        </p:txBody>
      </p:sp>
    </p:spTree>
    <p:extLst>
      <p:ext uri="{BB962C8B-B14F-4D97-AF65-F5344CB8AC3E}">
        <p14:creationId xmlns:p14="http://schemas.microsoft.com/office/powerpoint/2010/main" val="868977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3E743FB6-6E62-544F-A203-4038B3976098}" type="slidenum">
              <a:rPr lang="ru-RU" smtClean="0"/>
              <a:pPr/>
              <a:t>14</a:t>
            </a:fld>
            <a:endParaRPr lang="ru-RU"/>
          </a:p>
        </p:txBody>
      </p:sp>
    </p:spTree>
    <p:extLst>
      <p:ext uri="{BB962C8B-B14F-4D97-AF65-F5344CB8AC3E}">
        <p14:creationId xmlns:p14="http://schemas.microsoft.com/office/powerpoint/2010/main" val="1004584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3E743FB6-6E62-544F-A203-4038B3976098}" type="slidenum">
              <a:rPr lang="ru-RU" smtClean="0"/>
              <a:pPr/>
              <a:t>15</a:t>
            </a:fld>
            <a:endParaRPr lang="ru-RU"/>
          </a:p>
        </p:txBody>
      </p:sp>
    </p:spTree>
    <p:extLst>
      <p:ext uri="{BB962C8B-B14F-4D97-AF65-F5344CB8AC3E}">
        <p14:creationId xmlns:p14="http://schemas.microsoft.com/office/powerpoint/2010/main" val="2445734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3E743FB6-6E62-544F-A203-4038B3976098}" type="slidenum">
              <a:rPr lang="ru-RU" smtClean="0"/>
              <a:pPr/>
              <a:t>16</a:t>
            </a:fld>
            <a:endParaRPr lang="ru-RU"/>
          </a:p>
        </p:txBody>
      </p:sp>
    </p:spTree>
    <p:extLst>
      <p:ext uri="{BB962C8B-B14F-4D97-AF65-F5344CB8AC3E}">
        <p14:creationId xmlns:p14="http://schemas.microsoft.com/office/powerpoint/2010/main" val="556533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3E743FB6-6E62-544F-A203-4038B3976098}" type="slidenum">
              <a:rPr lang="ru-RU" smtClean="0"/>
              <a:pPr/>
              <a:t>17</a:t>
            </a:fld>
            <a:endParaRPr lang="ru-RU"/>
          </a:p>
        </p:txBody>
      </p:sp>
    </p:spTree>
    <p:extLst>
      <p:ext uri="{BB962C8B-B14F-4D97-AF65-F5344CB8AC3E}">
        <p14:creationId xmlns:p14="http://schemas.microsoft.com/office/powerpoint/2010/main" val="2030238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3E743FB6-6E62-544F-A203-4038B3976098}" type="slidenum">
              <a:rPr lang="ru-RU" smtClean="0"/>
              <a:pPr/>
              <a:t>3</a:t>
            </a:fld>
            <a:endParaRPr lang="ru-RU"/>
          </a:p>
        </p:txBody>
      </p:sp>
    </p:spTree>
    <p:extLst>
      <p:ext uri="{BB962C8B-B14F-4D97-AF65-F5344CB8AC3E}">
        <p14:creationId xmlns:p14="http://schemas.microsoft.com/office/powerpoint/2010/main" val="64684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5A30D-FCA7-46DF-B35F-A543058C36F6}" type="slidenum">
              <a:rPr lang="it-IT" smtClean="0"/>
              <a:pPr/>
              <a:t>4</a:t>
            </a:fld>
            <a:endParaRPr lang="it-IT"/>
          </a:p>
        </p:txBody>
      </p:sp>
    </p:spTree>
    <p:extLst>
      <p:ext uri="{BB962C8B-B14F-4D97-AF65-F5344CB8AC3E}">
        <p14:creationId xmlns:p14="http://schemas.microsoft.com/office/powerpoint/2010/main" val="3072558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5A30D-FCA7-46DF-B35F-A543058C36F6}" type="slidenum">
              <a:rPr lang="it-IT" smtClean="0"/>
              <a:pPr/>
              <a:t>7</a:t>
            </a:fld>
            <a:endParaRPr lang="it-IT"/>
          </a:p>
        </p:txBody>
      </p:sp>
    </p:spTree>
    <p:extLst>
      <p:ext uri="{BB962C8B-B14F-4D97-AF65-F5344CB8AC3E}">
        <p14:creationId xmlns:p14="http://schemas.microsoft.com/office/powerpoint/2010/main" val="1011535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3E743FB6-6E62-544F-A203-4038B3976098}" type="slidenum">
              <a:rPr lang="ru-RU" smtClean="0"/>
              <a:pPr/>
              <a:t>8</a:t>
            </a:fld>
            <a:endParaRPr lang="ru-RU"/>
          </a:p>
        </p:txBody>
      </p:sp>
    </p:spTree>
    <p:extLst>
      <p:ext uri="{BB962C8B-B14F-4D97-AF65-F5344CB8AC3E}">
        <p14:creationId xmlns:p14="http://schemas.microsoft.com/office/powerpoint/2010/main" val="2311798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3E743FB6-6E62-544F-A203-4038B3976098}" type="slidenum">
              <a:rPr lang="ru-RU" smtClean="0"/>
              <a:pPr/>
              <a:t>9</a:t>
            </a:fld>
            <a:endParaRPr lang="ru-RU"/>
          </a:p>
        </p:txBody>
      </p:sp>
    </p:spTree>
    <p:extLst>
      <p:ext uri="{BB962C8B-B14F-4D97-AF65-F5344CB8AC3E}">
        <p14:creationId xmlns:p14="http://schemas.microsoft.com/office/powerpoint/2010/main" val="795317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3E743FB6-6E62-544F-A203-4038B3976098}" type="slidenum">
              <a:rPr lang="ru-RU" smtClean="0"/>
              <a:pPr/>
              <a:t>10</a:t>
            </a:fld>
            <a:endParaRPr lang="ru-RU"/>
          </a:p>
        </p:txBody>
      </p:sp>
    </p:spTree>
    <p:extLst>
      <p:ext uri="{BB962C8B-B14F-4D97-AF65-F5344CB8AC3E}">
        <p14:creationId xmlns:p14="http://schemas.microsoft.com/office/powerpoint/2010/main" val="856206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3E743FB6-6E62-544F-A203-4038B3976098}" type="slidenum">
              <a:rPr lang="ru-RU" smtClean="0"/>
              <a:pPr/>
              <a:t>11</a:t>
            </a:fld>
            <a:endParaRPr lang="ru-RU"/>
          </a:p>
        </p:txBody>
      </p:sp>
    </p:spTree>
    <p:extLst>
      <p:ext uri="{BB962C8B-B14F-4D97-AF65-F5344CB8AC3E}">
        <p14:creationId xmlns:p14="http://schemas.microsoft.com/office/powerpoint/2010/main" val="1041657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3E743FB6-6E62-544F-A203-4038B3976098}" type="slidenum">
              <a:rPr lang="ru-RU" smtClean="0"/>
              <a:pPr/>
              <a:t>12</a:t>
            </a:fld>
            <a:endParaRPr lang="ru-RU"/>
          </a:p>
        </p:txBody>
      </p:sp>
    </p:spTree>
    <p:extLst>
      <p:ext uri="{BB962C8B-B14F-4D97-AF65-F5344CB8AC3E}">
        <p14:creationId xmlns:p14="http://schemas.microsoft.com/office/powerpoint/2010/main" val="2166794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F4BD6AC7-0508-4095-AFAA-99D814267A13}" type="datetimeFigureOut">
              <a:rPr lang="it-IT" smtClean="0"/>
              <a:pPr/>
              <a:t>06/09/23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8A2892B-8265-4BBA-A05B-766924ACDE10}" type="slidenum">
              <a:rPr lang="it-IT" smtClean="0"/>
              <a:pPr/>
              <a:t>‹#›</a:t>
            </a:fld>
            <a:endParaRPr lang="it-IT"/>
          </a:p>
        </p:txBody>
      </p:sp>
    </p:spTree>
    <p:extLst>
      <p:ext uri="{BB962C8B-B14F-4D97-AF65-F5344CB8AC3E}">
        <p14:creationId xmlns:p14="http://schemas.microsoft.com/office/powerpoint/2010/main" val="96778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4BD6AC7-0508-4095-AFAA-99D814267A13}" type="datetimeFigureOut">
              <a:rPr lang="it-IT" smtClean="0"/>
              <a:pPr/>
              <a:t>06/09/23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8A2892B-8265-4BBA-A05B-766924ACDE10}" type="slidenum">
              <a:rPr lang="it-IT" smtClean="0"/>
              <a:pPr/>
              <a:t>‹#›</a:t>
            </a:fld>
            <a:endParaRPr lang="it-IT"/>
          </a:p>
        </p:txBody>
      </p:sp>
    </p:spTree>
    <p:extLst>
      <p:ext uri="{BB962C8B-B14F-4D97-AF65-F5344CB8AC3E}">
        <p14:creationId xmlns:p14="http://schemas.microsoft.com/office/powerpoint/2010/main" val="4127884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4BD6AC7-0508-4095-AFAA-99D814267A13}" type="datetimeFigureOut">
              <a:rPr lang="it-IT" smtClean="0"/>
              <a:pPr/>
              <a:t>06/09/23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8A2892B-8265-4BBA-A05B-766924ACDE10}" type="slidenum">
              <a:rPr lang="it-IT" smtClean="0"/>
              <a:pPr/>
              <a:t>‹#›</a:t>
            </a:fld>
            <a:endParaRPr lang="it-IT"/>
          </a:p>
        </p:txBody>
      </p:sp>
    </p:spTree>
    <p:extLst>
      <p:ext uri="{BB962C8B-B14F-4D97-AF65-F5344CB8AC3E}">
        <p14:creationId xmlns:p14="http://schemas.microsoft.com/office/powerpoint/2010/main" val="637441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295416" y="393702"/>
            <a:ext cx="10515600" cy="892182"/>
          </a:xfrm>
        </p:spPr>
        <p:txBody>
          <a:bodyPr>
            <a:normAutofit/>
          </a:bodyPr>
          <a:lstStyle>
            <a:lvl1pPr>
              <a:defRPr sz="4000" b="1">
                <a:solidFill>
                  <a:srgbClr val="002060"/>
                </a:solidFill>
                <a:latin typeface="Arial" pitchFamily="34" charset="0"/>
                <a:cs typeface="Arial" pitchFamily="34" charset="0"/>
              </a:defRPr>
            </a:lvl1pPr>
          </a:lstStyle>
          <a:p>
            <a:r>
              <a:rPr lang="it-IT" dirty="0"/>
              <a:t>Fare clic per modificare lo stile del titolo</a:t>
            </a:r>
          </a:p>
        </p:txBody>
      </p:sp>
      <p:sp>
        <p:nvSpPr>
          <p:cNvPr id="3" name="Segnaposto contenuto 2"/>
          <p:cNvSpPr>
            <a:spLocks noGrp="1"/>
          </p:cNvSpPr>
          <p:nvPr>
            <p:ph idx="1"/>
          </p:nvPr>
        </p:nvSpPr>
        <p:spPr/>
        <p:txBody>
          <a:bodyPr/>
          <a:lstStyle>
            <a:lvl1pPr>
              <a:defRPr>
                <a:solidFill>
                  <a:srgbClr val="002060"/>
                </a:solidFill>
                <a:latin typeface="Arial" pitchFamily="34" charset="0"/>
                <a:cs typeface="Arial" pitchFamily="34" charset="0"/>
              </a:defRPr>
            </a:lvl1pPr>
            <a:lvl2pPr>
              <a:defRPr>
                <a:solidFill>
                  <a:srgbClr val="002060"/>
                </a:solidFill>
                <a:latin typeface="Arial" pitchFamily="34" charset="0"/>
                <a:cs typeface="Arial" pitchFamily="34" charset="0"/>
              </a:defRPr>
            </a:lvl2pPr>
            <a:lvl3pPr>
              <a:defRPr>
                <a:solidFill>
                  <a:srgbClr val="002060"/>
                </a:solidFill>
                <a:latin typeface="Arial" pitchFamily="34" charset="0"/>
                <a:cs typeface="Arial" pitchFamily="34" charset="0"/>
              </a:defRPr>
            </a:lvl3pPr>
            <a:lvl4pPr>
              <a:defRPr>
                <a:solidFill>
                  <a:srgbClr val="002060"/>
                </a:solidFill>
                <a:latin typeface="Arial" pitchFamily="34" charset="0"/>
                <a:cs typeface="Arial" pitchFamily="34" charset="0"/>
              </a:defRPr>
            </a:lvl4pPr>
            <a:lvl5pPr>
              <a:defRPr>
                <a:solidFill>
                  <a:srgbClr val="002060"/>
                </a:solidFill>
              </a:defRPr>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p:txBody>
          <a:bodyPr/>
          <a:lstStyle/>
          <a:p>
            <a:fld id="{F4BD6AC7-0508-4095-AFAA-99D814267A13}" type="datetimeFigureOut">
              <a:rPr lang="it-IT" smtClean="0"/>
              <a:pPr/>
              <a:t>06/09/23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8A2892B-8265-4BBA-A05B-766924ACDE10}" type="slidenum">
              <a:rPr lang="it-IT" smtClean="0"/>
              <a:pPr/>
              <a:t>‹#›</a:t>
            </a:fld>
            <a:endParaRPr lang="it-IT"/>
          </a:p>
        </p:txBody>
      </p:sp>
      <p:sp>
        <p:nvSpPr>
          <p:cNvPr id="9" name="Elaborazione 8"/>
          <p:cNvSpPr/>
          <p:nvPr userDrawn="1"/>
        </p:nvSpPr>
        <p:spPr>
          <a:xfrm>
            <a:off x="0" y="742947"/>
            <a:ext cx="857250" cy="228608"/>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Elaborazione 10"/>
          <p:cNvSpPr/>
          <p:nvPr userDrawn="1"/>
        </p:nvSpPr>
        <p:spPr>
          <a:xfrm>
            <a:off x="852513" y="742947"/>
            <a:ext cx="419075" cy="228608"/>
          </a:xfrm>
          <a:prstGeom prst="flowChartProcess">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94277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atin typeface="Arial" pitchFamily="34" charset="0"/>
                <a:cs typeface="Arial" pitchFamily="34" charset="0"/>
              </a:defRPr>
            </a:lvl1pPr>
          </a:lstStyle>
          <a:p>
            <a:r>
              <a:rPr lang="it-IT" dirty="0"/>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Modifica gli stili del testo dello schema</a:t>
            </a:r>
          </a:p>
        </p:txBody>
      </p:sp>
      <p:sp>
        <p:nvSpPr>
          <p:cNvPr id="4" name="Segnaposto data 3"/>
          <p:cNvSpPr>
            <a:spLocks noGrp="1"/>
          </p:cNvSpPr>
          <p:nvPr>
            <p:ph type="dt" sz="half" idx="10"/>
          </p:nvPr>
        </p:nvSpPr>
        <p:spPr/>
        <p:txBody>
          <a:bodyPr/>
          <a:lstStyle/>
          <a:p>
            <a:fld id="{F4BD6AC7-0508-4095-AFAA-99D814267A13}" type="datetimeFigureOut">
              <a:rPr lang="it-IT" smtClean="0"/>
              <a:pPr/>
              <a:t>06/09/23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8A2892B-8265-4BBA-A05B-766924ACDE10}" type="slidenum">
              <a:rPr lang="it-IT" smtClean="0"/>
              <a:pPr/>
              <a:t>‹#›</a:t>
            </a:fld>
            <a:endParaRPr lang="it-IT"/>
          </a:p>
        </p:txBody>
      </p:sp>
    </p:spTree>
    <p:extLst>
      <p:ext uri="{BB962C8B-B14F-4D97-AF65-F5344CB8AC3E}">
        <p14:creationId xmlns:p14="http://schemas.microsoft.com/office/powerpoint/2010/main" val="2802692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F4BD6AC7-0508-4095-AFAA-99D814267A13}" type="datetimeFigureOut">
              <a:rPr lang="it-IT" smtClean="0"/>
              <a:pPr/>
              <a:t>06/09/23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8A2892B-8265-4BBA-A05B-766924ACDE10}" type="slidenum">
              <a:rPr lang="it-IT" smtClean="0"/>
              <a:pPr/>
              <a:t>‹#›</a:t>
            </a:fld>
            <a:endParaRPr lang="it-IT"/>
          </a:p>
        </p:txBody>
      </p:sp>
    </p:spTree>
    <p:extLst>
      <p:ext uri="{BB962C8B-B14F-4D97-AF65-F5344CB8AC3E}">
        <p14:creationId xmlns:p14="http://schemas.microsoft.com/office/powerpoint/2010/main" val="945323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F4BD6AC7-0508-4095-AFAA-99D814267A13}" type="datetimeFigureOut">
              <a:rPr lang="it-IT" smtClean="0"/>
              <a:pPr/>
              <a:t>06/09/23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8A2892B-8265-4BBA-A05B-766924ACDE10}" type="slidenum">
              <a:rPr lang="it-IT" smtClean="0"/>
              <a:pPr/>
              <a:t>‹#›</a:t>
            </a:fld>
            <a:endParaRPr lang="it-IT"/>
          </a:p>
        </p:txBody>
      </p:sp>
    </p:spTree>
    <p:extLst>
      <p:ext uri="{BB962C8B-B14F-4D97-AF65-F5344CB8AC3E}">
        <p14:creationId xmlns:p14="http://schemas.microsoft.com/office/powerpoint/2010/main" val="708597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F4BD6AC7-0508-4095-AFAA-99D814267A13}" type="datetimeFigureOut">
              <a:rPr lang="it-IT" smtClean="0"/>
              <a:pPr/>
              <a:t>06/09/23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8A2892B-8265-4BBA-A05B-766924ACDE10}" type="slidenum">
              <a:rPr lang="it-IT" smtClean="0"/>
              <a:pPr/>
              <a:t>‹#›</a:t>
            </a:fld>
            <a:endParaRPr lang="it-IT"/>
          </a:p>
        </p:txBody>
      </p:sp>
    </p:spTree>
    <p:extLst>
      <p:ext uri="{BB962C8B-B14F-4D97-AF65-F5344CB8AC3E}">
        <p14:creationId xmlns:p14="http://schemas.microsoft.com/office/powerpoint/2010/main" val="651288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4BD6AC7-0508-4095-AFAA-99D814267A13}" type="datetimeFigureOut">
              <a:rPr lang="it-IT" smtClean="0"/>
              <a:pPr/>
              <a:t>06/09/23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8A2892B-8265-4BBA-A05B-766924ACDE10}" type="slidenum">
              <a:rPr lang="it-IT" smtClean="0"/>
              <a:pPr/>
              <a:t>‹#›</a:t>
            </a:fld>
            <a:endParaRPr lang="it-IT"/>
          </a:p>
        </p:txBody>
      </p:sp>
    </p:spTree>
    <p:extLst>
      <p:ext uri="{BB962C8B-B14F-4D97-AF65-F5344CB8AC3E}">
        <p14:creationId xmlns:p14="http://schemas.microsoft.com/office/powerpoint/2010/main" val="204071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F4BD6AC7-0508-4095-AFAA-99D814267A13}" type="datetimeFigureOut">
              <a:rPr lang="it-IT" smtClean="0"/>
              <a:pPr/>
              <a:t>06/09/23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8A2892B-8265-4BBA-A05B-766924ACDE10}" type="slidenum">
              <a:rPr lang="it-IT" smtClean="0"/>
              <a:pPr/>
              <a:t>‹#›</a:t>
            </a:fld>
            <a:endParaRPr lang="it-IT"/>
          </a:p>
        </p:txBody>
      </p:sp>
    </p:spTree>
    <p:extLst>
      <p:ext uri="{BB962C8B-B14F-4D97-AF65-F5344CB8AC3E}">
        <p14:creationId xmlns:p14="http://schemas.microsoft.com/office/powerpoint/2010/main" val="896333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F4BD6AC7-0508-4095-AFAA-99D814267A13}" type="datetimeFigureOut">
              <a:rPr lang="it-IT" smtClean="0"/>
              <a:pPr/>
              <a:t>06/09/23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8A2892B-8265-4BBA-A05B-766924ACDE10}" type="slidenum">
              <a:rPr lang="it-IT" smtClean="0"/>
              <a:pPr/>
              <a:t>‹#›</a:t>
            </a:fld>
            <a:endParaRPr lang="it-IT"/>
          </a:p>
        </p:txBody>
      </p:sp>
    </p:spTree>
    <p:extLst>
      <p:ext uri="{BB962C8B-B14F-4D97-AF65-F5344CB8AC3E}">
        <p14:creationId xmlns:p14="http://schemas.microsoft.com/office/powerpoint/2010/main" val="636913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D6AC7-0508-4095-AFAA-99D814267A13}" type="datetimeFigureOut">
              <a:rPr lang="it-IT" smtClean="0"/>
              <a:pPr/>
              <a:t>06/09/23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2892B-8265-4BBA-A05B-766924ACDE10}" type="slidenum">
              <a:rPr lang="it-IT" smtClean="0"/>
              <a:pPr/>
              <a:t>‹#›</a:t>
            </a:fld>
            <a:endParaRPr lang="it-IT"/>
          </a:p>
        </p:txBody>
      </p:sp>
    </p:spTree>
    <p:extLst>
      <p:ext uri="{BB962C8B-B14F-4D97-AF65-F5344CB8AC3E}">
        <p14:creationId xmlns:p14="http://schemas.microsoft.com/office/powerpoint/2010/main" val="175117335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tiff"/><Relationship Id="rId4" Type="http://schemas.openxmlformats.org/officeDocument/2006/relationships/image" Target="../media/image11.tiff"/></Relationships>
</file>

<file path=ppt/slides/_rels/slide1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65101" y="3172778"/>
            <a:ext cx="10515600" cy="2852737"/>
          </a:xfrm>
        </p:spPr>
        <p:txBody>
          <a:bodyPr>
            <a:normAutofit fontScale="90000"/>
          </a:bodyPr>
          <a:lstStyle/>
          <a:p>
            <a:r>
              <a:rPr lang="it-IT" b="1" dirty="0" err="1">
                <a:solidFill>
                  <a:srgbClr val="002060"/>
                </a:solidFill>
              </a:rPr>
              <a:t>Chapter</a:t>
            </a:r>
            <a:r>
              <a:rPr lang="it-IT" b="1" dirty="0">
                <a:solidFill>
                  <a:srgbClr val="002060"/>
                </a:solidFill>
              </a:rPr>
              <a:t> 3: </a:t>
            </a:r>
            <a:br>
              <a:rPr lang="it-IT" b="1" dirty="0">
                <a:solidFill>
                  <a:srgbClr val="002060"/>
                </a:solidFill>
              </a:rPr>
            </a:br>
            <a:br>
              <a:rPr lang="it-IT" b="1" dirty="0">
                <a:solidFill>
                  <a:srgbClr val="002060"/>
                </a:solidFill>
              </a:rPr>
            </a:br>
            <a:r>
              <a:rPr lang="it-IT" sz="5300" dirty="0" err="1">
                <a:solidFill>
                  <a:srgbClr val="002060"/>
                </a:solidFill>
              </a:rPr>
              <a:t>Sensing</a:t>
            </a:r>
            <a:r>
              <a:rPr lang="it-IT" sz="5300" dirty="0">
                <a:solidFill>
                  <a:srgbClr val="002060"/>
                </a:solidFill>
              </a:rPr>
              <a:t>, </a:t>
            </a:r>
            <a:r>
              <a:rPr lang="it-IT" sz="5300" dirty="0" err="1">
                <a:solidFill>
                  <a:srgbClr val="002060"/>
                </a:solidFill>
              </a:rPr>
              <a:t>seizing</a:t>
            </a:r>
            <a:r>
              <a:rPr lang="it-IT" sz="5300" dirty="0">
                <a:solidFill>
                  <a:srgbClr val="002060"/>
                </a:solidFill>
              </a:rPr>
              <a:t> and </a:t>
            </a:r>
            <a:r>
              <a:rPr lang="it-IT" sz="5300" dirty="0" err="1">
                <a:solidFill>
                  <a:srgbClr val="002060"/>
                </a:solidFill>
              </a:rPr>
              <a:t>transforming</a:t>
            </a:r>
            <a:r>
              <a:rPr lang="it-IT" sz="5300" dirty="0">
                <a:solidFill>
                  <a:srgbClr val="002060"/>
                </a:solidFill>
              </a:rPr>
              <a:t> </a:t>
            </a:r>
            <a:r>
              <a:rPr lang="it-IT" sz="5300" dirty="0" err="1">
                <a:solidFill>
                  <a:srgbClr val="002060"/>
                </a:solidFill>
              </a:rPr>
              <a:t>international</a:t>
            </a:r>
            <a:r>
              <a:rPr lang="it-IT" sz="5300" dirty="0">
                <a:solidFill>
                  <a:srgbClr val="002060"/>
                </a:solidFill>
              </a:rPr>
              <a:t> </a:t>
            </a:r>
            <a:r>
              <a:rPr lang="it-IT" sz="5300" dirty="0" err="1">
                <a:solidFill>
                  <a:srgbClr val="002060"/>
                </a:solidFill>
              </a:rPr>
              <a:t>entrepreneurial</a:t>
            </a:r>
            <a:r>
              <a:rPr lang="it-IT" sz="5300" dirty="0">
                <a:solidFill>
                  <a:srgbClr val="002060"/>
                </a:solidFill>
              </a:rPr>
              <a:t> </a:t>
            </a:r>
            <a:r>
              <a:rPr lang="it-IT" sz="5300" dirty="0" err="1">
                <a:solidFill>
                  <a:srgbClr val="002060"/>
                </a:solidFill>
              </a:rPr>
              <a:t>opportunities</a:t>
            </a:r>
            <a:endParaRPr lang="it-IT" dirty="0">
              <a:solidFill>
                <a:srgbClr val="002060"/>
              </a:solidFill>
            </a:endParaRPr>
          </a:p>
        </p:txBody>
      </p:sp>
      <p:sp>
        <p:nvSpPr>
          <p:cNvPr id="6" name="Rettangolo 5"/>
          <p:cNvSpPr/>
          <p:nvPr/>
        </p:nvSpPr>
        <p:spPr>
          <a:xfrm>
            <a:off x="967773" y="3323296"/>
            <a:ext cx="2566737" cy="481263"/>
          </a:xfrm>
          <a:prstGeom prst="rect">
            <a:avLst/>
          </a:prstGeom>
          <a:solidFill>
            <a:srgbClr val="C59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Rettangolo 6"/>
          <p:cNvSpPr/>
          <p:nvPr/>
        </p:nvSpPr>
        <p:spPr>
          <a:xfrm>
            <a:off x="3534511" y="3323296"/>
            <a:ext cx="962526" cy="48126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a:extLst>
              <a:ext uri="{FF2B5EF4-FFF2-40B4-BE49-F238E27FC236}">
                <a16:creationId xmlns:a16="http://schemas.microsoft.com/office/drawing/2014/main" id="{42567694-CF32-B94B-984F-9292C21C0CD1}"/>
              </a:ext>
            </a:extLst>
          </p:cNvPr>
          <p:cNvPicPr>
            <a:picLocks noChangeAspect="1"/>
          </p:cNvPicPr>
          <p:nvPr/>
        </p:nvPicPr>
        <p:blipFill rotWithShape="1">
          <a:blip r:embed="rId3" cstate="print"/>
          <a:srcRect l="7299"/>
          <a:stretch/>
        </p:blipFill>
        <p:spPr>
          <a:xfrm>
            <a:off x="87122" y="1481511"/>
            <a:ext cx="3447313" cy="3877463"/>
          </a:xfrm>
          <a:prstGeom prst="rect">
            <a:avLst/>
          </a:prstGeom>
        </p:spPr>
      </p:pic>
      <p:sp>
        <p:nvSpPr>
          <p:cNvPr id="2" name="Titolo 1"/>
          <p:cNvSpPr>
            <a:spLocks noGrp="1"/>
          </p:cNvSpPr>
          <p:nvPr>
            <p:ph type="title"/>
          </p:nvPr>
        </p:nvSpPr>
        <p:spPr>
          <a:xfrm>
            <a:off x="1374272" y="-112294"/>
            <a:ext cx="11400465" cy="1325563"/>
          </a:xfrm>
        </p:spPr>
        <p:txBody>
          <a:bodyPr>
            <a:normAutofit/>
          </a:bodyPr>
          <a:lstStyle/>
          <a:p>
            <a:r>
              <a:rPr lang="en-US" sz="3600" b="1" dirty="0"/>
              <a:t>Sensing - the identification and assessment of opportunities at home and abroad </a:t>
            </a:r>
            <a:endParaRPr lang="it-IT" sz="3600" b="1" dirty="0"/>
          </a:p>
        </p:txBody>
      </p:sp>
      <p:sp>
        <p:nvSpPr>
          <p:cNvPr id="3" name="Segnaposto contenuto 2"/>
          <p:cNvSpPr>
            <a:spLocks noGrp="1"/>
          </p:cNvSpPr>
          <p:nvPr>
            <p:ph idx="1"/>
          </p:nvPr>
        </p:nvSpPr>
        <p:spPr>
          <a:xfrm>
            <a:off x="3534435" y="1846630"/>
            <a:ext cx="8174965" cy="3500676"/>
          </a:xfrm>
        </p:spPr>
        <p:txBody>
          <a:bodyPr>
            <a:normAutofit/>
          </a:bodyPr>
          <a:lstStyle/>
          <a:p>
            <a:pPr marL="0" indent="0" algn="just">
              <a:buNone/>
            </a:pPr>
            <a:r>
              <a:rPr lang="en-US" dirty="0">
                <a:latin typeface="Cambria" panose="02040503050406030204" pitchFamily="18" charset="0"/>
              </a:rPr>
              <a:t>Sensing involves:</a:t>
            </a:r>
          </a:p>
          <a:p>
            <a:pPr algn="just">
              <a:buFontTx/>
              <a:buChar char="-"/>
            </a:pPr>
            <a:r>
              <a:rPr lang="en-US" dirty="0">
                <a:latin typeface="Cambria" panose="02040503050406030204" pitchFamily="18" charset="0"/>
              </a:rPr>
              <a:t>exploring technological possibilities, </a:t>
            </a:r>
          </a:p>
          <a:p>
            <a:pPr algn="just">
              <a:buFontTx/>
              <a:buChar char="-"/>
            </a:pPr>
            <a:r>
              <a:rPr lang="en-US" dirty="0">
                <a:latin typeface="Cambria" panose="02040503050406030204" pitchFamily="18" charset="0"/>
              </a:rPr>
              <a:t>probing markets, </a:t>
            </a:r>
          </a:p>
          <a:p>
            <a:pPr algn="just">
              <a:buFontTx/>
              <a:buChar char="-"/>
            </a:pPr>
            <a:r>
              <a:rPr lang="en-US" dirty="0">
                <a:latin typeface="Cambria" panose="02040503050406030204" pitchFamily="18" charset="0"/>
              </a:rPr>
              <a:t>listening to customers, </a:t>
            </a:r>
          </a:p>
          <a:p>
            <a:pPr algn="just">
              <a:buFontTx/>
              <a:buChar char="-"/>
            </a:pPr>
            <a:r>
              <a:rPr lang="en-US" dirty="0">
                <a:latin typeface="Cambria" panose="02040503050406030204" pitchFamily="18" charset="0"/>
              </a:rPr>
              <a:t>scanning the environment for ideas, gaps, innovation possibilities, as well for solutions to a personal need or interest.</a:t>
            </a:r>
            <a:endParaRPr lang="it-IT" dirty="0">
              <a:latin typeface="Cambria" panose="02040503050406030204" pitchFamily="18" charset="0"/>
            </a:endParaRPr>
          </a:p>
        </p:txBody>
      </p:sp>
      <p:pic>
        <p:nvPicPr>
          <p:cNvPr id="13" name="Рисунок 12">
            <a:extLst>
              <a:ext uri="{FF2B5EF4-FFF2-40B4-BE49-F238E27FC236}">
                <a16:creationId xmlns:a16="http://schemas.microsoft.com/office/drawing/2014/main" id="{49832B88-62C8-1B44-89A2-D184D3E33628}"/>
              </a:ext>
            </a:extLst>
          </p:cNvPr>
          <p:cNvPicPr>
            <a:picLocks noChangeAspect="1"/>
          </p:cNvPicPr>
          <p:nvPr/>
        </p:nvPicPr>
        <p:blipFill>
          <a:blip r:embed="rId4" cstate="print"/>
          <a:stretch>
            <a:fillRect/>
          </a:stretch>
        </p:blipFill>
        <p:spPr>
          <a:xfrm>
            <a:off x="1027407" y="2455530"/>
            <a:ext cx="1311755" cy="1311755"/>
          </a:xfrm>
          <a:prstGeom prst="rect">
            <a:avLst/>
          </a:prstGeom>
        </p:spPr>
      </p:pic>
      <p:sp>
        <p:nvSpPr>
          <p:cNvPr id="4" name="Rectangle 3">
            <a:extLst>
              <a:ext uri="{FF2B5EF4-FFF2-40B4-BE49-F238E27FC236}">
                <a16:creationId xmlns:a16="http://schemas.microsoft.com/office/drawing/2014/main" id="{1BD0D37B-F20C-FEEC-AF8D-D880C29676F2}"/>
              </a:ext>
            </a:extLst>
          </p:cNvPr>
          <p:cNvSpPr/>
          <p:nvPr/>
        </p:nvSpPr>
        <p:spPr>
          <a:xfrm>
            <a:off x="0" y="745588"/>
            <a:ext cx="838200" cy="225083"/>
          </a:xfrm>
          <a:prstGeom prst="rect">
            <a:avLst/>
          </a:prstGeom>
          <a:solidFill>
            <a:srgbClr val="C598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8788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a:extLst>
              <a:ext uri="{FF2B5EF4-FFF2-40B4-BE49-F238E27FC236}">
                <a16:creationId xmlns:a16="http://schemas.microsoft.com/office/drawing/2014/main" id="{8C18B16B-C2F0-0549-8EAA-42CFEB873577}"/>
              </a:ext>
            </a:extLst>
          </p:cNvPr>
          <p:cNvPicPr>
            <a:picLocks noChangeAspect="1"/>
          </p:cNvPicPr>
          <p:nvPr/>
        </p:nvPicPr>
        <p:blipFill rotWithShape="1">
          <a:blip r:embed="rId3" cstate="print"/>
          <a:srcRect l="7785"/>
          <a:stretch/>
        </p:blipFill>
        <p:spPr>
          <a:xfrm>
            <a:off x="0" y="2098821"/>
            <a:ext cx="3309410" cy="3741991"/>
          </a:xfrm>
          <a:prstGeom prst="rect">
            <a:avLst/>
          </a:prstGeom>
        </p:spPr>
      </p:pic>
      <p:sp>
        <p:nvSpPr>
          <p:cNvPr id="2" name="Titolo 1"/>
          <p:cNvSpPr>
            <a:spLocks noGrp="1"/>
          </p:cNvSpPr>
          <p:nvPr>
            <p:ph type="title"/>
          </p:nvPr>
        </p:nvSpPr>
        <p:spPr>
          <a:xfrm>
            <a:off x="1290053" y="144967"/>
            <a:ext cx="11506200" cy="1325563"/>
          </a:xfrm>
        </p:spPr>
        <p:txBody>
          <a:bodyPr>
            <a:noAutofit/>
          </a:bodyPr>
          <a:lstStyle/>
          <a:p>
            <a:r>
              <a:rPr lang="en-US" sz="3600" b="1" dirty="0"/>
              <a:t>Seizing – mobilizing resources globally to </a:t>
            </a:r>
            <a:br>
              <a:rPr lang="en-US" sz="3600" b="1" dirty="0"/>
            </a:br>
            <a:r>
              <a:rPr lang="en-US" sz="3600" dirty="0"/>
              <a:t>address </a:t>
            </a:r>
            <a:r>
              <a:rPr lang="en-US" sz="3600" b="1" dirty="0"/>
              <a:t>opportunities and capture value </a:t>
            </a:r>
            <a:br>
              <a:rPr lang="en-US" sz="3600" b="1" dirty="0"/>
            </a:br>
            <a:endParaRPr lang="it-IT" sz="3600" b="1" dirty="0"/>
          </a:p>
        </p:txBody>
      </p:sp>
      <p:sp>
        <p:nvSpPr>
          <p:cNvPr id="3" name="Segnaposto contenuto 2"/>
          <p:cNvSpPr>
            <a:spLocks noGrp="1"/>
          </p:cNvSpPr>
          <p:nvPr>
            <p:ph idx="1"/>
          </p:nvPr>
        </p:nvSpPr>
        <p:spPr>
          <a:xfrm>
            <a:off x="3371516" y="1415716"/>
            <a:ext cx="8382000" cy="5156200"/>
          </a:xfrm>
        </p:spPr>
        <p:txBody>
          <a:bodyPr>
            <a:normAutofit/>
          </a:bodyPr>
          <a:lstStyle/>
          <a:p>
            <a:pPr marL="0" indent="0" algn="just">
              <a:buNone/>
            </a:pPr>
            <a:r>
              <a:rPr lang="en-US" dirty="0">
                <a:latin typeface="Cambria" panose="02040503050406030204" pitchFamily="18" charset="0"/>
              </a:rPr>
              <a:t>Critical elements to seizing:</a:t>
            </a:r>
          </a:p>
          <a:p>
            <a:pPr marL="0" indent="0" algn="just">
              <a:buNone/>
            </a:pPr>
            <a:endParaRPr lang="en-US" sz="800" dirty="0">
              <a:latin typeface="Cambria" panose="02040503050406030204" pitchFamily="18" charset="0"/>
            </a:endParaRPr>
          </a:p>
          <a:p>
            <a:pPr marL="0" indent="0" algn="just">
              <a:buNone/>
            </a:pPr>
            <a:r>
              <a:rPr lang="en-US" dirty="0">
                <a:latin typeface="Cambria" panose="02040503050406030204" pitchFamily="18" charset="0"/>
              </a:rPr>
              <a:t> </a:t>
            </a:r>
            <a:r>
              <a:rPr lang="en-US" sz="2600" b="1" dirty="0">
                <a:latin typeface="Cambria" panose="02040503050406030204" pitchFamily="18" charset="0"/>
              </a:rPr>
              <a:t>1. Timing: </a:t>
            </a:r>
            <a:r>
              <a:rPr lang="en-US" sz="2600" dirty="0">
                <a:latin typeface="Cambria" panose="02040503050406030204" pitchFamily="18" charset="0"/>
              </a:rPr>
              <a:t>to be too early  or too late in acting on the opportunity.</a:t>
            </a:r>
          </a:p>
          <a:p>
            <a:pPr marL="0" indent="0" algn="just">
              <a:buNone/>
            </a:pPr>
            <a:r>
              <a:rPr lang="en-US" sz="2600" dirty="0">
                <a:latin typeface="Cambria" panose="02040503050406030204" pitchFamily="18" charset="0"/>
              </a:rPr>
              <a:t>Entrepreneurs would have to predict whether the opportunity is  short-lived (move early and fast) or long-lasting (later and slower entry).</a:t>
            </a:r>
          </a:p>
          <a:p>
            <a:pPr marL="0" indent="0" algn="just">
              <a:buNone/>
            </a:pPr>
            <a:endParaRPr lang="en-US" sz="800" dirty="0">
              <a:latin typeface="Cambria" panose="02040503050406030204" pitchFamily="18" charset="0"/>
            </a:endParaRPr>
          </a:p>
          <a:p>
            <a:pPr marL="0" indent="0" algn="just">
              <a:buNone/>
            </a:pPr>
            <a:r>
              <a:rPr lang="en-US" sz="2600" b="1" dirty="0">
                <a:latin typeface="Cambria" panose="02040503050406030204" pitchFamily="18" charset="0"/>
              </a:rPr>
              <a:t>2. Pathway for the entrepreneurial action </a:t>
            </a:r>
            <a:r>
              <a:rPr lang="en-US" dirty="0">
                <a:latin typeface="Cambria" panose="02040503050406030204" pitchFamily="18" charset="0"/>
              </a:rPr>
              <a:t>(dependent on market dynamism):</a:t>
            </a:r>
          </a:p>
          <a:p>
            <a:pPr algn="just"/>
            <a:r>
              <a:rPr lang="en-US" sz="2600" dirty="0">
                <a:latin typeface="Cambria" panose="02040503050406030204" pitchFamily="18" charset="0"/>
              </a:rPr>
              <a:t>moderately dynamic markets  - “learning before doing”;</a:t>
            </a:r>
          </a:p>
          <a:p>
            <a:pPr algn="just"/>
            <a:r>
              <a:rPr lang="en-US" sz="2600" dirty="0">
                <a:latin typeface="Cambria" panose="02040503050406030204" pitchFamily="18" charset="0"/>
              </a:rPr>
              <a:t>high-velocity markets – “learn by doing approach”.</a:t>
            </a:r>
          </a:p>
          <a:p>
            <a:pPr marL="0" indent="0" algn="just">
              <a:buNone/>
            </a:pPr>
            <a:endParaRPr lang="en-US" dirty="0">
              <a:latin typeface="Cambria" panose="02040503050406030204" pitchFamily="18" charset="0"/>
            </a:endParaRPr>
          </a:p>
          <a:p>
            <a:pPr marL="0" indent="0" algn="just">
              <a:buNone/>
            </a:pPr>
            <a:endParaRPr lang="it-IT" dirty="0">
              <a:latin typeface="Cambria" panose="02040503050406030204" pitchFamily="18" charset="0"/>
            </a:endParaRPr>
          </a:p>
        </p:txBody>
      </p:sp>
      <p:pic>
        <p:nvPicPr>
          <p:cNvPr id="15" name="Рисунок 14">
            <a:extLst>
              <a:ext uri="{FF2B5EF4-FFF2-40B4-BE49-F238E27FC236}">
                <a16:creationId xmlns:a16="http://schemas.microsoft.com/office/drawing/2014/main" id="{46889622-1EDC-F249-B355-41BA7F232723}"/>
              </a:ext>
            </a:extLst>
          </p:cNvPr>
          <p:cNvPicPr>
            <a:picLocks noChangeAspect="1"/>
          </p:cNvPicPr>
          <p:nvPr/>
        </p:nvPicPr>
        <p:blipFill>
          <a:blip r:embed="rId4" cstate="print">
            <a:biLevel thresh="75000"/>
          </a:blip>
          <a:stretch>
            <a:fillRect/>
          </a:stretch>
        </p:blipFill>
        <p:spPr>
          <a:xfrm>
            <a:off x="1427970" y="3004232"/>
            <a:ext cx="453470" cy="1761048"/>
          </a:xfrm>
          <a:prstGeom prst="rect">
            <a:avLst/>
          </a:prstGeom>
        </p:spPr>
      </p:pic>
      <p:sp>
        <p:nvSpPr>
          <p:cNvPr id="4" name="Rectangle 3">
            <a:extLst>
              <a:ext uri="{FF2B5EF4-FFF2-40B4-BE49-F238E27FC236}">
                <a16:creationId xmlns:a16="http://schemas.microsoft.com/office/drawing/2014/main" id="{92B66E2F-FDB9-1B14-637F-8743CF3288DD}"/>
              </a:ext>
            </a:extLst>
          </p:cNvPr>
          <p:cNvSpPr/>
          <p:nvPr/>
        </p:nvSpPr>
        <p:spPr>
          <a:xfrm>
            <a:off x="0" y="745588"/>
            <a:ext cx="838200" cy="225083"/>
          </a:xfrm>
          <a:prstGeom prst="rect">
            <a:avLst/>
          </a:prstGeom>
          <a:solidFill>
            <a:srgbClr val="C598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6861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a:extLst>
              <a:ext uri="{FF2B5EF4-FFF2-40B4-BE49-F238E27FC236}">
                <a16:creationId xmlns:a16="http://schemas.microsoft.com/office/drawing/2014/main" id="{C7A5E3D9-D89F-3240-B58B-633C9AF28620}"/>
              </a:ext>
            </a:extLst>
          </p:cNvPr>
          <p:cNvPicPr>
            <a:picLocks noChangeAspect="1"/>
          </p:cNvPicPr>
          <p:nvPr/>
        </p:nvPicPr>
        <p:blipFill rotWithShape="1">
          <a:blip r:embed="rId3" cstate="print"/>
          <a:srcRect l="6138"/>
          <a:stretch/>
        </p:blipFill>
        <p:spPr>
          <a:xfrm>
            <a:off x="148856" y="1539157"/>
            <a:ext cx="3319443" cy="3687455"/>
          </a:xfrm>
          <a:prstGeom prst="rect">
            <a:avLst/>
          </a:prstGeom>
        </p:spPr>
      </p:pic>
      <p:sp>
        <p:nvSpPr>
          <p:cNvPr id="2" name="Titolo 1"/>
          <p:cNvSpPr>
            <a:spLocks noGrp="1"/>
          </p:cNvSpPr>
          <p:nvPr>
            <p:ph type="title"/>
          </p:nvPr>
        </p:nvSpPr>
        <p:spPr>
          <a:xfrm>
            <a:off x="1261981" y="112294"/>
            <a:ext cx="11049000" cy="1325563"/>
          </a:xfrm>
        </p:spPr>
        <p:txBody>
          <a:bodyPr>
            <a:normAutofit/>
          </a:bodyPr>
          <a:lstStyle/>
          <a:p>
            <a:r>
              <a:rPr lang="en-US" b="1" dirty="0"/>
              <a:t>Transforming – the continued renewal</a:t>
            </a:r>
            <a:endParaRPr lang="it-IT" b="1" dirty="0"/>
          </a:p>
        </p:txBody>
      </p:sp>
      <p:sp>
        <p:nvSpPr>
          <p:cNvPr id="3" name="Segnaposto contenuto 2"/>
          <p:cNvSpPr>
            <a:spLocks noGrp="1"/>
          </p:cNvSpPr>
          <p:nvPr>
            <p:ph idx="1"/>
          </p:nvPr>
        </p:nvSpPr>
        <p:spPr>
          <a:xfrm>
            <a:off x="3468299" y="1961661"/>
            <a:ext cx="8763000" cy="3440111"/>
          </a:xfrm>
        </p:spPr>
        <p:txBody>
          <a:bodyPr>
            <a:normAutofit lnSpcReduction="10000"/>
          </a:bodyPr>
          <a:lstStyle/>
          <a:p>
            <a:pPr marL="0" indent="0" algn="just">
              <a:buNone/>
            </a:pPr>
            <a:r>
              <a:rPr lang="en-US" dirty="0">
                <a:latin typeface="Cambria" panose="02040503050406030204" pitchFamily="18" charset="0"/>
              </a:rPr>
              <a:t>Transforming entails:</a:t>
            </a:r>
          </a:p>
          <a:p>
            <a:pPr marL="0" indent="0" algn="just">
              <a:buNone/>
            </a:pPr>
            <a:endParaRPr lang="en-US" dirty="0">
              <a:latin typeface="Cambria" panose="02040503050406030204" pitchFamily="18" charset="0"/>
            </a:endParaRPr>
          </a:p>
          <a:p>
            <a:pPr algn="just"/>
            <a:r>
              <a:rPr lang="en-US" dirty="0">
                <a:latin typeface="Cambria" panose="02040503050406030204" pitchFamily="18" charset="0"/>
              </a:rPr>
              <a:t>Developing business and execution models</a:t>
            </a:r>
          </a:p>
          <a:p>
            <a:pPr algn="just"/>
            <a:endParaRPr lang="en-US" dirty="0">
              <a:latin typeface="Cambria" panose="02040503050406030204" pitchFamily="18" charset="0"/>
            </a:endParaRPr>
          </a:p>
          <a:p>
            <a:pPr algn="just"/>
            <a:r>
              <a:rPr lang="en-US" dirty="0">
                <a:latin typeface="Cambria" panose="02040503050406030204" pitchFamily="18" charset="0"/>
              </a:rPr>
              <a:t>Renewal as opportunities demand </a:t>
            </a:r>
          </a:p>
          <a:p>
            <a:pPr algn="just"/>
            <a:endParaRPr lang="it-IT" dirty="0">
              <a:latin typeface="Cambria" panose="02040503050406030204" pitchFamily="18" charset="0"/>
            </a:endParaRPr>
          </a:p>
          <a:p>
            <a:pPr algn="just"/>
            <a:r>
              <a:rPr lang="en-US" dirty="0">
                <a:latin typeface="Cambria" panose="02040503050406030204" pitchFamily="18" charset="0"/>
              </a:rPr>
              <a:t>Learning from mistakes and institute “simple rules”</a:t>
            </a:r>
            <a:endParaRPr lang="it-IT" dirty="0">
              <a:latin typeface="Cambria" panose="02040503050406030204" pitchFamily="18" charset="0"/>
            </a:endParaRPr>
          </a:p>
        </p:txBody>
      </p:sp>
      <p:pic>
        <p:nvPicPr>
          <p:cNvPr id="12" name="Рисунок 11">
            <a:extLst>
              <a:ext uri="{FF2B5EF4-FFF2-40B4-BE49-F238E27FC236}">
                <a16:creationId xmlns:a16="http://schemas.microsoft.com/office/drawing/2014/main" id="{20D9D64C-BED8-B240-ABEF-A18B3AADEF56}"/>
              </a:ext>
            </a:extLst>
          </p:cNvPr>
          <p:cNvPicPr>
            <a:picLocks noChangeAspect="1"/>
          </p:cNvPicPr>
          <p:nvPr/>
        </p:nvPicPr>
        <p:blipFill rotWithShape="1">
          <a:blip r:embed="rId4" cstate="print">
            <a:biLevel thresh="50000"/>
          </a:blip>
          <a:srcRect l="11734" r="12500"/>
          <a:stretch/>
        </p:blipFill>
        <p:spPr>
          <a:xfrm>
            <a:off x="1011254" y="2398423"/>
            <a:ext cx="1554199" cy="1538474"/>
          </a:xfrm>
          <a:prstGeom prst="rect">
            <a:avLst/>
          </a:prstGeom>
        </p:spPr>
      </p:pic>
      <p:sp>
        <p:nvSpPr>
          <p:cNvPr id="4" name="Rectangle 3">
            <a:extLst>
              <a:ext uri="{FF2B5EF4-FFF2-40B4-BE49-F238E27FC236}">
                <a16:creationId xmlns:a16="http://schemas.microsoft.com/office/drawing/2014/main" id="{E5A67760-6F6F-D647-87DA-B1B632C7957B}"/>
              </a:ext>
            </a:extLst>
          </p:cNvPr>
          <p:cNvSpPr/>
          <p:nvPr/>
        </p:nvSpPr>
        <p:spPr>
          <a:xfrm>
            <a:off x="0" y="745588"/>
            <a:ext cx="838200" cy="225083"/>
          </a:xfrm>
          <a:prstGeom prst="rect">
            <a:avLst/>
          </a:prstGeom>
          <a:solidFill>
            <a:srgbClr val="C598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9358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a:extLst>
              <a:ext uri="{FF2B5EF4-FFF2-40B4-BE49-F238E27FC236}">
                <a16:creationId xmlns:a16="http://schemas.microsoft.com/office/drawing/2014/main" id="{E5380C0F-9C38-3547-B7F2-97F771C3CBFC}"/>
              </a:ext>
            </a:extLst>
          </p:cNvPr>
          <p:cNvPicPr>
            <a:picLocks noChangeAspect="1"/>
          </p:cNvPicPr>
          <p:nvPr/>
        </p:nvPicPr>
        <p:blipFill>
          <a:blip r:embed="rId3" cstate="print"/>
          <a:stretch>
            <a:fillRect/>
          </a:stretch>
        </p:blipFill>
        <p:spPr>
          <a:xfrm>
            <a:off x="-2317709" y="1690688"/>
            <a:ext cx="1390063" cy="1294197"/>
          </a:xfrm>
          <a:prstGeom prst="rect">
            <a:avLst/>
          </a:prstGeom>
        </p:spPr>
      </p:pic>
      <p:sp>
        <p:nvSpPr>
          <p:cNvPr id="2" name="Titolo 1"/>
          <p:cNvSpPr>
            <a:spLocks noGrp="1"/>
          </p:cNvSpPr>
          <p:nvPr>
            <p:ph type="title"/>
          </p:nvPr>
        </p:nvSpPr>
        <p:spPr>
          <a:xfrm>
            <a:off x="1402877" y="144378"/>
            <a:ext cx="11430000" cy="1325563"/>
          </a:xfrm>
        </p:spPr>
        <p:txBody>
          <a:bodyPr>
            <a:normAutofit/>
          </a:bodyPr>
          <a:lstStyle/>
          <a:p>
            <a:pPr algn="just"/>
            <a:r>
              <a:rPr lang="it-IT" b="1" dirty="0" err="1"/>
              <a:t>Causation</a:t>
            </a:r>
            <a:r>
              <a:rPr lang="it-IT" b="1" dirty="0"/>
              <a:t> and </a:t>
            </a:r>
            <a:r>
              <a:rPr lang="it-IT" b="1" dirty="0" err="1"/>
              <a:t>effectuation</a:t>
            </a:r>
            <a:endParaRPr lang="it-IT" b="1" dirty="0"/>
          </a:p>
        </p:txBody>
      </p:sp>
      <p:sp>
        <p:nvSpPr>
          <p:cNvPr id="3" name="Segnaposto contenuto 2"/>
          <p:cNvSpPr>
            <a:spLocks noGrp="1"/>
          </p:cNvSpPr>
          <p:nvPr>
            <p:ph idx="1"/>
          </p:nvPr>
        </p:nvSpPr>
        <p:spPr>
          <a:xfrm>
            <a:off x="2080251" y="1690688"/>
            <a:ext cx="9693847" cy="4388924"/>
          </a:xfrm>
        </p:spPr>
        <p:txBody>
          <a:bodyPr>
            <a:noAutofit/>
          </a:bodyPr>
          <a:lstStyle/>
          <a:p>
            <a:pPr marL="0" indent="0" algn="just">
              <a:buNone/>
            </a:pPr>
            <a:r>
              <a:rPr lang="en-US" dirty="0">
                <a:latin typeface="Cambria" panose="02040503050406030204" pitchFamily="18" charset="0"/>
              </a:rPr>
              <a:t>The entrepreneurial opportunity formation is subjected to: </a:t>
            </a:r>
          </a:p>
          <a:p>
            <a:r>
              <a:rPr lang="en-US" b="1" dirty="0">
                <a:latin typeface="Cambria" panose="02040503050406030204" pitchFamily="18" charset="0"/>
              </a:rPr>
              <a:t>causation perspective: </a:t>
            </a:r>
            <a:r>
              <a:rPr lang="en-US" dirty="0">
                <a:latin typeface="Cambria" panose="02040503050406030204" pitchFamily="18" charset="0"/>
              </a:rPr>
              <a:t>entrepreneurs discover and form opportunities by expertly “predicting the future so as to control it” and are focusing on “predictable aspects of an uncertain future”; </a:t>
            </a:r>
          </a:p>
          <a:p>
            <a:pPr marL="0" indent="0">
              <a:buNone/>
            </a:pPr>
            <a:r>
              <a:rPr lang="en-US" dirty="0">
                <a:latin typeface="Cambria" panose="02040503050406030204" pitchFamily="18" charset="0"/>
              </a:rPr>
              <a:t>or </a:t>
            </a:r>
          </a:p>
          <a:p>
            <a:r>
              <a:rPr lang="en-US" b="1" dirty="0">
                <a:latin typeface="Cambria" panose="02040503050406030204" pitchFamily="18" charset="0"/>
              </a:rPr>
              <a:t>effectuation perspective: e</a:t>
            </a:r>
            <a:r>
              <a:rPr lang="en-US" dirty="0">
                <a:latin typeface="Cambria" panose="02040503050406030204" pitchFamily="18" charset="0"/>
              </a:rPr>
              <a:t>ntrepreneurs as shaping opportunities by “controlling the future so as not to have to predict it” and are focusing on the “controllable aspects of an unpredictable future”.</a:t>
            </a:r>
          </a:p>
          <a:p>
            <a:pPr marL="0" indent="0" algn="ctr">
              <a:buNone/>
            </a:pPr>
            <a:endParaRPr lang="it-IT" dirty="0">
              <a:latin typeface="Cambria" panose="02040503050406030204" pitchFamily="18" charset="0"/>
            </a:endParaRPr>
          </a:p>
        </p:txBody>
      </p:sp>
      <p:pic>
        <p:nvPicPr>
          <p:cNvPr id="6" name="Рисунок 5">
            <a:extLst>
              <a:ext uri="{FF2B5EF4-FFF2-40B4-BE49-F238E27FC236}">
                <a16:creationId xmlns:a16="http://schemas.microsoft.com/office/drawing/2014/main" id="{43FBDFB3-2688-2842-AB5C-B8814D5CFFC8}"/>
              </a:ext>
            </a:extLst>
          </p:cNvPr>
          <p:cNvPicPr>
            <a:picLocks noChangeAspect="1"/>
          </p:cNvPicPr>
          <p:nvPr/>
        </p:nvPicPr>
        <p:blipFill>
          <a:blip r:embed="rId4" cstate="print"/>
          <a:stretch>
            <a:fillRect/>
          </a:stretch>
        </p:blipFill>
        <p:spPr>
          <a:xfrm>
            <a:off x="401428" y="2122544"/>
            <a:ext cx="1486318" cy="1283163"/>
          </a:xfrm>
          <a:prstGeom prst="rect">
            <a:avLst/>
          </a:prstGeom>
        </p:spPr>
      </p:pic>
      <p:pic>
        <p:nvPicPr>
          <p:cNvPr id="15" name="Рисунок 14">
            <a:extLst>
              <a:ext uri="{FF2B5EF4-FFF2-40B4-BE49-F238E27FC236}">
                <a16:creationId xmlns:a16="http://schemas.microsoft.com/office/drawing/2014/main" id="{57F43894-8970-7043-ADD0-9575E07E1B9F}"/>
              </a:ext>
            </a:extLst>
          </p:cNvPr>
          <p:cNvPicPr>
            <a:picLocks noChangeAspect="1"/>
          </p:cNvPicPr>
          <p:nvPr/>
        </p:nvPicPr>
        <p:blipFill rotWithShape="1">
          <a:blip r:embed="rId5" cstate="print"/>
          <a:srcRect l="5884" t="10234" r="18797" b="11748"/>
          <a:stretch/>
        </p:blipFill>
        <p:spPr>
          <a:xfrm>
            <a:off x="-2609265" y="-10619"/>
            <a:ext cx="1973177" cy="1532892"/>
          </a:xfrm>
          <a:prstGeom prst="rect">
            <a:avLst/>
          </a:prstGeom>
        </p:spPr>
      </p:pic>
      <p:pic>
        <p:nvPicPr>
          <p:cNvPr id="20" name="Рисунок 19">
            <a:extLst>
              <a:ext uri="{FF2B5EF4-FFF2-40B4-BE49-F238E27FC236}">
                <a16:creationId xmlns:a16="http://schemas.microsoft.com/office/drawing/2014/main" id="{7823A452-926B-F841-843D-2C6EC835886F}"/>
              </a:ext>
            </a:extLst>
          </p:cNvPr>
          <p:cNvPicPr>
            <a:picLocks noChangeAspect="1"/>
          </p:cNvPicPr>
          <p:nvPr/>
        </p:nvPicPr>
        <p:blipFill>
          <a:blip r:embed="rId6" cstate="print"/>
          <a:stretch>
            <a:fillRect/>
          </a:stretch>
        </p:blipFill>
        <p:spPr>
          <a:xfrm>
            <a:off x="208922" y="4316353"/>
            <a:ext cx="1871329" cy="2073634"/>
          </a:xfrm>
          <a:prstGeom prst="rect">
            <a:avLst/>
          </a:prstGeom>
        </p:spPr>
      </p:pic>
      <p:sp>
        <p:nvSpPr>
          <p:cNvPr id="4" name="Rectangle 3">
            <a:extLst>
              <a:ext uri="{FF2B5EF4-FFF2-40B4-BE49-F238E27FC236}">
                <a16:creationId xmlns:a16="http://schemas.microsoft.com/office/drawing/2014/main" id="{B076B94E-A500-AA18-B4CA-33AC6921718F}"/>
              </a:ext>
            </a:extLst>
          </p:cNvPr>
          <p:cNvSpPr/>
          <p:nvPr/>
        </p:nvSpPr>
        <p:spPr>
          <a:xfrm>
            <a:off x="0" y="745588"/>
            <a:ext cx="838200" cy="225083"/>
          </a:xfrm>
          <a:prstGeom prst="rect">
            <a:avLst/>
          </a:prstGeom>
          <a:solidFill>
            <a:srgbClr val="C598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802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2878" y="160420"/>
            <a:ext cx="11430000" cy="1325563"/>
          </a:xfrm>
        </p:spPr>
        <p:txBody>
          <a:bodyPr>
            <a:normAutofit/>
          </a:bodyPr>
          <a:lstStyle/>
          <a:p>
            <a:pPr algn="just"/>
            <a:r>
              <a:rPr lang="it-IT" b="1" dirty="0" err="1"/>
              <a:t>Causation</a:t>
            </a:r>
            <a:r>
              <a:rPr lang="it-IT" b="1" dirty="0"/>
              <a:t> </a:t>
            </a:r>
            <a:r>
              <a:rPr lang="it-IT" b="1" dirty="0" err="1"/>
              <a:t>perspective</a:t>
            </a:r>
            <a:endParaRPr lang="it-IT" b="1" dirty="0"/>
          </a:p>
        </p:txBody>
      </p:sp>
      <p:sp>
        <p:nvSpPr>
          <p:cNvPr id="3" name="Segnaposto contenuto 2"/>
          <p:cNvSpPr>
            <a:spLocks noGrp="1"/>
          </p:cNvSpPr>
          <p:nvPr>
            <p:ph idx="1"/>
          </p:nvPr>
        </p:nvSpPr>
        <p:spPr>
          <a:xfrm>
            <a:off x="3400926" y="1522273"/>
            <a:ext cx="8373172" cy="5038948"/>
          </a:xfrm>
        </p:spPr>
        <p:txBody>
          <a:bodyPr>
            <a:normAutofit/>
          </a:bodyPr>
          <a:lstStyle/>
          <a:p>
            <a:pPr marL="0" indent="0" algn="just">
              <a:buNone/>
            </a:pPr>
            <a:r>
              <a:rPr lang="en-US" dirty="0">
                <a:latin typeface="Cambria" panose="02040503050406030204" pitchFamily="18" charset="0"/>
              </a:rPr>
              <a:t>Entrepreneurial aspects of causation to explore and form opportunities:</a:t>
            </a:r>
          </a:p>
          <a:p>
            <a:pPr algn="just"/>
            <a:r>
              <a:rPr lang="en-US" dirty="0">
                <a:latin typeface="Cambria" panose="02040503050406030204" pitchFamily="18" charset="0"/>
              </a:rPr>
              <a:t>highly capable in the predicting future;</a:t>
            </a:r>
          </a:p>
          <a:p>
            <a:pPr algn="just"/>
            <a:r>
              <a:rPr lang="en-US" dirty="0">
                <a:latin typeface="Cambria" panose="02040503050406030204" pitchFamily="18" charset="0"/>
              </a:rPr>
              <a:t>do not wait for opportunities to play out, they act;</a:t>
            </a:r>
          </a:p>
          <a:p>
            <a:pPr algn="just"/>
            <a:r>
              <a:rPr lang="en-US" dirty="0">
                <a:latin typeface="Cambria" panose="02040503050406030204" pitchFamily="18" charset="0"/>
              </a:rPr>
              <a:t>put themselves in the advantageous position, so to be in the right place at the right time to explore and exploit opportunities.</a:t>
            </a:r>
          </a:p>
          <a:p>
            <a:pPr marL="0" indent="0" algn="just">
              <a:buNone/>
            </a:pPr>
            <a:endParaRPr lang="en-US" sz="800" dirty="0">
              <a:latin typeface="Cambria" panose="02040503050406030204" pitchFamily="18" charset="0"/>
            </a:endParaRPr>
          </a:p>
          <a:p>
            <a:pPr marL="0" indent="0">
              <a:buNone/>
            </a:pPr>
            <a:r>
              <a:rPr lang="en-US" dirty="0">
                <a:latin typeface="Cambria" panose="02040503050406030204" pitchFamily="18" charset="0"/>
              </a:rPr>
              <a:t>Entrepreneur`s expert ability  at prediction attributes to cognitive phenomena due to repeated practice, proliferation of data and analytical tools.</a:t>
            </a:r>
          </a:p>
          <a:p>
            <a:pPr marL="514350" indent="-514350" algn="just">
              <a:buAutoNum type="arabicPeriod"/>
            </a:pPr>
            <a:endParaRPr lang="it-IT" dirty="0">
              <a:latin typeface="Cambria" panose="02040503050406030204" pitchFamily="18" charset="0"/>
            </a:endParaRPr>
          </a:p>
        </p:txBody>
      </p:sp>
      <p:pic>
        <p:nvPicPr>
          <p:cNvPr id="6" name="Рисунок 5">
            <a:extLst>
              <a:ext uri="{FF2B5EF4-FFF2-40B4-BE49-F238E27FC236}">
                <a16:creationId xmlns:a16="http://schemas.microsoft.com/office/drawing/2014/main" id="{43FBDFB3-2688-2842-AB5C-B8814D5CFFC8}"/>
              </a:ext>
            </a:extLst>
          </p:cNvPr>
          <p:cNvPicPr>
            <a:picLocks noChangeAspect="1"/>
          </p:cNvPicPr>
          <p:nvPr/>
        </p:nvPicPr>
        <p:blipFill>
          <a:blip r:embed="rId3" cstate="print"/>
          <a:stretch>
            <a:fillRect/>
          </a:stretch>
        </p:blipFill>
        <p:spPr>
          <a:xfrm>
            <a:off x="155958" y="2578816"/>
            <a:ext cx="2827874" cy="2923625"/>
          </a:xfrm>
          <a:prstGeom prst="rect">
            <a:avLst/>
          </a:prstGeom>
        </p:spPr>
      </p:pic>
      <p:sp>
        <p:nvSpPr>
          <p:cNvPr id="4" name="Rectangle 3">
            <a:extLst>
              <a:ext uri="{FF2B5EF4-FFF2-40B4-BE49-F238E27FC236}">
                <a16:creationId xmlns:a16="http://schemas.microsoft.com/office/drawing/2014/main" id="{E4B0F0C0-981B-7D11-9EEB-FDB84DF84269}"/>
              </a:ext>
            </a:extLst>
          </p:cNvPr>
          <p:cNvSpPr/>
          <p:nvPr/>
        </p:nvSpPr>
        <p:spPr>
          <a:xfrm>
            <a:off x="0" y="745588"/>
            <a:ext cx="838200" cy="225083"/>
          </a:xfrm>
          <a:prstGeom prst="rect">
            <a:avLst/>
          </a:prstGeom>
          <a:solidFill>
            <a:srgbClr val="C598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180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22667" y="208547"/>
            <a:ext cx="11430000" cy="1325563"/>
          </a:xfrm>
        </p:spPr>
        <p:txBody>
          <a:bodyPr>
            <a:normAutofit/>
          </a:bodyPr>
          <a:lstStyle/>
          <a:p>
            <a:pPr algn="just"/>
            <a:r>
              <a:rPr lang="en-US" b="1" dirty="0"/>
              <a:t>Effectuation</a:t>
            </a:r>
            <a:r>
              <a:rPr lang="it-IT" b="1" dirty="0"/>
              <a:t> </a:t>
            </a:r>
            <a:r>
              <a:rPr lang="en-US" b="1" dirty="0"/>
              <a:t>perspective</a:t>
            </a:r>
          </a:p>
        </p:txBody>
      </p:sp>
      <p:sp>
        <p:nvSpPr>
          <p:cNvPr id="3" name="Segnaposto contenuto 2"/>
          <p:cNvSpPr>
            <a:spLocks noGrp="1"/>
          </p:cNvSpPr>
          <p:nvPr>
            <p:ph idx="1"/>
          </p:nvPr>
        </p:nvSpPr>
        <p:spPr>
          <a:xfrm>
            <a:off x="3609474" y="1315453"/>
            <a:ext cx="8164624" cy="5069305"/>
          </a:xfrm>
        </p:spPr>
        <p:txBody>
          <a:bodyPr>
            <a:normAutofit/>
          </a:bodyPr>
          <a:lstStyle/>
          <a:p>
            <a:pPr marL="0" indent="0">
              <a:buNone/>
            </a:pPr>
            <a:r>
              <a:rPr lang="en-US" sz="2400" dirty="0"/>
              <a:t>“Effectuation posits a theoretical framework describing how expert entrepreneurs utilize resources within their control in conjunction with commitments and constraints from self-selected stakeholders to fabricate new artifacts such as ventures, products, opportunities, and markets”. </a:t>
            </a:r>
          </a:p>
          <a:p>
            <a:pPr marL="0" indent="0" algn="r">
              <a:buNone/>
            </a:pPr>
            <a:r>
              <a:rPr lang="en-US" sz="2400" dirty="0"/>
              <a:t>Sarasvathy et al. (2014, p. 72) </a:t>
            </a:r>
          </a:p>
          <a:p>
            <a:pPr marL="0" indent="0">
              <a:buNone/>
            </a:pPr>
            <a:r>
              <a:rPr lang="en-US" sz="2400" dirty="0"/>
              <a:t>Effectual principles:</a:t>
            </a:r>
          </a:p>
          <a:p>
            <a:pPr marL="457200" indent="-457200">
              <a:buAutoNum type="arabicPeriod"/>
            </a:pPr>
            <a:r>
              <a:rPr lang="en-US" sz="2400" dirty="0"/>
              <a:t>Bird in the hand</a:t>
            </a:r>
          </a:p>
          <a:p>
            <a:pPr marL="457200" indent="-457200">
              <a:buAutoNum type="arabicPeriod"/>
            </a:pPr>
            <a:r>
              <a:rPr lang="en-US" sz="2400" dirty="0"/>
              <a:t>Lemonade</a:t>
            </a:r>
          </a:p>
          <a:p>
            <a:pPr marL="457200" indent="-457200">
              <a:buAutoNum type="arabicPeriod"/>
            </a:pPr>
            <a:r>
              <a:rPr lang="en-US" sz="2400" dirty="0"/>
              <a:t>Affordable loss</a:t>
            </a:r>
          </a:p>
          <a:p>
            <a:pPr marL="457200" indent="-457200">
              <a:buAutoNum type="arabicPeriod"/>
            </a:pPr>
            <a:r>
              <a:rPr lang="en-US" sz="2400" dirty="0"/>
              <a:t>Crazy quilt</a:t>
            </a:r>
          </a:p>
          <a:p>
            <a:pPr marL="457200" indent="-457200">
              <a:buAutoNum type="arabicPeriod"/>
            </a:pPr>
            <a:r>
              <a:rPr lang="en-US" sz="2400" dirty="0"/>
              <a:t>Pilot in the plane 20</a:t>
            </a:r>
          </a:p>
          <a:p>
            <a:pPr marL="457200" indent="-457200">
              <a:buAutoNum type="arabicPeriod"/>
            </a:pPr>
            <a:endParaRPr lang="it-IT" sz="2400" dirty="0"/>
          </a:p>
        </p:txBody>
      </p:sp>
      <p:pic>
        <p:nvPicPr>
          <p:cNvPr id="5" name="Рисунок 4">
            <a:extLst>
              <a:ext uri="{FF2B5EF4-FFF2-40B4-BE49-F238E27FC236}">
                <a16:creationId xmlns:a16="http://schemas.microsoft.com/office/drawing/2014/main" id="{6B36952E-4847-9F41-BF73-0B7913245DA3}"/>
              </a:ext>
            </a:extLst>
          </p:cNvPr>
          <p:cNvPicPr>
            <a:picLocks noChangeAspect="1"/>
          </p:cNvPicPr>
          <p:nvPr/>
        </p:nvPicPr>
        <p:blipFill>
          <a:blip r:embed="rId3" cstate="print"/>
          <a:stretch>
            <a:fillRect/>
          </a:stretch>
        </p:blipFill>
        <p:spPr>
          <a:xfrm>
            <a:off x="167635" y="2327132"/>
            <a:ext cx="3233291" cy="3582834"/>
          </a:xfrm>
          <a:prstGeom prst="rect">
            <a:avLst/>
          </a:prstGeom>
        </p:spPr>
      </p:pic>
      <p:sp>
        <p:nvSpPr>
          <p:cNvPr id="4" name="Rectangle 3">
            <a:extLst>
              <a:ext uri="{FF2B5EF4-FFF2-40B4-BE49-F238E27FC236}">
                <a16:creationId xmlns:a16="http://schemas.microsoft.com/office/drawing/2014/main" id="{CC878711-1F8E-3CB9-3545-DF3927E73581}"/>
              </a:ext>
            </a:extLst>
          </p:cNvPr>
          <p:cNvSpPr/>
          <p:nvPr/>
        </p:nvSpPr>
        <p:spPr>
          <a:xfrm>
            <a:off x="0" y="745588"/>
            <a:ext cx="838200" cy="225083"/>
          </a:xfrm>
          <a:prstGeom prst="rect">
            <a:avLst/>
          </a:prstGeom>
          <a:solidFill>
            <a:srgbClr val="C598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0882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20756" y="131001"/>
            <a:ext cx="7919490" cy="1325563"/>
          </a:xfrm>
        </p:spPr>
        <p:txBody>
          <a:bodyPr>
            <a:normAutofit/>
          </a:bodyPr>
          <a:lstStyle/>
          <a:p>
            <a:pPr algn="just"/>
            <a:r>
              <a:rPr lang="en-US" b="1" dirty="0"/>
              <a:t>Effectuation</a:t>
            </a:r>
            <a:r>
              <a:rPr lang="it-IT" b="1" dirty="0"/>
              <a:t> </a:t>
            </a:r>
            <a:r>
              <a:rPr lang="en-US" b="1" dirty="0"/>
              <a:t>principles</a:t>
            </a:r>
          </a:p>
        </p:txBody>
      </p:sp>
      <p:sp>
        <p:nvSpPr>
          <p:cNvPr id="13" name="TextBox 12">
            <a:extLst>
              <a:ext uri="{FF2B5EF4-FFF2-40B4-BE49-F238E27FC236}">
                <a16:creationId xmlns:a16="http://schemas.microsoft.com/office/drawing/2014/main" id="{C1A13608-C456-1346-BED5-DA159B767821}"/>
              </a:ext>
            </a:extLst>
          </p:cNvPr>
          <p:cNvSpPr txBox="1"/>
          <p:nvPr/>
        </p:nvSpPr>
        <p:spPr>
          <a:xfrm>
            <a:off x="2958761" y="1548782"/>
            <a:ext cx="8923328" cy="3662541"/>
          </a:xfrm>
          <a:prstGeom prst="rect">
            <a:avLst/>
          </a:prstGeom>
          <a:noFill/>
        </p:spPr>
        <p:txBody>
          <a:bodyPr wrap="square" rtlCol="0">
            <a:spAutoFit/>
          </a:bodyPr>
          <a:lstStyle/>
          <a:p>
            <a:r>
              <a:rPr lang="en-US" sz="2800" dirty="0">
                <a:solidFill>
                  <a:srgbClr val="002060"/>
                </a:solidFill>
                <a:latin typeface="Cambria" panose="02040503050406030204" pitchFamily="18" charset="0"/>
              </a:rPr>
              <a:t>Emphasizes the various categories of means available to entrepreneurs:</a:t>
            </a:r>
          </a:p>
          <a:p>
            <a:pPr marL="457200" indent="-457200">
              <a:buFont typeface="Arial" panose="020B0604020202020204" pitchFamily="34" charset="0"/>
              <a:buChar char="•"/>
            </a:pPr>
            <a:r>
              <a:rPr lang="en-US" sz="2800" dirty="0">
                <a:solidFill>
                  <a:srgbClr val="002060"/>
                </a:solidFill>
                <a:latin typeface="Cambria" panose="02040503050406030204" pitchFamily="18" charset="0"/>
              </a:rPr>
              <a:t>Identity – Who I am?</a:t>
            </a:r>
          </a:p>
          <a:p>
            <a:pPr marL="457200" indent="-457200">
              <a:buFont typeface="Arial" panose="020B0604020202020204" pitchFamily="34" charset="0"/>
              <a:buChar char="•"/>
            </a:pPr>
            <a:r>
              <a:rPr lang="en-US" sz="2800" dirty="0">
                <a:solidFill>
                  <a:srgbClr val="002060"/>
                </a:solidFill>
                <a:latin typeface="Cambria" panose="02040503050406030204" pitchFamily="18" charset="0"/>
              </a:rPr>
              <a:t>Knowledge – What I know?</a:t>
            </a:r>
          </a:p>
          <a:p>
            <a:pPr marL="457200" indent="-457200">
              <a:buFont typeface="Arial" panose="020B0604020202020204" pitchFamily="34" charset="0"/>
              <a:buChar char="•"/>
            </a:pPr>
            <a:r>
              <a:rPr lang="en-US" sz="2800" dirty="0">
                <a:solidFill>
                  <a:srgbClr val="002060"/>
                </a:solidFill>
                <a:latin typeface="Cambria" panose="02040503050406030204" pitchFamily="18" charset="0"/>
              </a:rPr>
              <a:t>Networks – Whom I know?</a:t>
            </a:r>
          </a:p>
          <a:p>
            <a:pPr marL="457200" indent="-457200">
              <a:buFont typeface="Arial" panose="020B0604020202020204" pitchFamily="34" charset="0"/>
              <a:buChar char="•"/>
            </a:pPr>
            <a:r>
              <a:rPr lang="en-US" sz="2800" dirty="0">
                <a:solidFill>
                  <a:srgbClr val="002060"/>
                </a:solidFill>
                <a:latin typeface="Cambria" panose="02040503050406030204" pitchFamily="18" charset="0"/>
              </a:rPr>
              <a:t>Central question – What can I do?</a:t>
            </a:r>
          </a:p>
          <a:p>
            <a:endParaRPr lang="en-US" sz="800" dirty="0">
              <a:solidFill>
                <a:srgbClr val="002060"/>
              </a:solidFill>
              <a:latin typeface="Cambria" panose="02040503050406030204" pitchFamily="18" charset="0"/>
            </a:endParaRPr>
          </a:p>
          <a:p>
            <a:r>
              <a:rPr lang="en-US" sz="2800" dirty="0">
                <a:solidFill>
                  <a:srgbClr val="002060"/>
                </a:solidFill>
                <a:latin typeface="Cambria" panose="02040503050406030204" pitchFamily="18" charset="0"/>
              </a:rPr>
              <a:t> Entrepreneurs discounts the importance of prediction and focuses on her capabilities.</a:t>
            </a:r>
            <a:endParaRPr lang="ru-RU" sz="2800" dirty="0">
              <a:solidFill>
                <a:srgbClr val="002060"/>
              </a:solidFill>
              <a:latin typeface="Cambria" panose="02040503050406030204" pitchFamily="18" charset="0"/>
            </a:endParaRPr>
          </a:p>
        </p:txBody>
      </p:sp>
      <p:sp>
        <p:nvSpPr>
          <p:cNvPr id="14" name="TextBox 13">
            <a:extLst>
              <a:ext uri="{FF2B5EF4-FFF2-40B4-BE49-F238E27FC236}">
                <a16:creationId xmlns:a16="http://schemas.microsoft.com/office/drawing/2014/main" id="{42BD7134-EFEB-C24E-B478-115D56CF0662}"/>
              </a:ext>
            </a:extLst>
          </p:cNvPr>
          <p:cNvSpPr txBox="1"/>
          <p:nvPr/>
        </p:nvSpPr>
        <p:spPr>
          <a:xfrm>
            <a:off x="2990845" y="5518603"/>
            <a:ext cx="8923328" cy="954107"/>
          </a:xfrm>
          <a:prstGeom prst="rect">
            <a:avLst/>
          </a:prstGeom>
          <a:noFill/>
        </p:spPr>
        <p:txBody>
          <a:bodyPr wrap="square" rtlCol="0">
            <a:spAutoFit/>
          </a:bodyPr>
          <a:lstStyle/>
          <a:p>
            <a:r>
              <a:rPr lang="en-US" sz="2800" dirty="0">
                <a:solidFill>
                  <a:srgbClr val="002060"/>
                </a:solidFill>
                <a:latin typeface="Cambria" panose="02040503050406030204" pitchFamily="18" charset="0"/>
              </a:rPr>
              <a:t>Surprises as a part of the opportunity exploration and formulation process</a:t>
            </a:r>
            <a:endParaRPr lang="ru-RU" sz="2800" dirty="0">
              <a:solidFill>
                <a:srgbClr val="002060"/>
              </a:solidFill>
              <a:latin typeface="Cambria" panose="02040503050406030204" pitchFamily="18" charset="0"/>
            </a:endParaRPr>
          </a:p>
        </p:txBody>
      </p:sp>
      <p:pic>
        <p:nvPicPr>
          <p:cNvPr id="18" name="Рисунок 17">
            <a:extLst>
              <a:ext uri="{FF2B5EF4-FFF2-40B4-BE49-F238E27FC236}">
                <a16:creationId xmlns:a16="http://schemas.microsoft.com/office/drawing/2014/main" id="{7E68E94A-AF5B-A049-9D85-525153C37890}"/>
              </a:ext>
            </a:extLst>
          </p:cNvPr>
          <p:cNvPicPr>
            <a:picLocks noChangeAspect="1"/>
          </p:cNvPicPr>
          <p:nvPr/>
        </p:nvPicPr>
        <p:blipFill>
          <a:blip r:embed="rId3" cstate="print"/>
          <a:stretch>
            <a:fillRect/>
          </a:stretch>
        </p:blipFill>
        <p:spPr>
          <a:xfrm>
            <a:off x="96252" y="2249666"/>
            <a:ext cx="2705976" cy="1985450"/>
          </a:xfrm>
          <a:prstGeom prst="rect">
            <a:avLst/>
          </a:prstGeom>
        </p:spPr>
      </p:pic>
      <p:pic>
        <p:nvPicPr>
          <p:cNvPr id="20" name="Рисунок 19">
            <a:extLst>
              <a:ext uri="{FF2B5EF4-FFF2-40B4-BE49-F238E27FC236}">
                <a16:creationId xmlns:a16="http://schemas.microsoft.com/office/drawing/2014/main" id="{28A91FC9-E4CE-DF4D-8579-BD8358231435}"/>
              </a:ext>
            </a:extLst>
          </p:cNvPr>
          <p:cNvPicPr>
            <a:picLocks noChangeAspect="1"/>
          </p:cNvPicPr>
          <p:nvPr/>
        </p:nvPicPr>
        <p:blipFill>
          <a:blip r:embed="rId4" cstate="print"/>
          <a:stretch>
            <a:fillRect/>
          </a:stretch>
        </p:blipFill>
        <p:spPr>
          <a:xfrm>
            <a:off x="502612" y="4908885"/>
            <a:ext cx="2203219" cy="1748586"/>
          </a:xfrm>
          <a:prstGeom prst="rect">
            <a:avLst/>
          </a:prstGeom>
        </p:spPr>
      </p:pic>
      <p:sp>
        <p:nvSpPr>
          <p:cNvPr id="3" name="Rectangle 2">
            <a:extLst>
              <a:ext uri="{FF2B5EF4-FFF2-40B4-BE49-F238E27FC236}">
                <a16:creationId xmlns:a16="http://schemas.microsoft.com/office/drawing/2014/main" id="{2294F9A6-1D57-1A69-6FC3-CC81B0BAA800}"/>
              </a:ext>
            </a:extLst>
          </p:cNvPr>
          <p:cNvSpPr/>
          <p:nvPr/>
        </p:nvSpPr>
        <p:spPr>
          <a:xfrm>
            <a:off x="0" y="745588"/>
            <a:ext cx="838200" cy="225083"/>
          </a:xfrm>
          <a:prstGeom prst="rect">
            <a:avLst/>
          </a:prstGeom>
          <a:solidFill>
            <a:srgbClr val="C598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534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89020" y="136933"/>
            <a:ext cx="7999352" cy="1325563"/>
          </a:xfrm>
        </p:spPr>
        <p:txBody>
          <a:bodyPr>
            <a:normAutofit/>
          </a:bodyPr>
          <a:lstStyle/>
          <a:p>
            <a:pPr algn="just"/>
            <a:r>
              <a:rPr lang="en-US" b="1" dirty="0"/>
              <a:t>Effectuation</a:t>
            </a:r>
            <a:r>
              <a:rPr lang="it-IT" b="1" dirty="0"/>
              <a:t> </a:t>
            </a:r>
            <a:r>
              <a:rPr lang="en-US" b="1" dirty="0"/>
              <a:t>principles</a:t>
            </a:r>
          </a:p>
        </p:txBody>
      </p:sp>
      <p:sp>
        <p:nvSpPr>
          <p:cNvPr id="14" name="TextBox 13">
            <a:extLst>
              <a:ext uri="{FF2B5EF4-FFF2-40B4-BE49-F238E27FC236}">
                <a16:creationId xmlns:a16="http://schemas.microsoft.com/office/drawing/2014/main" id="{6FDC6E6B-4FC0-0845-8D37-68C6961C9EF4}"/>
              </a:ext>
            </a:extLst>
          </p:cNvPr>
          <p:cNvSpPr txBox="1"/>
          <p:nvPr/>
        </p:nvSpPr>
        <p:spPr>
          <a:xfrm>
            <a:off x="2311029" y="1210860"/>
            <a:ext cx="9270564" cy="1384995"/>
          </a:xfrm>
          <a:prstGeom prst="rect">
            <a:avLst/>
          </a:prstGeom>
          <a:noFill/>
        </p:spPr>
        <p:txBody>
          <a:bodyPr wrap="square" rtlCol="0">
            <a:spAutoFit/>
          </a:bodyPr>
          <a:lstStyle/>
          <a:p>
            <a:r>
              <a:rPr lang="en-US" sz="2800" dirty="0">
                <a:solidFill>
                  <a:srgbClr val="002060"/>
                </a:solidFill>
                <a:latin typeface="Cambria" panose="02040503050406030204" pitchFamily="18" charset="0"/>
              </a:rPr>
              <a:t>Focus on what entrepreneur could afford to lose, thereby giving her an objective number to use in deciding whether to exploit an opportunity or not.</a:t>
            </a:r>
            <a:endParaRPr lang="ru-RU" sz="2800" dirty="0">
              <a:solidFill>
                <a:srgbClr val="002060"/>
              </a:solidFill>
              <a:latin typeface="Cambria" panose="02040503050406030204" pitchFamily="18" charset="0"/>
            </a:endParaRPr>
          </a:p>
        </p:txBody>
      </p:sp>
      <p:sp>
        <p:nvSpPr>
          <p:cNvPr id="15" name="TextBox 14">
            <a:extLst>
              <a:ext uri="{FF2B5EF4-FFF2-40B4-BE49-F238E27FC236}">
                <a16:creationId xmlns:a16="http://schemas.microsoft.com/office/drawing/2014/main" id="{10C3847D-A89E-294B-83EB-6B6A65D9D6D8}"/>
              </a:ext>
            </a:extLst>
          </p:cNvPr>
          <p:cNvSpPr txBox="1"/>
          <p:nvPr/>
        </p:nvSpPr>
        <p:spPr>
          <a:xfrm>
            <a:off x="2311029" y="4296557"/>
            <a:ext cx="9270563" cy="2585323"/>
          </a:xfrm>
          <a:prstGeom prst="rect">
            <a:avLst/>
          </a:prstGeom>
          <a:noFill/>
        </p:spPr>
        <p:txBody>
          <a:bodyPr wrap="square" rtlCol="0">
            <a:spAutoFit/>
          </a:bodyPr>
          <a:lstStyle/>
          <a:p>
            <a:r>
              <a:rPr lang="en-US" sz="2800" dirty="0">
                <a:solidFill>
                  <a:srgbClr val="002060"/>
                </a:solidFill>
                <a:latin typeface="Cambria" panose="02040503050406030204" pitchFamily="18" charset="0"/>
              </a:rPr>
              <a:t>Embodies four previous principles.</a:t>
            </a:r>
          </a:p>
          <a:p>
            <a:endParaRPr lang="en-US" sz="800" dirty="0">
              <a:solidFill>
                <a:srgbClr val="002060"/>
              </a:solidFill>
              <a:latin typeface="Cambria" panose="02040503050406030204" pitchFamily="18" charset="0"/>
            </a:endParaRPr>
          </a:p>
          <a:p>
            <a:pPr algn="just"/>
            <a:r>
              <a:rPr lang="en-US" dirty="0">
                <a:solidFill>
                  <a:srgbClr val="002060"/>
                </a:solidFill>
                <a:latin typeface="Cambria" panose="02040503050406030204" pitchFamily="18" charset="0"/>
              </a:rPr>
              <a:t>“[E]</a:t>
            </a:r>
            <a:r>
              <a:rPr lang="en-US" dirty="0" err="1">
                <a:solidFill>
                  <a:srgbClr val="002060"/>
                </a:solidFill>
                <a:latin typeface="Cambria" panose="02040503050406030204" pitchFamily="18" charset="0"/>
              </a:rPr>
              <a:t>mphasizes</a:t>
            </a:r>
            <a:r>
              <a:rPr lang="en-US" dirty="0">
                <a:solidFill>
                  <a:srgbClr val="002060"/>
                </a:solidFill>
                <a:latin typeface="Cambria" panose="02040503050406030204" pitchFamily="18" charset="0"/>
              </a:rPr>
              <a:t> the role of human beings in determining the shape of things to come …and is a rejection of inevitable trends. Faced with a highly uncertain event space, effectual entrepreneurs seek to learn more about it not with a view of updating their probability estimates, but with a view of intervening in the event space itself to transform and reshape it …. Effectual entrepreneurs do not see history running on autopilot but rather consider themselves one of the many who copilot the course of history” Sarasvathy et al. (2014, pp. 74-75).</a:t>
            </a:r>
            <a:endParaRPr lang="ru-RU" sz="2800" dirty="0">
              <a:solidFill>
                <a:srgbClr val="002060"/>
              </a:solidFill>
              <a:latin typeface="Cambria" panose="02040503050406030204" pitchFamily="18" charset="0"/>
            </a:endParaRPr>
          </a:p>
        </p:txBody>
      </p:sp>
      <p:sp>
        <p:nvSpPr>
          <p:cNvPr id="18" name="TextBox 17">
            <a:extLst>
              <a:ext uri="{FF2B5EF4-FFF2-40B4-BE49-F238E27FC236}">
                <a16:creationId xmlns:a16="http://schemas.microsoft.com/office/drawing/2014/main" id="{3B46A731-7632-354C-BA2A-F36FBB6AF04D}"/>
              </a:ext>
            </a:extLst>
          </p:cNvPr>
          <p:cNvSpPr txBox="1"/>
          <p:nvPr/>
        </p:nvSpPr>
        <p:spPr>
          <a:xfrm>
            <a:off x="2311029" y="3009257"/>
            <a:ext cx="9270563" cy="954107"/>
          </a:xfrm>
          <a:prstGeom prst="rect">
            <a:avLst/>
          </a:prstGeom>
          <a:noFill/>
        </p:spPr>
        <p:txBody>
          <a:bodyPr wrap="square" rtlCol="0">
            <a:spAutoFit/>
          </a:bodyPr>
          <a:lstStyle/>
          <a:p>
            <a:r>
              <a:rPr lang="en-US" sz="2800" dirty="0">
                <a:solidFill>
                  <a:srgbClr val="002060"/>
                </a:solidFill>
                <a:latin typeface="Cambria" panose="02040503050406030204" pitchFamily="18" charset="0"/>
              </a:rPr>
              <a:t>The process of engaging self-selecting partners who put “skin in the game”.</a:t>
            </a:r>
            <a:endParaRPr lang="ru-RU" sz="2800" dirty="0">
              <a:solidFill>
                <a:srgbClr val="002060"/>
              </a:solidFill>
              <a:latin typeface="Cambria" panose="02040503050406030204" pitchFamily="18" charset="0"/>
            </a:endParaRPr>
          </a:p>
        </p:txBody>
      </p:sp>
      <p:pic>
        <p:nvPicPr>
          <p:cNvPr id="19" name="Рисунок 18">
            <a:extLst>
              <a:ext uri="{FF2B5EF4-FFF2-40B4-BE49-F238E27FC236}">
                <a16:creationId xmlns:a16="http://schemas.microsoft.com/office/drawing/2014/main" id="{4C367D21-8CDF-5043-88A9-3BAEA6DA8C6B}"/>
              </a:ext>
            </a:extLst>
          </p:cNvPr>
          <p:cNvPicPr>
            <a:picLocks noChangeAspect="1"/>
          </p:cNvPicPr>
          <p:nvPr/>
        </p:nvPicPr>
        <p:blipFill rotWithShape="1">
          <a:blip r:embed="rId3" cstate="print"/>
          <a:srcRect l="8341"/>
          <a:stretch/>
        </p:blipFill>
        <p:spPr>
          <a:xfrm>
            <a:off x="97858" y="4672006"/>
            <a:ext cx="2213172" cy="1738478"/>
          </a:xfrm>
          <a:prstGeom prst="rect">
            <a:avLst/>
          </a:prstGeom>
        </p:spPr>
      </p:pic>
      <p:pic>
        <p:nvPicPr>
          <p:cNvPr id="20" name="Рисунок 19">
            <a:extLst>
              <a:ext uri="{FF2B5EF4-FFF2-40B4-BE49-F238E27FC236}">
                <a16:creationId xmlns:a16="http://schemas.microsoft.com/office/drawing/2014/main" id="{74620E45-B9D7-2B4C-AE50-34C7DA1F61DC}"/>
              </a:ext>
            </a:extLst>
          </p:cNvPr>
          <p:cNvPicPr>
            <a:picLocks noChangeAspect="1"/>
          </p:cNvPicPr>
          <p:nvPr/>
        </p:nvPicPr>
        <p:blipFill>
          <a:blip r:embed="rId4" cstate="print"/>
          <a:stretch>
            <a:fillRect/>
          </a:stretch>
        </p:blipFill>
        <p:spPr>
          <a:xfrm>
            <a:off x="344097" y="1210860"/>
            <a:ext cx="1765553" cy="1526965"/>
          </a:xfrm>
          <a:prstGeom prst="rect">
            <a:avLst/>
          </a:prstGeom>
        </p:spPr>
      </p:pic>
      <p:pic>
        <p:nvPicPr>
          <p:cNvPr id="21" name="Рисунок 20">
            <a:extLst>
              <a:ext uri="{FF2B5EF4-FFF2-40B4-BE49-F238E27FC236}">
                <a16:creationId xmlns:a16="http://schemas.microsoft.com/office/drawing/2014/main" id="{647404ED-5A89-A647-A3E1-2345F299A6E0}"/>
              </a:ext>
            </a:extLst>
          </p:cNvPr>
          <p:cNvPicPr>
            <a:picLocks noChangeAspect="1"/>
          </p:cNvPicPr>
          <p:nvPr/>
        </p:nvPicPr>
        <p:blipFill>
          <a:blip r:embed="rId5" cstate="print"/>
          <a:stretch>
            <a:fillRect/>
          </a:stretch>
        </p:blipFill>
        <p:spPr>
          <a:xfrm>
            <a:off x="97858" y="2673657"/>
            <a:ext cx="2011792" cy="1886055"/>
          </a:xfrm>
          <a:prstGeom prst="rect">
            <a:avLst/>
          </a:prstGeom>
        </p:spPr>
      </p:pic>
      <p:sp>
        <p:nvSpPr>
          <p:cNvPr id="3" name="Rectangle 2">
            <a:extLst>
              <a:ext uri="{FF2B5EF4-FFF2-40B4-BE49-F238E27FC236}">
                <a16:creationId xmlns:a16="http://schemas.microsoft.com/office/drawing/2014/main" id="{D201FF46-58E1-F643-0FDE-EED99B8D661F}"/>
              </a:ext>
            </a:extLst>
          </p:cNvPr>
          <p:cNvSpPr/>
          <p:nvPr/>
        </p:nvSpPr>
        <p:spPr>
          <a:xfrm>
            <a:off x="0" y="745588"/>
            <a:ext cx="838200" cy="225083"/>
          </a:xfrm>
          <a:prstGeom prst="rect">
            <a:avLst/>
          </a:prstGeom>
          <a:solidFill>
            <a:srgbClr val="C598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907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err="1"/>
              <a:t>Chapter</a:t>
            </a:r>
            <a:r>
              <a:rPr lang="it-IT" b="1" dirty="0"/>
              <a:t> 3 - </a:t>
            </a:r>
            <a:r>
              <a:rPr lang="it-IT" b="1" dirty="0" err="1"/>
              <a:t>Sensing</a:t>
            </a:r>
            <a:r>
              <a:rPr lang="it-IT" b="1" dirty="0"/>
              <a:t>, </a:t>
            </a:r>
            <a:r>
              <a:rPr lang="it-IT" b="1" dirty="0" err="1"/>
              <a:t>seizing</a:t>
            </a:r>
            <a:r>
              <a:rPr lang="it-IT" b="1" dirty="0"/>
              <a:t> and </a:t>
            </a:r>
            <a:r>
              <a:rPr lang="it-IT" b="1" dirty="0" err="1"/>
              <a:t>transforming</a:t>
            </a:r>
            <a:r>
              <a:rPr lang="it-IT" b="1" dirty="0"/>
              <a:t> </a:t>
            </a:r>
            <a:r>
              <a:rPr lang="it-IT" b="1" dirty="0" err="1"/>
              <a:t>international</a:t>
            </a:r>
            <a:r>
              <a:rPr lang="it-IT" b="1" dirty="0"/>
              <a:t> </a:t>
            </a:r>
            <a:r>
              <a:rPr lang="it-IT" b="1" dirty="0" err="1"/>
              <a:t>entrepreneurial</a:t>
            </a:r>
            <a:r>
              <a:rPr lang="it-IT" b="1" dirty="0"/>
              <a:t> </a:t>
            </a:r>
            <a:r>
              <a:rPr lang="it-IT" b="1" dirty="0" err="1"/>
              <a:t>opportunities</a:t>
            </a:r>
            <a:endParaRPr lang="it-IT" dirty="0"/>
          </a:p>
        </p:txBody>
      </p:sp>
      <p:sp>
        <p:nvSpPr>
          <p:cNvPr id="3" name="Segnaposto contenuto 2"/>
          <p:cNvSpPr>
            <a:spLocks noGrp="1"/>
          </p:cNvSpPr>
          <p:nvPr>
            <p:ph idx="1"/>
          </p:nvPr>
        </p:nvSpPr>
        <p:spPr>
          <a:xfrm>
            <a:off x="838200" y="1825625"/>
            <a:ext cx="10515600" cy="4699866"/>
          </a:xfrm>
        </p:spPr>
        <p:txBody>
          <a:bodyPr>
            <a:normAutofit fontScale="85000" lnSpcReduction="10000"/>
          </a:bodyPr>
          <a:lstStyle/>
          <a:p>
            <a:r>
              <a:rPr lang="en-US" dirty="0"/>
              <a:t>IE as a process of sensing, seizing and transforming </a:t>
            </a:r>
            <a:r>
              <a:rPr lang="it-IT" dirty="0" err="1"/>
              <a:t>opportunities</a:t>
            </a:r>
            <a:r>
              <a:rPr lang="it-IT" dirty="0"/>
              <a:t> </a:t>
            </a:r>
            <a:r>
              <a:rPr lang="it-IT" dirty="0" err="1"/>
              <a:t>across</a:t>
            </a:r>
            <a:r>
              <a:rPr lang="it-IT" dirty="0"/>
              <a:t> </a:t>
            </a:r>
            <a:r>
              <a:rPr lang="it-IT" dirty="0" err="1"/>
              <a:t>borders</a:t>
            </a:r>
            <a:r>
              <a:rPr lang="it-IT" dirty="0"/>
              <a:t> </a:t>
            </a:r>
          </a:p>
          <a:p>
            <a:r>
              <a:rPr lang="en-US" dirty="0"/>
              <a:t>What is an opportunity? </a:t>
            </a:r>
          </a:p>
          <a:p>
            <a:r>
              <a:rPr lang="en-US" dirty="0"/>
              <a:t>Discovered versus created opportunities: theoretical p</a:t>
            </a:r>
            <a:r>
              <a:rPr lang="it-IT" dirty="0" err="1"/>
              <a:t>erspectives</a:t>
            </a:r>
            <a:endParaRPr lang="it-IT" dirty="0"/>
          </a:p>
          <a:p>
            <a:r>
              <a:rPr lang="en-US" dirty="0"/>
              <a:t>Discovered versus created opportunities: practice </a:t>
            </a:r>
            <a:r>
              <a:rPr lang="it-IT" dirty="0" err="1"/>
              <a:t>perspectives</a:t>
            </a:r>
            <a:r>
              <a:rPr lang="it-IT" dirty="0"/>
              <a:t> and </a:t>
            </a:r>
            <a:r>
              <a:rPr lang="it-IT" dirty="0" err="1"/>
              <a:t>selected</a:t>
            </a:r>
            <a:r>
              <a:rPr lang="it-IT" dirty="0"/>
              <a:t> </a:t>
            </a:r>
            <a:r>
              <a:rPr lang="it-IT" dirty="0" err="1"/>
              <a:t>examples</a:t>
            </a:r>
            <a:endParaRPr lang="it-IT" dirty="0"/>
          </a:p>
          <a:p>
            <a:r>
              <a:rPr lang="it-IT" dirty="0" err="1"/>
              <a:t>Opportunities</a:t>
            </a:r>
            <a:r>
              <a:rPr lang="it-IT" dirty="0"/>
              <a:t> in an </a:t>
            </a:r>
            <a:r>
              <a:rPr lang="it-IT" dirty="0" err="1"/>
              <a:t>international</a:t>
            </a:r>
            <a:r>
              <a:rPr lang="it-IT" dirty="0"/>
              <a:t> </a:t>
            </a:r>
            <a:r>
              <a:rPr lang="it-IT" dirty="0" err="1"/>
              <a:t>entrepreneurial</a:t>
            </a:r>
            <a:r>
              <a:rPr lang="it-IT" dirty="0"/>
              <a:t> </a:t>
            </a:r>
            <a:r>
              <a:rPr lang="it-IT" dirty="0" err="1"/>
              <a:t>context</a:t>
            </a:r>
            <a:endParaRPr lang="it-IT" dirty="0"/>
          </a:p>
          <a:p>
            <a:r>
              <a:rPr lang="en-US" dirty="0"/>
              <a:t>Dynamic capabilities: sensing, seizing and transforming o</a:t>
            </a:r>
            <a:r>
              <a:rPr lang="it-IT" dirty="0" err="1"/>
              <a:t>pportunities</a:t>
            </a:r>
            <a:endParaRPr lang="it-IT" dirty="0"/>
          </a:p>
          <a:p>
            <a:r>
              <a:rPr lang="it-IT" dirty="0" err="1"/>
              <a:t>Causation</a:t>
            </a:r>
            <a:r>
              <a:rPr lang="it-IT" dirty="0"/>
              <a:t> and </a:t>
            </a:r>
            <a:r>
              <a:rPr lang="it-IT" dirty="0" err="1"/>
              <a:t>effectuation</a:t>
            </a:r>
            <a:r>
              <a:rPr lang="it-IT" dirty="0"/>
              <a:t> in </a:t>
            </a:r>
            <a:r>
              <a:rPr lang="it-IT" dirty="0" err="1"/>
              <a:t>international</a:t>
            </a:r>
            <a:r>
              <a:rPr lang="it-IT" dirty="0"/>
              <a:t> </a:t>
            </a:r>
            <a:r>
              <a:rPr lang="it-IT" dirty="0" err="1"/>
              <a:t>entrepreneurial</a:t>
            </a:r>
            <a:r>
              <a:rPr lang="it-IT" dirty="0"/>
              <a:t> </a:t>
            </a:r>
            <a:r>
              <a:rPr lang="it-IT" dirty="0" err="1"/>
              <a:t>opportunity</a:t>
            </a:r>
            <a:r>
              <a:rPr lang="it-IT" dirty="0"/>
              <a:t> </a:t>
            </a:r>
            <a:r>
              <a:rPr lang="it-IT" dirty="0" err="1"/>
              <a:t>identification</a:t>
            </a:r>
            <a:endParaRPr lang="it-IT" dirty="0"/>
          </a:p>
          <a:p>
            <a:pPr marL="0" indent="0">
              <a:buNone/>
            </a:pPr>
            <a:endParaRPr lang="en-US" dirty="0"/>
          </a:p>
          <a:p>
            <a:pPr marL="0" indent="0">
              <a:buNone/>
            </a:pPr>
            <a:r>
              <a:rPr lang="en-US" b="1" dirty="0"/>
              <a:t>Case study: </a:t>
            </a:r>
            <a:r>
              <a:rPr lang="en-US" b="1" dirty="0" err="1"/>
              <a:t>Wonderbly</a:t>
            </a:r>
            <a:endParaRPr lang="it-IT" b="1" dirty="0"/>
          </a:p>
        </p:txBody>
      </p:sp>
      <p:sp>
        <p:nvSpPr>
          <p:cNvPr id="7" name="Rectangle 6">
            <a:extLst>
              <a:ext uri="{FF2B5EF4-FFF2-40B4-BE49-F238E27FC236}">
                <a16:creationId xmlns:a16="http://schemas.microsoft.com/office/drawing/2014/main" id="{864274BD-5CCE-E241-C4BB-9859E2E0597A}"/>
              </a:ext>
            </a:extLst>
          </p:cNvPr>
          <p:cNvSpPr/>
          <p:nvPr/>
        </p:nvSpPr>
        <p:spPr>
          <a:xfrm>
            <a:off x="0" y="745588"/>
            <a:ext cx="838200" cy="225083"/>
          </a:xfrm>
          <a:prstGeom prst="rect">
            <a:avLst/>
          </a:prstGeom>
          <a:solidFill>
            <a:srgbClr val="C598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466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0" y="12197"/>
            <a:ext cx="10896600" cy="1325563"/>
          </a:xfrm>
        </p:spPr>
        <p:txBody>
          <a:bodyPr/>
          <a:lstStyle/>
          <a:p>
            <a:r>
              <a:rPr lang="it-IT" b="1" dirty="0" err="1"/>
              <a:t>What</a:t>
            </a:r>
            <a:r>
              <a:rPr lang="it-IT" b="1" dirty="0"/>
              <a:t> </a:t>
            </a:r>
            <a:r>
              <a:rPr lang="it-IT" b="1" dirty="0" err="1"/>
              <a:t>is</a:t>
            </a:r>
            <a:r>
              <a:rPr lang="it-IT" b="1" dirty="0"/>
              <a:t> </a:t>
            </a:r>
            <a:r>
              <a:rPr lang="it-IT" b="1" dirty="0" err="1"/>
              <a:t>an</a:t>
            </a:r>
            <a:r>
              <a:rPr lang="it-IT" b="1" dirty="0"/>
              <a:t> </a:t>
            </a:r>
            <a:r>
              <a:rPr lang="it-IT" b="1" dirty="0" err="1"/>
              <a:t>opportunity</a:t>
            </a:r>
            <a:r>
              <a:rPr lang="it-IT" b="1" dirty="0"/>
              <a:t>?</a:t>
            </a:r>
          </a:p>
        </p:txBody>
      </p:sp>
      <p:sp>
        <p:nvSpPr>
          <p:cNvPr id="3" name="Segnaposto contenuto 2"/>
          <p:cNvSpPr>
            <a:spLocks noGrp="1"/>
          </p:cNvSpPr>
          <p:nvPr>
            <p:ph idx="1"/>
          </p:nvPr>
        </p:nvSpPr>
        <p:spPr>
          <a:xfrm>
            <a:off x="3203863" y="1690688"/>
            <a:ext cx="8763000" cy="4303712"/>
          </a:xfrm>
        </p:spPr>
        <p:txBody>
          <a:bodyPr>
            <a:normAutofit lnSpcReduction="10000"/>
          </a:bodyPr>
          <a:lstStyle/>
          <a:p>
            <a:pPr marL="0" indent="0" algn="ctr">
              <a:buNone/>
            </a:pPr>
            <a:r>
              <a:rPr lang="en-US" b="1" dirty="0">
                <a:latin typeface="Cambria" panose="02040503050406030204" pitchFamily="18" charset="0"/>
              </a:rPr>
              <a:t>1</a:t>
            </a:r>
            <a:r>
              <a:rPr lang="en-US" b="1" baseline="30000" dirty="0">
                <a:latin typeface="Cambria" panose="02040503050406030204" pitchFamily="18" charset="0"/>
              </a:rPr>
              <a:t>st</a:t>
            </a:r>
            <a:r>
              <a:rPr lang="en-US" b="1" dirty="0">
                <a:latin typeface="Cambria" panose="02040503050406030204" pitchFamily="18" charset="0"/>
              </a:rPr>
              <a:t> neoclassical economic perspective</a:t>
            </a:r>
          </a:p>
          <a:p>
            <a:pPr marL="0" indent="0" algn="ctr">
              <a:buNone/>
            </a:pPr>
            <a:r>
              <a:rPr lang="en-US" dirty="0">
                <a:latin typeface="Cambria" panose="02040503050406030204" pitchFamily="18" charset="0"/>
              </a:rPr>
              <a:t>Opportunity exists when product or factor markets are imperfect, thereby providing an opening for individual entrepreneurs or firms to capitalize on these imperfections in order to generate economic wealth.</a:t>
            </a:r>
          </a:p>
          <a:p>
            <a:pPr marL="0" indent="0" algn="ctr">
              <a:buNone/>
            </a:pPr>
            <a:endParaRPr lang="en-US" dirty="0">
              <a:latin typeface="Cambria" panose="02040503050406030204" pitchFamily="18" charset="0"/>
            </a:endParaRPr>
          </a:p>
          <a:p>
            <a:pPr marL="0" indent="0" algn="ctr">
              <a:buNone/>
            </a:pPr>
            <a:r>
              <a:rPr lang="en-US" b="1" dirty="0">
                <a:latin typeface="Cambria" panose="02040503050406030204" pitchFamily="18" charset="0"/>
              </a:rPr>
              <a:t>2</a:t>
            </a:r>
            <a:r>
              <a:rPr lang="en-US" b="1" baseline="30000" dirty="0">
                <a:latin typeface="Cambria" panose="02040503050406030204" pitchFamily="18" charset="0"/>
              </a:rPr>
              <a:t>nd</a:t>
            </a:r>
            <a:r>
              <a:rPr lang="en-US" b="1" dirty="0">
                <a:latin typeface="Cambria" panose="02040503050406030204" pitchFamily="18" charset="0"/>
              </a:rPr>
              <a:t> realization of blended values perspective</a:t>
            </a:r>
          </a:p>
          <a:p>
            <a:pPr marL="0" indent="0" algn="ctr">
              <a:buNone/>
            </a:pPr>
            <a:r>
              <a:rPr lang="en-US" dirty="0">
                <a:latin typeface="Cambria" panose="02040503050406030204" pitchFamily="18" charset="0"/>
              </a:rPr>
              <a:t>Opportunities represent an opening for the entrepreneur to pursue a blended value of financial, social, and environmental gains.</a:t>
            </a:r>
          </a:p>
          <a:p>
            <a:pPr marL="0" indent="0" algn="ctr">
              <a:buNone/>
            </a:pPr>
            <a:endParaRPr lang="en-US" dirty="0">
              <a:latin typeface="Cambria" panose="02040503050406030204" pitchFamily="18" charset="0"/>
            </a:endParaRPr>
          </a:p>
          <a:p>
            <a:pPr marL="0" indent="0" algn="ctr">
              <a:buNone/>
            </a:pPr>
            <a:endParaRPr lang="it-IT" dirty="0">
              <a:latin typeface="Cambria" panose="02040503050406030204" pitchFamily="18" charset="0"/>
            </a:endParaRPr>
          </a:p>
        </p:txBody>
      </p:sp>
      <p:pic>
        <p:nvPicPr>
          <p:cNvPr id="7" name="Рисунок 6">
            <a:extLst>
              <a:ext uri="{FF2B5EF4-FFF2-40B4-BE49-F238E27FC236}">
                <a16:creationId xmlns:a16="http://schemas.microsoft.com/office/drawing/2014/main" id="{311E8C4D-30FD-1B47-9C4E-524B98D6DFC1}"/>
              </a:ext>
            </a:extLst>
          </p:cNvPr>
          <p:cNvPicPr>
            <a:picLocks noChangeAspect="1"/>
          </p:cNvPicPr>
          <p:nvPr/>
        </p:nvPicPr>
        <p:blipFill rotWithShape="1">
          <a:blip r:embed="rId3" cstate="print"/>
          <a:srcRect l="17195" t="8889" r="16814" b="15185"/>
          <a:stretch/>
        </p:blipFill>
        <p:spPr>
          <a:xfrm>
            <a:off x="107828" y="1690689"/>
            <a:ext cx="3096035" cy="3668712"/>
          </a:xfrm>
          <a:prstGeom prst="rect">
            <a:avLst/>
          </a:prstGeom>
        </p:spPr>
      </p:pic>
      <p:sp>
        <p:nvSpPr>
          <p:cNvPr id="4" name="Rectangle 3">
            <a:extLst>
              <a:ext uri="{FF2B5EF4-FFF2-40B4-BE49-F238E27FC236}">
                <a16:creationId xmlns:a16="http://schemas.microsoft.com/office/drawing/2014/main" id="{111B7244-0886-CE7F-4394-41400AFBAEDF}"/>
              </a:ext>
            </a:extLst>
          </p:cNvPr>
          <p:cNvSpPr/>
          <p:nvPr/>
        </p:nvSpPr>
        <p:spPr>
          <a:xfrm>
            <a:off x="0" y="745588"/>
            <a:ext cx="838200" cy="225083"/>
          </a:xfrm>
          <a:prstGeom prst="rect">
            <a:avLst/>
          </a:prstGeom>
          <a:solidFill>
            <a:srgbClr val="C598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591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1263246" y="-166250"/>
            <a:ext cx="11233150" cy="1447801"/>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itchFamily="34" charset="0"/>
                <a:ea typeface="+mj-ea"/>
                <a:cs typeface="Arial" pitchFamily="34" charset="0"/>
              </a:rPr>
              <a:t>Discovered vs. Created opportunities: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itchFamily="34" charset="0"/>
                <a:ea typeface="+mj-ea"/>
                <a:cs typeface="Arial" pitchFamily="34" charset="0"/>
              </a:rPr>
              <a:t>theoretical perspectives</a:t>
            </a:r>
          </a:p>
        </p:txBody>
      </p:sp>
      <p:graphicFrame>
        <p:nvGraphicFramePr>
          <p:cNvPr id="6" name="Tabella 5"/>
          <p:cNvGraphicFramePr>
            <a:graphicFrameLocks noGrp="1"/>
          </p:cNvGraphicFramePr>
          <p:nvPr>
            <p:extLst>
              <p:ext uri="{D42A27DB-BD31-4B8C-83A1-F6EECF244321}">
                <p14:modId xmlns:p14="http://schemas.microsoft.com/office/powerpoint/2010/main" val="2277703504"/>
              </p:ext>
            </p:extLst>
          </p:nvPr>
        </p:nvGraphicFramePr>
        <p:xfrm>
          <a:off x="1330036" y="1496291"/>
          <a:ext cx="9360131" cy="4904252"/>
        </p:xfrm>
        <a:graphic>
          <a:graphicData uri="http://schemas.openxmlformats.org/drawingml/2006/table">
            <a:tbl>
              <a:tblPr/>
              <a:tblGrid>
                <a:gridCol w="2947857">
                  <a:extLst>
                    <a:ext uri="{9D8B030D-6E8A-4147-A177-3AD203B41FA5}">
                      <a16:colId xmlns:a16="http://schemas.microsoft.com/office/drawing/2014/main" val="20000"/>
                    </a:ext>
                  </a:extLst>
                </a:gridCol>
                <a:gridCol w="3280307">
                  <a:extLst>
                    <a:ext uri="{9D8B030D-6E8A-4147-A177-3AD203B41FA5}">
                      <a16:colId xmlns:a16="http://schemas.microsoft.com/office/drawing/2014/main" val="20001"/>
                    </a:ext>
                  </a:extLst>
                </a:gridCol>
                <a:gridCol w="3131967">
                  <a:extLst>
                    <a:ext uri="{9D8B030D-6E8A-4147-A177-3AD203B41FA5}">
                      <a16:colId xmlns:a16="http://schemas.microsoft.com/office/drawing/2014/main" val="20002"/>
                    </a:ext>
                  </a:extLst>
                </a:gridCol>
              </a:tblGrid>
              <a:tr h="391563">
                <a:tc>
                  <a:txBody>
                    <a:bodyPr/>
                    <a:lstStyle/>
                    <a:p>
                      <a:pPr>
                        <a:lnSpc>
                          <a:spcPct val="107000"/>
                        </a:lnSpc>
                        <a:spcAft>
                          <a:spcPts val="0"/>
                        </a:spcAft>
                      </a:pP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C5E1"/>
                    </a:solidFill>
                  </a:tcPr>
                </a:tc>
                <a:tc>
                  <a:txBody>
                    <a:bodyPr/>
                    <a:lstStyle/>
                    <a:p>
                      <a:pPr>
                        <a:lnSpc>
                          <a:spcPct val="107000"/>
                        </a:lnSpc>
                        <a:spcAft>
                          <a:spcPts val="0"/>
                        </a:spcAft>
                      </a:pPr>
                      <a:r>
                        <a:rPr lang="it-IT" sz="2000" b="1" dirty="0" err="1">
                          <a:latin typeface="Palatino Linotype"/>
                          <a:ea typeface="Calibri"/>
                          <a:cs typeface="Times New Roman"/>
                        </a:rPr>
                        <a:t>Discovered</a:t>
                      </a:r>
                      <a:r>
                        <a:rPr lang="it-IT" sz="2000" b="1" dirty="0">
                          <a:latin typeface="Palatino Linotype"/>
                          <a:ea typeface="Calibri"/>
                          <a:cs typeface="Times New Roman"/>
                        </a:rPr>
                        <a:t> </a:t>
                      </a:r>
                      <a:r>
                        <a:rPr lang="it-IT" sz="2000" b="1" dirty="0" err="1">
                          <a:latin typeface="Palatino Linotype"/>
                          <a:ea typeface="Calibri"/>
                          <a:cs typeface="Times New Roman"/>
                        </a:rPr>
                        <a:t>Opportunities</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C5E1"/>
                    </a:solidFill>
                  </a:tcPr>
                </a:tc>
                <a:tc>
                  <a:txBody>
                    <a:bodyPr/>
                    <a:lstStyle/>
                    <a:p>
                      <a:pPr>
                        <a:lnSpc>
                          <a:spcPct val="107000"/>
                        </a:lnSpc>
                        <a:spcAft>
                          <a:spcPts val="0"/>
                        </a:spcAft>
                      </a:pPr>
                      <a:r>
                        <a:rPr lang="it-IT" sz="2000" b="1" dirty="0" err="1">
                          <a:latin typeface="Palatino Linotype"/>
                          <a:ea typeface="Calibri"/>
                          <a:cs typeface="Times New Roman"/>
                        </a:rPr>
                        <a:t>Created</a:t>
                      </a:r>
                      <a:r>
                        <a:rPr lang="it-IT" sz="2000" b="1" dirty="0">
                          <a:latin typeface="Palatino Linotype"/>
                          <a:ea typeface="Calibri"/>
                          <a:cs typeface="Times New Roman"/>
                        </a:rPr>
                        <a:t> </a:t>
                      </a:r>
                      <a:r>
                        <a:rPr lang="it-IT" sz="2000" b="1" dirty="0" err="1">
                          <a:latin typeface="Palatino Linotype"/>
                          <a:ea typeface="Calibri"/>
                          <a:cs typeface="Times New Roman"/>
                        </a:rPr>
                        <a:t>Opportunities</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C5E1"/>
                    </a:solidFill>
                  </a:tcPr>
                </a:tc>
                <a:extLst>
                  <a:ext uri="{0D108BD9-81ED-4DB2-BD59-A6C34878D82A}">
                    <a16:rowId xmlns:a16="http://schemas.microsoft.com/office/drawing/2014/main" val="10000"/>
                  </a:ext>
                </a:extLst>
              </a:tr>
              <a:tr h="1566248">
                <a:tc>
                  <a:txBody>
                    <a:bodyPr/>
                    <a:lstStyle/>
                    <a:p>
                      <a:pPr>
                        <a:lnSpc>
                          <a:spcPct val="107000"/>
                        </a:lnSpc>
                        <a:spcAft>
                          <a:spcPts val="0"/>
                        </a:spcAft>
                      </a:pPr>
                      <a:r>
                        <a:rPr lang="it-IT" sz="2000" dirty="0">
                          <a:latin typeface="Palatino Linotype"/>
                          <a:ea typeface="Calibri"/>
                          <a:cs typeface="Times New Roman"/>
                        </a:rPr>
                        <a:t>Nature </a:t>
                      </a:r>
                      <a:r>
                        <a:rPr lang="it-IT" sz="2000" dirty="0" err="1">
                          <a:latin typeface="Palatino Linotype"/>
                          <a:ea typeface="Calibri"/>
                          <a:cs typeface="Times New Roman"/>
                        </a:rPr>
                        <a:t>of</a:t>
                      </a:r>
                      <a:r>
                        <a:rPr lang="it-IT" sz="2000" dirty="0">
                          <a:latin typeface="Palatino Linotype"/>
                          <a:ea typeface="Calibri"/>
                          <a:cs typeface="Times New Roman"/>
                        </a:rPr>
                        <a:t> </a:t>
                      </a:r>
                      <a:r>
                        <a:rPr lang="it-IT" sz="2000" dirty="0" err="1">
                          <a:latin typeface="Palatino Linotype"/>
                          <a:ea typeface="Calibri"/>
                          <a:cs typeface="Times New Roman"/>
                        </a:rPr>
                        <a:t>Opportunities</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C5E1"/>
                    </a:solidFill>
                  </a:tcPr>
                </a:tc>
                <a:tc>
                  <a:txBody>
                    <a:bodyPr/>
                    <a:lstStyle/>
                    <a:p>
                      <a:pPr>
                        <a:lnSpc>
                          <a:spcPct val="107000"/>
                        </a:lnSpc>
                        <a:spcAft>
                          <a:spcPts val="0"/>
                        </a:spcAft>
                      </a:pPr>
                      <a:r>
                        <a:rPr lang="en-US" sz="2000">
                          <a:latin typeface="Palatino Linotype"/>
                          <a:ea typeface="Calibri"/>
                          <a:cs typeface="Times New Roman"/>
                        </a:rPr>
                        <a:t>Opportunities exist as objective phenomena and independent of entrepreneurs.</a:t>
                      </a:r>
                      <a:endParaRPr lang="it-IT" sz="20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a:latin typeface="Palatino Linotype"/>
                          <a:ea typeface="Calibri"/>
                          <a:cs typeface="Times New Roman"/>
                        </a:rPr>
                        <a:t>Opportunities do not exist by itself; it is dependent on the actions of entrepreneurs.</a:t>
                      </a:r>
                      <a:endParaRPr lang="it-IT" sz="20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82066">
                <a:tc>
                  <a:txBody>
                    <a:bodyPr/>
                    <a:lstStyle/>
                    <a:p>
                      <a:pPr>
                        <a:lnSpc>
                          <a:spcPct val="107000"/>
                        </a:lnSpc>
                        <a:spcAft>
                          <a:spcPts val="0"/>
                        </a:spcAft>
                      </a:pPr>
                      <a:r>
                        <a:rPr lang="en-US" sz="2000" dirty="0">
                          <a:latin typeface="Palatino Linotype"/>
                          <a:ea typeface="Calibri"/>
                          <a:cs typeface="Times New Roman"/>
                        </a:rPr>
                        <a:t>Nature and Role of Entrepreneurs</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C5E1"/>
                    </a:solidFill>
                  </a:tcPr>
                </a:tc>
                <a:tc>
                  <a:txBody>
                    <a:bodyPr/>
                    <a:lstStyle/>
                    <a:p>
                      <a:pPr>
                        <a:lnSpc>
                          <a:spcPct val="107000"/>
                        </a:lnSpc>
                        <a:spcAft>
                          <a:spcPts val="0"/>
                        </a:spcAft>
                      </a:pPr>
                      <a:r>
                        <a:rPr lang="en-US" sz="2000">
                          <a:latin typeface="Palatino Linotype"/>
                          <a:ea typeface="Calibri"/>
                          <a:cs typeface="Times New Roman"/>
                        </a:rPr>
                        <a:t>Ex ante differences between entrepreneurs and nonentrepreneurs.  </a:t>
                      </a:r>
                      <a:r>
                        <a:rPr lang="it-IT" sz="2000">
                          <a:latin typeface="Palatino Linotype"/>
                          <a:ea typeface="Calibri"/>
                          <a:cs typeface="Times New Roman"/>
                        </a:rPr>
                        <a:t>Entrepreneurs search and discover opportunities.</a:t>
                      </a:r>
                      <a:endParaRPr lang="it-IT" sz="20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a:latin typeface="Palatino Linotype"/>
                          <a:ea typeface="Calibri"/>
                          <a:cs typeface="Times New Roman"/>
                        </a:rPr>
                        <a:t>Ex post differences between entrepreneurs and nonentrepreneurs. Entrepreneurs shape and form opportunities.</a:t>
                      </a:r>
                      <a:endParaRPr lang="it-IT" sz="20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15003">
                <a:tc>
                  <a:txBody>
                    <a:bodyPr/>
                    <a:lstStyle/>
                    <a:p>
                      <a:pPr>
                        <a:lnSpc>
                          <a:spcPct val="107000"/>
                        </a:lnSpc>
                        <a:spcAft>
                          <a:spcPts val="0"/>
                        </a:spcAft>
                      </a:pPr>
                      <a:r>
                        <a:rPr lang="en-US" sz="2000" dirty="0">
                          <a:latin typeface="Palatino Linotype"/>
                          <a:ea typeface="Calibri"/>
                          <a:cs typeface="Times New Roman"/>
                        </a:rPr>
                        <a:t>Nature of Decision Making Context</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C5E1"/>
                    </a:solidFill>
                  </a:tcPr>
                </a:tc>
                <a:tc>
                  <a:txBody>
                    <a:bodyPr/>
                    <a:lstStyle/>
                    <a:p>
                      <a:pPr>
                        <a:lnSpc>
                          <a:spcPct val="107000"/>
                        </a:lnSpc>
                        <a:spcAft>
                          <a:spcPts val="0"/>
                        </a:spcAft>
                      </a:pPr>
                      <a:r>
                        <a:rPr lang="en-US" sz="2000" dirty="0">
                          <a:latin typeface="Palatino Linotype"/>
                          <a:ea typeface="Calibri"/>
                          <a:cs typeface="Times New Roman"/>
                        </a:rPr>
                        <a:t>Risky: outcome probabilities are known.</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a:latin typeface="Palatino Linotype"/>
                          <a:ea typeface="Calibri"/>
                          <a:cs typeface="Times New Roman"/>
                        </a:rPr>
                        <a:t>Uncertain: outcome probabilities are not known.</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Rectangle 4">
            <a:extLst>
              <a:ext uri="{FF2B5EF4-FFF2-40B4-BE49-F238E27FC236}">
                <a16:creationId xmlns:a16="http://schemas.microsoft.com/office/drawing/2014/main" id="{05810F58-C953-4740-8068-28CA916CF8D4}"/>
              </a:ext>
            </a:extLst>
          </p:cNvPr>
          <p:cNvSpPr/>
          <p:nvPr/>
        </p:nvSpPr>
        <p:spPr>
          <a:xfrm>
            <a:off x="856977" y="6615283"/>
            <a:ext cx="10058673" cy="230832"/>
          </a:xfrm>
          <a:prstGeom prst="rect">
            <a:avLst/>
          </a:prstGeom>
        </p:spPr>
        <p:txBody>
          <a:bodyPr wrap="square" lIns="91440" tIns="45720" rIns="91440" bIns="45720" anchor="t">
            <a:spAutoFit/>
          </a:bodyPr>
          <a:lstStyle/>
          <a:p>
            <a:pPr algn="ctr">
              <a:defRPr/>
            </a:pPr>
            <a:r>
              <a:rPr lang="en-US" sz="900" dirty="0">
                <a:latin typeface="Palatino Linotype" panose="02040502050505030304" pitchFamily="18" charset="0"/>
              </a:rPr>
              <a:t>Adapted from Alvarez, S. and Barney, J. (2007). Discovery and creation: alternative theories of entrepreneurial action. </a:t>
            </a:r>
            <a:r>
              <a:rPr lang="en-US" sz="900" i="1" dirty="0">
                <a:latin typeface="Palatino Linotype" panose="02040502050505030304" pitchFamily="18" charset="0"/>
              </a:rPr>
              <a:t>Strategic Entrepreneurship Journal</a:t>
            </a:r>
            <a:r>
              <a:rPr lang="en-US" sz="900" dirty="0">
                <a:latin typeface="Palatino Linotype" panose="02040502050505030304" pitchFamily="18" charset="0"/>
              </a:rPr>
              <a:t>,</a:t>
            </a:r>
            <a:r>
              <a:rPr lang="en-US" sz="900" i="1" dirty="0">
                <a:latin typeface="Palatino Linotype" panose="02040502050505030304" pitchFamily="18" charset="0"/>
              </a:rPr>
              <a:t> 1</a:t>
            </a:r>
            <a:r>
              <a:rPr lang="en-US" sz="900" dirty="0">
                <a:latin typeface="Palatino Linotype" panose="02040502050505030304" pitchFamily="18" charset="0"/>
              </a:rPr>
              <a:t> (1–2), 11–26.</a:t>
            </a:r>
            <a:endParaRPr lang="en-US" sz="100" b="0" u="none" strike="noStrike" kern="0" cap="none" spc="0" normalizeH="0" baseline="0" noProof="0" dirty="0">
              <a:ln>
                <a:noFill/>
              </a:ln>
              <a:effectLst/>
              <a:uLnTx/>
              <a:uFillTx/>
              <a:latin typeface="Palatino Linotype" panose="02040502050505030304" pitchFamily="18" charset="0"/>
              <a:cs typeface="Calibri"/>
            </a:endParaRPr>
          </a:p>
        </p:txBody>
      </p:sp>
      <p:sp>
        <p:nvSpPr>
          <p:cNvPr id="2" name="Rectangle 1">
            <a:extLst>
              <a:ext uri="{FF2B5EF4-FFF2-40B4-BE49-F238E27FC236}">
                <a16:creationId xmlns:a16="http://schemas.microsoft.com/office/drawing/2014/main" id="{ACFAB2E9-6BC7-1121-9B6F-8E88602136D7}"/>
              </a:ext>
            </a:extLst>
          </p:cNvPr>
          <p:cNvSpPr/>
          <p:nvPr/>
        </p:nvSpPr>
        <p:spPr>
          <a:xfrm>
            <a:off x="0" y="745588"/>
            <a:ext cx="838200" cy="225083"/>
          </a:xfrm>
          <a:prstGeom prst="rect">
            <a:avLst/>
          </a:prstGeom>
          <a:solidFill>
            <a:srgbClr val="C598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154905" y="1521656"/>
            <a:ext cx="7658824" cy="5210176"/>
          </a:xfrm>
        </p:spPr>
        <p:txBody>
          <a:bodyPr>
            <a:normAutofit fontScale="92500" lnSpcReduction="20000"/>
          </a:bodyPr>
          <a:lstStyle/>
          <a:p>
            <a:pPr algn="just"/>
            <a:r>
              <a:rPr lang="en-US" dirty="0">
                <a:latin typeface="Cambria" panose="02040503050406030204" pitchFamily="18" charset="0"/>
              </a:rPr>
              <a:t>Discovered opportunities are objective phenomena, i.e. that exist and are waiting to be discovered</a:t>
            </a:r>
            <a:r>
              <a:rPr lang="ru-RU" dirty="0">
                <a:latin typeface="Cambria" panose="02040503050406030204" pitchFamily="18" charset="0"/>
              </a:rPr>
              <a:t> </a:t>
            </a:r>
            <a:endParaRPr lang="it-IT" dirty="0">
              <a:latin typeface="Cambria" panose="02040503050406030204" pitchFamily="18" charset="0"/>
            </a:endParaRPr>
          </a:p>
          <a:p>
            <a:pPr algn="just"/>
            <a:r>
              <a:rPr lang="it-IT" dirty="0" err="1">
                <a:latin typeface="Cambria" panose="02040503050406030204" pitchFamily="18" charset="0"/>
              </a:rPr>
              <a:t>They</a:t>
            </a:r>
            <a:r>
              <a:rPr lang="it-IT" dirty="0">
                <a:latin typeface="Cambria" panose="02040503050406030204" pitchFamily="18" charset="0"/>
              </a:rPr>
              <a:t> </a:t>
            </a:r>
            <a:r>
              <a:rPr lang="it-IT" dirty="0" err="1">
                <a:latin typeface="Cambria" panose="02040503050406030204" pitchFamily="18" charset="0"/>
              </a:rPr>
              <a:t>arise</a:t>
            </a:r>
            <a:r>
              <a:rPr lang="it-IT" dirty="0">
                <a:latin typeface="Cambria" panose="02040503050406030204" pitchFamily="18" charset="0"/>
              </a:rPr>
              <a:t> </a:t>
            </a:r>
            <a:r>
              <a:rPr lang="it-IT" dirty="0" err="1">
                <a:latin typeface="Cambria" panose="02040503050406030204" pitchFamily="18" charset="0"/>
              </a:rPr>
              <a:t>from</a:t>
            </a:r>
            <a:r>
              <a:rPr lang="it-IT" dirty="0">
                <a:latin typeface="Cambria" panose="02040503050406030204" pitchFamily="18" charset="0"/>
              </a:rPr>
              <a:t> </a:t>
            </a:r>
            <a:r>
              <a:rPr lang="en-US" dirty="0" err="1">
                <a:latin typeface="Cambria" panose="02040503050406030204" pitchFamily="18" charset="0"/>
              </a:rPr>
              <a:t>exogeneous</a:t>
            </a:r>
            <a:r>
              <a:rPr lang="en-US" dirty="0">
                <a:latin typeface="Cambria" panose="02040503050406030204" pitchFamily="18" charset="0"/>
              </a:rPr>
              <a:t> factors, e.g. shift in consumer preferences, demographic changes, technological advancements, regulatory changes, political disruptions.</a:t>
            </a:r>
          </a:p>
          <a:p>
            <a:pPr marL="0" indent="0">
              <a:buNone/>
            </a:pPr>
            <a:endParaRPr lang="en-US" sz="900" dirty="0">
              <a:latin typeface="Cambria" panose="02040503050406030204" pitchFamily="18" charset="0"/>
            </a:endParaRPr>
          </a:p>
          <a:p>
            <a:pPr algn="just"/>
            <a:r>
              <a:rPr lang="en-US" dirty="0">
                <a:latin typeface="Cambria" panose="02040503050406030204" pitchFamily="18" charset="0"/>
              </a:rPr>
              <a:t>Entrepreneurial “alertness” is the key tool to discover opportunities by scanning the environment, identifying various external shocks, connecting the dots, and correctly interpreting possible opportunities.</a:t>
            </a:r>
          </a:p>
          <a:p>
            <a:pPr marL="0" indent="0" algn="just">
              <a:buNone/>
            </a:pPr>
            <a:endParaRPr lang="en-US" sz="900" dirty="0">
              <a:latin typeface="Cambria" panose="02040503050406030204" pitchFamily="18" charset="0"/>
            </a:endParaRPr>
          </a:p>
          <a:p>
            <a:pPr algn="just"/>
            <a:r>
              <a:rPr lang="en-US" dirty="0">
                <a:latin typeface="Cambria" panose="02040503050406030204" pitchFamily="18" charset="0"/>
              </a:rPr>
              <a:t> Entrepreneurial “alertness” directly depends on cognitive phenomena, i.e. differing risk preferences, and disposition towards problem solving.</a:t>
            </a:r>
          </a:p>
          <a:p>
            <a:pPr marL="0" indent="0" algn="just">
              <a:buNone/>
            </a:pPr>
            <a:endParaRPr lang="en-US" dirty="0">
              <a:latin typeface="Cambria" panose="02040503050406030204" pitchFamily="18" charset="0"/>
            </a:endParaRPr>
          </a:p>
          <a:p>
            <a:pPr marL="0" indent="0" algn="ctr">
              <a:buNone/>
            </a:pPr>
            <a:endParaRPr lang="it-IT" dirty="0">
              <a:latin typeface="Cambria" panose="02040503050406030204" pitchFamily="18" charset="0"/>
            </a:endParaRPr>
          </a:p>
        </p:txBody>
      </p:sp>
      <p:sp>
        <p:nvSpPr>
          <p:cNvPr id="7" name="Titolo 1">
            <a:extLst>
              <a:ext uri="{FF2B5EF4-FFF2-40B4-BE49-F238E27FC236}">
                <a16:creationId xmlns:a16="http://schemas.microsoft.com/office/drawing/2014/main" id="{7E65915B-0481-9C4E-8113-EC4AEDE65750}"/>
              </a:ext>
            </a:extLst>
          </p:cNvPr>
          <p:cNvSpPr txBox="1">
            <a:spLocks/>
          </p:cNvSpPr>
          <p:nvPr/>
        </p:nvSpPr>
        <p:spPr>
          <a:xfrm>
            <a:off x="1268498" y="483433"/>
            <a:ext cx="11693525" cy="685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2060"/>
                </a:solidFill>
                <a:latin typeface="+mn-lt"/>
              </a:rPr>
              <a:t>Discovered opportunities: theoretical perspectives</a:t>
            </a:r>
          </a:p>
        </p:txBody>
      </p:sp>
      <p:pic>
        <p:nvPicPr>
          <p:cNvPr id="10" name="Рисунок 9">
            <a:extLst>
              <a:ext uri="{FF2B5EF4-FFF2-40B4-BE49-F238E27FC236}">
                <a16:creationId xmlns:a16="http://schemas.microsoft.com/office/drawing/2014/main" id="{3A3FD50F-34A8-6145-90A9-DD8BBA073037}"/>
              </a:ext>
            </a:extLst>
          </p:cNvPr>
          <p:cNvPicPr>
            <a:picLocks noChangeAspect="1"/>
          </p:cNvPicPr>
          <p:nvPr/>
        </p:nvPicPr>
        <p:blipFill rotWithShape="1">
          <a:blip r:embed="rId2" cstate="print"/>
          <a:srcRect l="5922" t="49539" r="53915" b="8238"/>
          <a:stretch/>
        </p:blipFill>
        <p:spPr>
          <a:xfrm>
            <a:off x="0" y="1554957"/>
            <a:ext cx="3898232" cy="4589169"/>
          </a:xfrm>
          <a:prstGeom prst="rect">
            <a:avLst/>
          </a:prstGeom>
        </p:spPr>
      </p:pic>
      <p:sp>
        <p:nvSpPr>
          <p:cNvPr id="2" name="Rectangle 1">
            <a:extLst>
              <a:ext uri="{FF2B5EF4-FFF2-40B4-BE49-F238E27FC236}">
                <a16:creationId xmlns:a16="http://schemas.microsoft.com/office/drawing/2014/main" id="{50D5D1D5-93BC-0ADF-100E-98ECA95ECD34}"/>
              </a:ext>
            </a:extLst>
          </p:cNvPr>
          <p:cNvSpPr/>
          <p:nvPr/>
        </p:nvSpPr>
        <p:spPr>
          <a:xfrm>
            <a:off x="0" y="745588"/>
            <a:ext cx="838200" cy="225083"/>
          </a:xfrm>
          <a:prstGeom prst="rect">
            <a:avLst/>
          </a:prstGeom>
          <a:solidFill>
            <a:srgbClr val="C598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3940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010524" y="1131802"/>
            <a:ext cx="7953983" cy="5641976"/>
          </a:xfrm>
        </p:spPr>
        <p:txBody>
          <a:bodyPr>
            <a:normAutofit lnSpcReduction="10000"/>
          </a:bodyPr>
          <a:lstStyle/>
          <a:p>
            <a:pPr algn="just"/>
            <a:r>
              <a:rPr lang="en-US" dirty="0">
                <a:latin typeface="Cambria" panose="02040503050406030204" pitchFamily="18" charset="0"/>
              </a:rPr>
              <a:t>Created opportunities are </a:t>
            </a:r>
            <a:r>
              <a:rPr lang="en-US" i="1" dirty="0">
                <a:latin typeface="Cambria" panose="02040503050406030204" pitchFamily="18" charset="0"/>
              </a:rPr>
              <a:t>shaped and created endogenously</a:t>
            </a:r>
            <a:r>
              <a:rPr lang="en-US" dirty="0">
                <a:latin typeface="Cambria" panose="02040503050406030204" pitchFamily="18" charset="0"/>
              </a:rPr>
              <a:t> by entrepreneurs. </a:t>
            </a:r>
          </a:p>
          <a:p>
            <a:pPr marL="0" indent="0" algn="just">
              <a:buNone/>
            </a:pPr>
            <a:endParaRPr lang="en-US" sz="800" dirty="0">
              <a:latin typeface="Cambria" panose="02040503050406030204" pitchFamily="18" charset="0"/>
            </a:endParaRPr>
          </a:p>
          <a:p>
            <a:pPr algn="just"/>
            <a:r>
              <a:rPr lang="en-US" dirty="0">
                <a:latin typeface="Cambria" panose="02040503050406030204" pitchFamily="18" charset="0"/>
              </a:rPr>
              <a:t>Entrepreneurs form and exploit opportunities through their actions and reactions to produce new products and services where none existed before.</a:t>
            </a:r>
          </a:p>
          <a:p>
            <a:pPr algn="just"/>
            <a:endParaRPr lang="en-US" sz="900" dirty="0">
              <a:latin typeface="Cambria" panose="02040503050406030204" pitchFamily="18" charset="0"/>
            </a:endParaRPr>
          </a:p>
          <a:p>
            <a:pPr algn="just"/>
            <a:r>
              <a:rPr lang="en-US" dirty="0">
                <a:latin typeface="Cambria" panose="02040503050406030204" pitchFamily="18" charset="0"/>
              </a:rPr>
              <a:t>Entrepreneurs create opportunities under uncertain conditions having no, or at best, poor visibility regarding the risk-reward profile of these opportunities.</a:t>
            </a:r>
          </a:p>
          <a:p>
            <a:pPr marL="0" indent="0" algn="just">
              <a:buNone/>
            </a:pPr>
            <a:endParaRPr lang="en-US" sz="800" dirty="0">
              <a:latin typeface="Cambria" panose="02040503050406030204" pitchFamily="18" charset="0"/>
            </a:endParaRPr>
          </a:p>
          <a:p>
            <a:pPr algn="just"/>
            <a:r>
              <a:rPr lang="en-US" dirty="0">
                <a:latin typeface="Cambria" panose="02040503050406030204" pitchFamily="18" charset="0"/>
              </a:rPr>
              <a:t>The process of creation itself improves visibility regarding the potential outcomes from the opportunity.</a:t>
            </a:r>
          </a:p>
          <a:p>
            <a:pPr marL="0" indent="0" algn="ctr">
              <a:buNone/>
            </a:pPr>
            <a:endParaRPr lang="it-IT" dirty="0">
              <a:latin typeface="Cambria" panose="02040503050406030204" pitchFamily="18" charset="0"/>
            </a:endParaRPr>
          </a:p>
        </p:txBody>
      </p:sp>
      <p:sp>
        <p:nvSpPr>
          <p:cNvPr id="7" name="Titolo 1">
            <a:extLst>
              <a:ext uri="{FF2B5EF4-FFF2-40B4-BE49-F238E27FC236}">
                <a16:creationId xmlns:a16="http://schemas.microsoft.com/office/drawing/2014/main" id="{7E65915B-0481-9C4E-8113-EC4AEDE65750}"/>
              </a:ext>
            </a:extLst>
          </p:cNvPr>
          <p:cNvSpPr txBox="1">
            <a:spLocks/>
          </p:cNvSpPr>
          <p:nvPr/>
        </p:nvSpPr>
        <p:spPr>
          <a:xfrm>
            <a:off x="1252456" y="467391"/>
            <a:ext cx="11693525" cy="685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2060"/>
                </a:solidFill>
                <a:latin typeface="+mn-lt"/>
              </a:rPr>
              <a:t>Created opportunities: theoretical perspectives</a:t>
            </a:r>
          </a:p>
        </p:txBody>
      </p:sp>
      <p:pic>
        <p:nvPicPr>
          <p:cNvPr id="13" name="Рисунок 12">
            <a:extLst>
              <a:ext uri="{FF2B5EF4-FFF2-40B4-BE49-F238E27FC236}">
                <a16:creationId xmlns:a16="http://schemas.microsoft.com/office/drawing/2014/main" id="{4FAE1766-1A8A-F144-8B42-B6D38898F3EF}"/>
              </a:ext>
            </a:extLst>
          </p:cNvPr>
          <p:cNvPicPr>
            <a:picLocks noChangeAspect="1"/>
          </p:cNvPicPr>
          <p:nvPr/>
        </p:nvPicPr>
        <p:blipFill rotWithShape="1">
          <a:blip r:embed="rId2" cstate="print"/>
          <a:srcRect l="24724" r="26120"/>
          <a:stretch/>
        </p:blipFill>
        <p:spPr>
          <a:xfrm>
            <a:off x="-1" y="1607345"/>
            <a:ext cx="3866147" cy="3932504"/>
          </a:xfrm>
          <a:prstGeom prst="rect">
            <a:avLst/>
          </a:prstGeom>
        </p:spPr>
      </p:pic>
      <p:sp>
        <p:nvSpPr>
          <p:cNvPr id="2" name="Rectangle 1">
            <a:extLst>
              <a:ext uri="{FF2B5EF4-FFF2-40B4-BE49-F238E27FC236}">
                <a16:creationId xmlns:a16="http://schemas.microsoft.com/office/drawing/2014/main" id="{5FF91D9C-D8EE-6A88-4EB9-8A46B85467C2}"/>
              </a:ext>
            </a:extLst>
          </p:cNvPr>
          <p:cNvSpPr/>
          <p:nvPr/>
        </p:nvSpPr>
        <p:spPr>
          <a:xfrm>
            <a:off x="0" y="745588"/>
            <a:ext cx="838200" cy="225083"/>
          </a:xfrm>
          <a:prstGeom prst="rect">
            <a:avLst/>
          </a:prstGeom>
          <a:solidFill>
            <a:srgbClr val="C598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494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D889E-F091-4792-8089-1FEEC503320B}"/>
              </a:ext>
            </a:extLst>
          </p:cNvPr>
          <p:cNvSpPr>
            <a:spLocks noGrp="1"/>
          </p:cNvSpPr>
          <p:nvPr>
            <p:ph type="title"/>
          </p:nvPr>
        </p:nvSpPr>
        <p:spPr/>
        <p:txBody>
          <a:bodyPr>
            <a:normAutofit fontScale="90000"/>
          </a:bodyPr>
          <a:lstStyle/>
          <a:p>
            <a:r>
              <a:rPr lang="en-US" dirty="0"/>
              <a:t>Discovered vs. Created opportunities: practice perspectives</a:t>
            </a:r>
          </a:p>
        </p:txBody>
      </p:sp>
      <p:graphicFrame>
        <p:nvGraphicFramePr>
          <p:cNvPr id="4" name="Tabella 5">
            <a:extLst>
              <a:ext uri="{FF2B5EF4-FFF2-40B4-BE49-F238E27FC236}">
                <a16:creationId xmlns:a16="http://schemas.microsoft.com/office/drawing/2014/main" id="{97F3E1C1-9E08-460E-937A-C7EA7ECDAFD1}"/>
              </a:ext>
            </a:extLst>
          </p:cNvPr>
          <p:cNvGraphicFramePr>
            <a:graphicFrameLocks noGrp="1"/>
          </p:cNvGraphicFramePr>
          <p:nvPr>
            <p:ph idx="1"/>
            <p:extLst>
              <p:ext uri="{D42A27DB-BD31-4B8C-83A1-F6EECF244321}">
                <p14:modId xmlns:p14="http://schemas.microsoft.com/office/powerpoint/2010/main" val="1344775445"/>
              </p:ext>
            </p:extLst>
          </p:nvPr>
        </p:nvGraphicFramePr>
        <p:xfrm>
          <a:off x="485774" y="1644655"/>
          <a:ext cx="11325241" cy="1833277"/>
        </p:xfrm>
        <a:graphic>
          <a:graphicData uri="http://schemas.openxmlformats.org/drawingml/2006/table">
            <a:tbl>
              <a:tblPr/>
              <a:tblGrid>
                <a:gridCol w="4895851">
                  <a:extLst>
                    <a:ext uri="{9D8B030D-6E8A-4147-A177-3AD203B41FA5}">
                      <a16:colId xmlns:a16="http://schemas.microsoft.com/office/drawing/2014/main" val="20001"/>
                    </a:ext>
                  </a:extLst>
                </a:gridCol>
                <a:gridCol w="1162049">
                  <a:extLst>
                    <a:ext uri="{9D8B030D-6E8A-4147-A177-3AD203B41FA5}">
                      <a16:colId xmlns:a16="http://schemas.microsoft.com/office/drawing/2014/main" val="2046954954"/>
                    </a:ext>
                  </a:extLst>
                </a:gridCol>
                <a:gridCol w="5267341">
                  <a:extLst>
                    <a:ext uri="{9D8B030D-6E8A-4147-A177-3AD203B41FA5}">
                      <a16:colId xmlns:a16="http://schemas.microsoft.com/office/drawing/2014/main" val="20002"/>
                    </a:ext>
                  </a:extLst>
                </a:gridCol>
              </a:tblGrid>
              <a:tr h="366657">
                <a:tc>
                  <a:txBody>
                    <a:bodyPr/>
                    <a:lstStyle/>
                    <a:p>
                      <a:pPr>
                        <a:lnSpc>
                          <a:spcPct val="107000"/>
                        </a:lnSpc>
                        <a:spcAft>
                          <a:spcPts val="0"/>
                        </a:spcAft>
                      </a:pPr>
                      <a:r>
                        <a:rPr lang="it-IT" sz="2000" b="1" dirty="0">
                          <a:latin typeface="Palatino Linotype"/>
                          <a:ea typeface="Calibri"/>
                          <a:cs typeface="Times New Roman"/>
                        </a:rPr>
                        <a:t>Discovered Opportunities: Filling Gaps     </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C5E1"/>
                    </a:solidFill>
                  </a:tcPr>
                </a:tc>
                <a:tc>
                  <a:txBody>
                    <a:bodyPr/>
                    <a:lstStyle/>
                    <a:p>
                      <a:pPr algn="ctr">
                        <a:lnSpc>
                          <a:spcPct val="107000"/>
                        </a:lnSpc>
                        <a:spcAft>
                          <a:spcPts val="0"/>
                        </a:spcAft>
                      </a:pPr>
                      <a:r>
                        <a:rPr lang="it-IT" sz="2000" b="1" dirty="0">
                          <a:latin typeface="Palatino Linotype"/>
                          <a:ea typeface="Calibri"/>
                          <a:cs typeface="Times New Roman"/>
                        </a:rPr>
                        <a:t>Vs.</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C5E1"/>
                    </a:solidFill>
                  </a:tcPr>
                </a:tc>
                <a:tc>
                  <a:txBody>
                    <a:bodyPr/>
                    <a:lstStyle/>
                    <a:p>
                      <a:pPr>
                        <a:lnSpc>
                          <a:spcPct val="107000"/>
                        </a:lnSpc>
                        <a:spcAft>
                          <a:spcPts val="0"/>
                        </a:spcAft>
                      </a:pPr>
                      <a:r>
                        <a:rPr lang="it-IT" sz="2000" b="1" dirty="0">
                          <a:latin typeface="Palatino Linotype"/>
                          <a:ea typeface="Calibri"/>
                          <a:cs typeface="Times New Roman"/>
                        </a:rPr>
                        <a:t>Created Opportunities: Creating Gaps</a:t>
                      </a:r>
                      <a:endParaRPr lang="it-IT" sz="20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C5E1"/>
                    </a:solidFill>
                  </a:tcPr>
                </a:tc>
                <a:extLst>
                  <a:ext uri="{0D108BD9-81ED-4DB2-BD59-A6C34878D82A}">
                    <a16:rowId xmlns:a16="http://schemas.microsoft.com/office/drawing/2014/main" val="10000"/>
                  </a:ext>
                </a:extLst>
              </a:tr>
              <a:tr h="1466620">
                <a:tc>
                  <a:txBody>
                    <a:bodyPr/>
                    <a:lstStyle/>
                    <a:p>
                      <a:pPr>
                        <a:lnSpc>
                          <a:spcPct val="100000"/>
                        </a:lnSpc>
                        <a:spcAft>
                          <a:spcPts val="0"/>
                        </a:spcAft>
                      </a:pPr>
                      <a:r>
                        <a:rPr lang="en-US" sz="1400" b="1" i="1" dirty="0">
                          <a:latin typeface="Palatino Linotype"/>
                          <a:ea typeface="Calibri"/>
                          <a:cs typeface="Times New Roman"/>
                        </a:rPr>
                        <a:t>Example: Lodging Industry</a:t>
                      </a:r>
                    </a:p>
                    <a:p>
                      <a:pPr algn="l">
                        <a:lnSpc>
                          <a:spcPct val="100000"/>
                        </a:lnSpc>
                        <a:spcAft>
                          <a:spcPts val="0"/>
                        </a:spcAft>
                      </a:pPr>
                      <a:endParaRPr lang="en-US" sz="1400" dirty="0">
                        <a:latin typeface="Palatino Linotype"/>
                        <a:ea typeface="Calibri"/>
                        <a:cs typeface="Times New Roman"/>
                      </a:endParaRPr>
                    </a:p>
                    <a:p>
                      <a:pPr algn="just">
                        <a:lnSpc>
                          <a:spcPct val="100000"/>
                        </a:lnSpc>
                        <a:spcAft>
                          <a:spcPts val="0"/>
                        </a:spcAft>
                      </a:pPr>
                      <a:r>
                        <a:rPr lang="en-US" sz="1400" dirty="0">
                          <a:latin typeface="Palatino Linotype"/>
                          <a:ea typeface="Calibri"/>
                          <a:cs typeface="Times New Roman"/>
                        </a:rPr>
                        <a:t>Citizen M – filled a gap for mobile citizens, the M in Citizen M, who are looking for luxury lodging with great service and not pay 5-start hotel rates. </a:t>
                      </a:r>
                      <a:endParaRPr lang="it-IT" sz="14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it-IT" sz="2000" dirty="0">
                        <a:latin typeface="Calibri"/>
                        <a:ea typeface="Calibri"/>
                        <a:cs typeface="Times New Roman"/>
                      </a:endParaRPr>
                    </a:p>
                    <a:p>
                      <a:pPr algn="ctr">
                        <a:lnSpc>
                          <a:spcPct val="100000"/>
                        </a:lnSpc>
                        <a:spcAft>
                          <a:spcPts val="0"/>
                        </a:spcAft>
                      </a:pPr>
                      <a:endParaRPr lang="it-IT" sz="1400" dirty="0">
                        <a:latin typeface="Palatino Linotype" panose="02040502050505030304" pitchFamily="18" charset="0"/>
                        <a:ea typeface="Calibri"/>
                        <a:cs typeface="Times New Roman"/>
                      </a:endParaRPr>
                    </a:p>
                    <a:p>
                      <a:pPr algn="ctr">
                        <a:lnSpc>
                          <a:spcPct val="100000"/>
                        </a:lnSpc>
                        <a:spcAft>
                          <a:spcPts val="0"/>
                        </a:spcAft>
                      </a:pPr>
                      <a:r>
                        <a:rPr lang="it-IT" sz="1400" b="1" dirty="0">
                          <a:latin typeface="Palatino Linotype" panose="02040502050505030304" pitchFamily="18" charset="0"/>
                          <a:ea typeface="Calibri"/>
                          <a:cs typeface="Times New Roman"/>
                        </a:rPr>
                        <a:t>Vs.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400" dirty="0">
                        <a:latin typeface="Palatino Linotype"/>
                        <a:ea typeface="Calibri"/>
                        <a:cs typeface="Times New Roman"/>
                      </a:endParaRPr>
                    </a:p>
                    <a:p>
                      <a:pPr algn="l">
                        <a:lnSpc>
                          <a:spcPct val="100000"/>
                        </a:lnSpc>
                        <a:spcAft>
                          <a:spcPts val="0"/>
                        </a:spcAft>
                      </a:pPr>
                      <a:endParaRPr lang="en-US" sz="1400" dirty="0">
                        <a:latin typeface="Palatino Linotype"/>
                        <a:ea typeface="Calibri"/>
                        <a:cs typeface="Times New Roman"/>
                      </a:endParaRPr>
                    </a:p>
                    <a:p>
                      <a:pPr algn="l">
                        <a:lnSpc>
                          <a:spcPct val="100000"/>
                        </a:lnSpc>
                        <a:spcAft>
                          <a:spcPts val="0"/>
                        </a:spcAft>
                      </a:pPr>
                      <a:r>
                        <a:rPr lang="en-US" sz="1400" dirty="0" err="1">
                          <a:latin typeface="Palatino Linotype"/>
                          <a:ea typeface="Calibri"/>
                          <a:cs typeface="Times New Roman"/>
                        </a:rPr>
                        <a:t>AirBnB</a:t>
                      </a:r>
                      <a:r>
                        <a:rPr lang="en-US" sz="1400" dirty="0">
                          <a:latin typeface="Palatino Linotype"/>
                          <a:ea typeface="Calibri"/>
                          <a:cs typeface="Times New Roman"/>
                        </a:rPr>
                        <a:t> – created a new business model based on booking “unique homes and experiencing a city like a local resident.”</a:t>
                      </a:r>
                      <a:endParaRPr lang="it-IT" sz="14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ella 5">
            <a:extLst>
              <a:ext uri="{FF2B5EF4-FFF2-40B4-BE49-F238E27FC236}">
                <a16:creationId xmlns:a16="http://schemas.microsoft.com/office/drawing/2014/main" id="{0FB782CF-2161-413B-9688-4D7ABC9F4415}"/>
              </a:ext>
            </a:extLst>
          </p:cNvPr>
          <p:cNvGraphicFramePr>
            <a:graphicFrameLocks/>
          </p:cNvGraphicFramePr>
          <p:nvPr>
            <p:extLst>
              <p:ext uri="{D42A27DB-BD31-4B8C-83A1-F6EECF244321}">
                <p14:modId xmlns:p14="http://schemas.microsoft.com/office/powerpoint/2010/main" val="2995172443"/>
              </p:ext>
            </p:extLst>
          </p:nvPr>
        </p:nvGraphicFramePr>
        <p:xfrm>
          <a:off x="485773" y="3343275"/>
          <a:ext cx="11325241" cy="1512447"/>
        </p:xfrm>
        <a:graphic>
          <a:graphicData uri="http://schemas.openxmlformats.org/drawingml/2006/table">
            <a:tbl>
              <a:tblPr/>
              <a:tblGrid>
                <a:gridCol w="11325241">
                  <a:extLst>
                    <a:ext uri="{9D8B030D-6E8A-4147-A177-3AD203B41FA5}">
                      <a16:colId xmlns:a16="http://schemas.microsoft.com/office/drawing/2014/main" val="20001"/>
                    </a:ext>
                  </a:extLst>
                </a:gridCol>
              </a:tblGrid>
              <a:tr h="314325">
                <a:tc>
                  <a:txBody>
                    <a:bodyPr/>
                    <a:lstStyle/>
                    <a:p>
                      <a:pPr>
                        <a:lnSpc>
                          <a:spcPct val="107000"/>
                        </a:lnSpc>
                        <a:spcAft>
                          <a:spcPts val="0"/>
                        </a:spcAft>
                      </a:pPr>
                      <a:r>
                        <a:rPr lang="it-IT" sz="1600" b="1" dirty="0">
                          <a:latin typeface="Palatino Linotype"/>
                          <a:ea typeface="Calibri"/>
                          <a:cs typeface="Times New Roman"/>
                        </a:rPr>
                        <a:t>Once a gap has been created and the opportunity matures, new gaps emerge for other entreprenuers to discover and fill </a:t>
                      </a:r>
                      <a:endParaRPr lang="it-IT" sz="16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C5E1"/>
                    </a:solidFill>
                  </a:tcPr>
                </a:tc>
                <a:extLst>
                  <a:ext uri="{0D108BD9-81ED-4DB2-BD59-A6C34878D82A}">
                    <a16:rowId xmlns:a16="http://schemas.microsoft.com/office/drawing/2014/main" val="10000"/>
                  </a:ext>
                </a:extLst>
              </a:tr>
              <a:tr h="1198122">
                <a:tc>
                  <a:txBody>
                    <a:bodyPr/>
                    <a:lstStyle/>
                    <a:p>
                      <a:pPr>
                        <a:lnSpc>
                          <a:spcPct val="100000"/>
                        </a:lnSpc>
                        <a:spcAft>
                          <a:spcPts val="0"/>
                        </a:spcAft>
                      </a:pPr>
                      <a:r>
                        <a:rPr lang="en-US" sz="1400" b="1" i="1" dirty="0">
                          <a:latin typeface="Palatino Linotype"/>
                          <a:ea typeface="Calibri"/>
                          <a:cs typeface="Times New Roman"/>
                        </a:rPr>
                        <a:t>Example: Ridesharing</a:t>
                      </a:r>
                    </a:p>
                    <a:p>
                      <a:pPr>
                        <a:lnSpc>
                          <a:spcPct val="100000"/>
                        </a:lnSpc>
                        <a:spcAft>
                          <a:spcPts val="0"/>
                        </a:spcAft>
                      </a:pPr>
                      <a:endParaRPr lang="en-US" sz="1400" dirty="0">
                        <a:latin typeface="Palatino Linotype"/>
                        <a:ea typeface="Calibri"/>
                        <a:cs typeface="Times New Roman"/>
                      </a:endParaRPr>
                    </a:p>
                    <a:p>
                      <a:r>
                        <a:rPr lang="en-US" sz="1400" kern="1200" dirty="0">
                          <a:solidFill>
                            <a:schemeClr val="tx1"/>
                          </a:solidFill>
                          <a:effectLst/>
                          <a:latin typeface="Palatino Linotype" panose="02040502050505030304" pitchFamily="18" charset="0"/>
                          <a:ea typeface="+mn-ea"/>
                          <a:cs typeface="+mn-cs"/>
                        </a:rPr>
                        <a:t>Grab Taxi followed Uber’s lead and identified space to fill in car ride sharing in Asia.  However, in addition to signing up car owners as Uber did, Grab partnered with taxi owners and drivers to provide ridesharing services to customers.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6" name="Tabella 5">
            <a:extLst>
              <a:ext uri="{FF2B5EF4-FFF2-40B4-BE49-F238E27FC236}">
                <a16:creationId xmlns:a16="http://schemas.microsoft.com/office/drawing/2014/main" id="{F707439C-D097-4459-BA43-A139485826EC}"/>
              </a:ext>
            </a:extLst>
          </p:cNvPr>
          <p:cNvGraphicFramePr>
            <a:graphicFrameLocks/>
          </p:cNvGraphicFramePr>
          <p:nvPr>
            <p:extLst>
              <p:ext uri="{D42A27DB-BD31-4B8C-83A1-F6EECF244321}">
                <p14:modId xmlns:p14="http://schemas.microsoft.com/office/powerpoint/2010/main" val="3943749174"/>
              </p:ext>
            </p:extLst>
          </p:nvPr>
        </p:nvGraphicFramePr>
        <p:xfrm>
          <a:off x="485774" y="4848225"/>
          <a:ext cx="11325241" cy="1685244"/>
        </p:xfrm>
        <a:graphic>
          <a:graphicData uri="http://schemas.openxmlformats.org/drawingml/2006/table">
            <a:tbl>
              <a:tblPr/>
              <a:tblGrid>
                <a:gridCol w="11325241">
                  <a:extLst>
                    <a:ext uri="{9D8B030D-6E8A-4147-A177-3AD203B41FA5}">
                      <a16:colId xmlns:a16="http://schemas.microsoft.com/office/drawing/2014/main" val="20001"/>
                    </a:ext>
                  </a:extLst>
                </a:gridCol>
              </a:tblGrid>
              <a:tr h="304800">
                <a:tc>
                  <a:txBody>
                    <a:bodyPr/>
                    <a:lstStyle/>
                    <a:p>
                      <a:r>
                        <a:rPr lang="en-US" sz="1600" b="1" kern="1200" dirty="0">
                          <a:solidFill>
                            <a:schemeClr val="tx1"/>
                          </a:solidFill>
                          <a:effectLst/>
                          <a:latin typeface="Palatino Linotype" panose="02040502050505030304" pitchFamily="18" charset="0"/>
                          <a:ea typeface="+mn-ea"/>
                          <a:cs typeface="+mn-cs"/>
                        </a:rPr>
                        <a:t>On the other hand, created opportunities can arise from discovered opportunities.</a:t>
                      </a:r>
                      <a:endParaRPr lang="en-US" sz="1600" kern="1200" dirty="0">
                        <a:solidFill>
                          <a:schemeClr val="tx1"/>
                        </a:solidFill>
                        <a:effectLst/>
                        <a:latin typeface="Palatino Linotype" panose="02040502050505030304" pitchFamily="18" charset="0"/>
                        <a:ea typeface="+mn-ea"/>
                        <a:cs typeface="+mn-cs"/>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C5E1"/>
                    </a:solidFill>
                  </a:tcPr>
                </a:tc>
                <a:extLst>
                  <a:ext uri="{0D108BD9-81ED-4DB2-BD59-A6C34878D82A}">
                    <a16:rowId xmlns:a16="http://schemas.microsoft.com/office/drawing/2014/main" val="10000"/>
                  </a:ext>
                </a:extLst>
              </a:tr>
              <a:tr h="1380444">
                <a:tc>
                  <a:txBody>
                    <a:bodyPr/>
                    <a:lstStyle/>
                    <a:p>
                      <a:pPr>
                        <a:lnSpc>
                          <a:spcPct val="100000"/>
                        </a:lnSpc>
                        <a:spcAft>
                          <a:spcPts val="0"/>
                        </a:spcAft>
                      </a:pPr>
                      <a:r>
                        <a:rPr lang="en-US" sz="1400" b="1" i="1" dirty="0">
                          <a:latin typeface="Palatino Linotype"/>
                          <a:ea typeface="Calibri"/>
                          <a:cs typeface="Times New Roman"/>
                        </a:rPr>
                        <a:t>Example: </a:t>
                      </a:r>
                      <a:r>
                        <a:rPr lang="en-US" sz="1400" b="1" i="1" kern="1200" dirty="0">
                          <a:solidFill>
                            <a:schemeClr val="tx1"/>
                          </a:solidFill>
                          <a:effectLst/>
                          <a:latin typeface="Palatino Linotype" panose="02040502050505030304" pitchFamily="18" charset="0"/>
                          <a:ea typeface="+mn-ea"/>
                          <a:cs typeface="+mn-cs"/>
                        </a:rPr>
                        <a:t>Movie rentals to entertainment streaming service</a:t>
                      </a:r>
                    </a:p>
                    <a:p>
                      <a:pPr>
                        <a:lnSpc>
                          <a:spcPct val="100000"/>
                        </a:lnSpc>
                        <a:spcAft>
                          <a:spcPts val="0"/>
                        </a:spcAft>
                      </a:pPr>
                      <a:endParaRPr lang="en-US" sz="1400" dirty="0">
                        <a:latin typeface="Palatino Linotype" panose="02040502050505030304" pitchFamily="18" charset="0"/>
                        <a:ea typeface="Calibri"/>
                        <a:cs typeface="Times New Roman"/>
                      </a:endParaRPr>
                    </a:p>
                    <a:p>
                      <a:pPr algn="just"/>
                      <a:r>
                        <a:rPr lang="en-US" sz="1400" kern="1200" dirty="0">
                          <a:solidFill>
                            <a:schemeClr val="tx1"/>
                          </a:solidFill>
                          <a:effectLst/>
                          <a:latin typeface="Palatino Linotype" panose="02040502050505030304" pitchFamily="18" charset="0"/>
                          <a:ea typeface="+mn-ea"/>
                          <a:cs typeface="+mn-cs"/>
                        </a:rPr>
                        <a:t>Netflix first started by renting out CDs by mail and with no late fees—filling a need that existed because of Blockbuster’s unpopular late fee policy. Subsequently, Netflix created new opportunities by pivoting to a broadband-based entertainment subscription business. Later the company developed and produced its own addictive and popular content that disrupted the movie/entertainment industry in terms of how movies were produced and distributed.</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Rectangle 2">
            <a:extLst>
              <a:ext uri="{FF2B5EF4-FFF2-40B4-BE49-F238E27FC236}">
                <a16:creationId xmlns:a16="http://schemas.microsoft.com/office/drawing/2014/main" id="{9B0BBED5-3A69-8518-6318-A30366A99261}"/>
              </a:ext>
            </a:extLst>
          </p:cNvPr>
          <p:cNvSpPr/>
          <p:nvPr/>
        </p:nvSpPr>
        <p:spPr>
          <a:xfrm>
            <a:off x="0" y="745588"/>
            <a:ext cx="838200" cy="225083"/>
          </a:xfrm>
          <a:prstGeom prst="rect">
            <a:avLst/>
          </a:prstGeom>
          <a:solidFill>
            <a:srgbClr val="C598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978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53226" y="16861"/>
            <a:ext cx="11430000" cy="1325563"/>
          </a:xfrm>
        </p:spPr>
        <p:txBody>
          <a:bodyPr>
            <a:normAutofit/>
          </a:bodyPr>
          <a:lstStyle/>
          <a:p>
            <a:r>
              <a:rPr lang="en-US" sz="3600" b="1" dirty="0"/>
              <a:t>Opportunities in an international entrepreneurial context </a:t>
            </a:r>
            <a:endParaRPr lang="it-IT" sz="3600" b="1" dirty="0"/>
          </a:p>
        </p:txBody>
      </p:sp>
      <p:sp>
        <p:nvSpPr>
          <p:cNvPr id="3" name="Segnaposto contenuto 2"/>
          <p:cNvSpPr>
            <a:spLocks noGrp="1"/>
          </p:cNvSpPr>
          <p:nvPr>
            <p:ph idx="1"/>
          </p:nvPr>
        </p:nvSpPr>
        <p:spPr>
          <a:xfrm>
            <a:off x="3073286" y="1548118"/>
            <a:ext cx="8763000" cy="5184164"/>
          </a:xfrm>
        </p:spPr>
        <p:txBody>
          <a:bodyPr>
            <a:normAutofit lnSpcReduction="10000"/>
          </a:bodyPr>
          <a:lstStyle/>
          <a:p>
            <a:pPr algn="just"/>
            <a:r>
              <a:rPr lang="en-US" dirty="0">
                <a:latin typeface="Cambria" panose="02040503050406030204" pitchFamily="18" charset="0"/>
              </a:rPr>
              <a:t>International entrepreneurial opportunities are opportunities that are formed and exploited across national borders.</a:t>
            </a:r>
          </a:p>
          <a:p>
            <a:pPr marL="0" indent="0" algn="just">
              <a:buNone/>
            </a:pPr>
            <a:endParaRPr lang="en-US" sz="900" dirty="0">
              <a:latin typeface="Cambria" panose="02040503050406030204" pitchFamily="18" charset="0"/>
            </a:endParaRPr>
          </a:p>
          <a:p>
            <a:pPr algn="just"/>
            <a:r>
              <a:rPr lang="en-US" dirty="0">
                <a:latin typeface="Cambria" panose="02040503050406030204" pitchFamily="18" charset="0"/>
              </a:rPr>
              <a:t>The direction by which these opportunities are exploited across national borders may vary and can be:</a:t>
            </a:r>
          </a:p>
          <a:p>
            <a:pPr lvl="1" algn="just"/>
            <a:r>
              <a:rPr lang="en-US" dirty="0">
                <a:latin typeface="Cambria" panose="02040503050406030204" pitchFamily="18" charset="0"/>
              </a:rPr>
              <a:t>outbound, i.e. exploitation of opportunities from a home        market to a target market abroad, the replication of business in foreign market; </a:t>
            </a:r>
          </a:p>
          <a:p>
            <a:pPr lvl="1" algn="just"/>
            <a:r>
              <a:rPr lang="en-US" dirty="0">
                <a:latin typeface="Cambria" panose="02040503050406030204" pitchFamily="18" charset="0"/>
              </a:rPr>
              <a:t>inbound, i.e. exploitation of opportunities from abroad importing the opportunity into home country, the licensing and replication of business in local markets;</a:t>
            </a:r>
          </a:p>
          <a:p>
            <a:pPr lvl="1" algn="just"/>
            <a:r>
              <a:rPr lang="en-US" dirty="0">
                <a:latin typeface="Cambria" panose="02040503050406030204" pitchFamily="18" charset="0"/>
              </a:rPr>
              <a:t>cross-border, i.e. exploitation of opportunity across the world.</a:t>
            </a:r>
          </a:p>
          <a:p>
            <a:pPr marL="0" indent="0" algn="ctr">
              <a:buNone/>
            </a:pPr>
            <a:endParaRPr lang="it-IT" dirty="0">
              <a:latin typeface="Cambria" panose="02040503050406030204" pitchFamily="18" charset="0"/>
            </a:endParaRPr>
          </a:p>
        </p:txBody>
      </p:sp>
      <p:pic>
        <p:nvPicPr>
          <p:cNvPr id="7" name="Рисунок 6">
            <a:extLst>
              <a:ext uri="{FF2B5EF4-FFF2-40B4-BE49-F238E27FC236}">
                <a16:creationId xmlns:a16="http://schemas.microsoft.com/office/drawing/2014/main" id="{311E8C4D-30FD-1B47-9C4E-524B98D6DFC1}"/>
              </a:ext>
            </a:extLst>
          </p:cNvPr>
          <p:cNvPicPr>
            <a:picLocks noChangeAspect="1"/>
          </p:cNvPicPr>
          <p:nvPr/>
        </p:nvPicPr>
        <p:blipFill rotWithShape="1">
          <a:blip r:embed="rId3" cstate="print"/>
          <a:srcRect l="17195" t="8889" r="16814" b="15185"/>
          <a:stretch/>
        </p:blipFill>
        <p:spPr>
          <a:xfrm>
            <a:off x="107829" y="1690689"/>
            <a:ext cx="3074600" cy="3643312"/>
          </a:xfrm>
          <a:prstGeom prst="rect">
            <a:avLst/>
          </a:prstGeom>
        </p:spPr>
      </p:pic>
      <p:pic>
        <p:nvPicPr>
          <p:cNvPr id="14" name="Рисунок 13">
            <a:extLst>
              <a:ext uri="{FF2B5EF4-FFF2-40B4-BE49-F238E27FC236}">
                <a16:creationId xmlns:a16="http://schemas.microsoft.com/office/drawing/2014/main" id="{EC1AD220-007F-D441-9B3F-5CBDCEF22F59}"/>
              </a:ext>
            </a:extLst>
          </p:cNvPr>
          <p:cNvPicPr>
            <a:picLocks noChangeAspect="1"/>
          </p:cNvPicPr>
          <p:nvPr/>
        </p:nvPicPr>
        <p:blipFill>
          <a:blip r:embed="rId4" cstate="print"/>
          <a:stretch>
            <a:fillRect/>
          </a:stretch>
        </p:blipFill>
        <p:spPr>
          <a:xfrm>
            <a:off x="958553" y="2612228"/>
            <a:ext cx="1367552" cy="1367552"/>
          </a:xfrm>
          <a:prstGeom prst="rect">
            <a:avLst/>
          </a:prstGeom>
        </p:spPr>
      </p:pic>
      <p:sp>
        <p:nvSpPr>
          <p:cNvPr id="4" name="Rectangle 3">
            <a:extLst>
              <a:ext uri="{FF2B5EF4-FFF2-40B4-BE49-F238E27FC236}">
                <a16:creationId xmlns:a16="http://schemas.microsoft.com/office/drawing/2014/main" id="{E6CF3091-3BFE-366A-3B2D-EF7E433E66D1}"/>
              </a:ext>
            </a:extLst>
          </p:cNvPr>
          <p:cNvSpPr/>
          <p:nvPr/>
        </p:nvSpPr>
        <p:spPr>
          <a:xfrm>
            <a:off x="0" y="745588"/>
            <a:ext cx="838200" cy="225083"/>
          </a:xfrm>
          <a:prstGeom prst="rect">
            <a:avLst/>
          </a:prstGeom>
          <a:solidFill>
            <a:srgbClr val="C598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743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14116" y="-70800"/>
            <a:ext cx="11430000" cy="1325563"/>
          </a:xfrm>
        </p:spPr>
        <p:txBody>
          <a:bodyPr>
            <a:normAutofit/>
          </a:bodyPr>
          <a:lstStyle/>
          <a:p>
            <a:r>
              <a:rPr lang="en-US" sz="3600" b="1" dirty="0"/>
              <a:t>Dynamic capabilities: sensing, seizing and transforming opportunities  </a:t>
            </a:r>
          </a:p>
        </p:txBody>
      </p:sp>
      <p:sp>
        <p:nvSpPr>
          <p:cNvPr id="5" name="TextBox 4">
            <a:extLst>
              <a:ext uri="{FF2B5EF4-FFF2-40B4-BE49-F238E27FC236}">
                <a16:creationId xmlns:a16="http://schemas.microsoft.com/office/drawing/2014/main" id="{18EC96E0-88B3-354E-86B4-CB48B60AB94B}"/>
              </a:ext>
            </a:extLst>
          </p:cNvPr>
          <p:cNvSpPr txBox="1"/>
          <p:nvPr/>
        </p:nvSpPr>
        <p:spPr>
          <a:xfrm>
            <a:off x="930442" y="1514751"/>
            <a:ext cx="10722811" cy="2246769"/>
          </a:xfrm>
          <a:prstGeom prst="rect">
            <a:avLst/>
          </a:prstGeom>
          <a:noFill/>
        </p:spPr>
        <p:txBody>
          <a:bodyPr wrap="square" rtlCol="0">
            <a:spAutoFit/>
          </a:bodyPr>
          <a:lstStyle/>
          <a:p>
            <a:pPr algn="just"/>
            <a:r>
              <a:rPr lang="en-US" sz="2800" dirty="0">
                <a:solidFill>
                  <a:srgbClr val="002060"/>
                </a:solidFill>
                <a:latin typeface="Cambria" panose="02040503050406030204" pitchFamily="18" charset="0"/>
              </a:rPr>
              <a:t>“Dynamic Capabilities enable business enterprises to create, deploy, and protect the intangible assets that support long-run business performance (</a:t>
            </a:r>
            <a:r>
              <a:rPr lang="en-US" sz="2800" dirty="0" err="1">
                <a:solidFill>
                  <a:srgbClr val="002060"/>
                </a:solidFill>
                <a:latin typeface="Cambria" panose="02040503050406030204" pitchFamily="18" charset="0"/>
              </a:rPr>
              <a:t>Teece</a:t>
            </a:r>
            <a:r>
              <a:rPr lang="en-US" sz="2800" dirty="0">
                <a:solidFill>
                  <a:srgbClr val="002060"/>
                </a:solidFill>
                <a:latin typeface="Cambria" panose="02040503050406030204" pitchFamily="18" charset="0"/>
              </a:rPr>
              <a:t>, 2007: 1319)</a:t>
            </a:r>
            <a:r>
              <a:rPr lang="ru-RU" sz="2800" dirty="0">
                <a:solidFill>
                  <a:srgbClr val="002060"/>
                </a:solidFill>
                <a:latin typeface="Cambria" panose="02040503050406030204" pitchFamily="18" charset="0"/>
              </a:rPr>
              <a:t> </a:t>
            </a:r>
            <a:r>
              <a:rPr lang="it-IT" sz="2800" dirty="0">
                <a:solidFill>
                  <a:srgbClr val="002060"/>
                </a:solidFill>
                <a:latin typeface="Cambria" panose="02040503050406030204" pitchFamily="18" charset="0"/>
              </a:rPr>
              <a:t>.”</a:t>
            </a:r>
            <a:endParaRPr lang="en-US" sz="2800" dirty="0">
              <a:solidFill>
                <a:srgbClr val="002060"/>
              </a:solidFill>
              <a:latin typeface="Cambria" panose="02040503050406030204" pitchFamily="18" charset="0"/>
            </a:endParaRPr>
          </a:p>
          <a:p>
            <a:r>
              <a:rPr lang="en-US" sz="2800" dirty="0">
                <a:solidFill>
                  <a:srgbClr val="002060"/>
                </a:solidFill>
                <a:latin typeface="Cambria" panose="02040503050406030204" pitchFamily="18" charset="0"/>
              </a:rPr>
              <a:t> </a:t>
            </a:r>
          </a:p>
          <a:p>
            <a:endParaRPr lang="en-US" sz="2800" dirty="0">
              <a:solidFill>
                <a:srgbClr val="002060"/>
              </a:solidFill>
              <a:latin typeface="Cambria" panose="02040503050406030204" pitchFamily="18" charset="0"/>
            </a:endParaRPr>
          </a:p>
        </p:txBody>
      </p:sp>
      <p:sp>
        <p:nvSpPr>
          <p:cNvPr id="8" name="TextBox 7">
            <a:extLst>
              <a:ext uri="{FF2B5EF4-FFF2-40B4-BE49-F238E27FC236}">
                <a16:creationId xmlns:a16="http://schemas.microsoft.com/office/drawing/2014/main" id="{785FD03E-A07B-8E4E-A739-EF2C0E024DF4}"/>
              </a:ext>
            </a:extLst>
          </p:cNvPr>
          <p:cNvSpPr txBox="1"/>
          <p:nvPr/>
        </p:nvSpPr>
        <p:spPr>
          <a:xfrm>
            <a:off x="930442" y="3429000"/>
            <a:ext cx="10626558" cy="3108543"/>
          </a:xfrm>
          <a:prstGeom prst="rect">
            <a:avLst/>
          </a:prstGeom>
          <a:noFill/>
        </p:spPr>
        <p:txBody>
          <a:bodyPr wrap="square" rtlCol="0">
            <a:spAutoFit/>
          </a:bodyPr>
          <a:lstStyle/>
          <a:p>
            <a:pPr algn="just"/>
            <a:r>
              <a:rPr lang="en-US" sz="2800" dirty="0">
                <a:solidFill>
                  <a:srgbClr val="002060"/>
                </a:solidFill>
                <a:latin typeface="Cambria" panose="02040503050406030204" pitchFamily="18" charset="0"/>
              </a:rPr>
              <a:t>Dynamic Capabilities are “the firms’ processes that use resources—specifically the process to integrate, reinforce, gain, and release resources-to match and even create market change…Dynamic Capabilities thus are the organization and strategic routines by which firms achieve new resource configuration as markets emerge, collide, split, evolve, and die (</a:t>
            </a:r>
            <a:r>
              <a:rPr lang="en-US" sz="2800" dirty="0" err="1">
                <a:solidFill>
                  <a:srgbClr val="002060"/>
                </a:solidFill>
                <a:latin typeface="Cambria" panose="02040503050406030204" pitchFamily="18" charset="0"/>
              </a:rPr>
              <a:t>Eisenhardt</a:t>
            </a:r>
            <a:r>
              <a:rPr lang="en-US" sz="2800" dirty="0">
                <a:solidFill>
                  <a:srgbClr val="002060"/>
                </a:solidFill>
                <a:latin typeface="Cambria" panose="02040503050406030204" pitchFamily="18" charset="0"/>
              </a:rPr>
              <a:t> and Martin, 2000: 1107).”</a:t>
            </a:r>
            <a:endParaRPr lang="it-IT" sz="2800" dirty="0">
              <a:solidFill>
                <a:srgbClr val="002060"/>
              </a:solidFill>
              <a:latin typeface="Cambria" panose="02040503050406030204" pitchFamily="18" charset="0"/>
            </a:endParaRPr>
          </a:p>
          <a:p>
            <a:endParaRPr lang="en-US" sz="2800" dirty="0">
              <a:solidFill>
                <a:srgbClr val="002060"/>
              </a:solidFill>
              <a:latin typeface="Cambria" panose="02040503050406030204" pitchFamily="18" charset="0"/>
            </a:endParaRPr>
          </a:p>
        </p:txBody>
      </p:sp>
      <p:sp>
        <p:nvSpPr>
          <p:cNvPr id="3" name="Rectangle 2">
            <a:extLst>
              <a:ext uri="{FF2B5EF4-FFF2-40B4-BE49-F238E27FC236}">
                <a16:creationId xmlns:a16="http://schemas.microsoft.com/office/drawing/2014/main" id="{AF8FD50C-2ACA-4B5B-883F-58B23796CB99}"/>
              </a:ext>
            </a:extLst>
          </p:cNvPr>
          <p:cNvSpPr/>
          <p:nvPr/>
        </p:nvSpPr>
        <p:spPr>
          <a:xfrm>
            <a:off x="0" y="745588"/>
            <a:ext cx="838200" cy="225083"/>
          </a:xfrm>
          <a:prstGeom prst="rect">
            <a:avLst/>
          </a:prstGeom>
          <a:solidFill>
            <a:srgbClr val="C598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424545"/>
      </p:ext>
    </p:extLst>
  </p:cSld>
  <p:clrMapOvr>
    <a:masterClrMapping/>
  </p:clrMapOvr>
</p:sld>
</file>

<file path=ppt/theme/theme1.xml><?xml version="1.0" encoding="utf-8"?>
<a:theme xmlns:a="http://schemas.openxmlformats.org/drawingml/2006/main" name="Tema di Office">
  <a:themeElements>
    <a:clrScheme name="Verde gia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Cambria">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2941</TotalTime>
  <Words>1535</Words>
  <Application>Microsoft Macintosh PowerPoint</Application>
  <PresentationFormat>Widescreen</PresentationFormat>
  <Paragraphs>151</Paragraphs>
  <Slides>17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vt:lpstr>
      <vt:lpstr>Palatino Linotype</vt:lpstr>
      <vt:lpstr>Tema di Office</vt:lpstr>
      <vt:lpstr>Chapter 3:   Sensing, seizing and transforming international entrepreneurial opportunities</vt:lpstr>
      <vt:lpstr>Chapter 3 - Sensing, seizing and transforming international entrepreneurial opportunities</vt:lpstr>
      <vt:lpstr>What is an opportunity?</vt:lpstr>
      <vt:lpstr>PowerPoint Presentation</vt:lpstr>
      <vt:lpstr>PowerPoint Presentation</vt:lpstr>
      <vt:lpstr>PowerPoint Presentation</vt:lpstr>
      <vt:lpstr>Discovered vs. Created opportunities: practice perspectives</vt:lpstr>
      <vt:lpstr>Opportunities in an international entrepreneurial context </vt:lpstr>
      <vt:lpstr>Dynamic capabilities: sensing, seizing and transforming opportunities  </vt:lpstr>
      <vt:lpstr>Sensing - the identification and assessment of opportunities at home and abroad </vt:lpstr>
      <vt:lpstr>Seizing – mobilizing resources globally to  address opportunities and capture value  </vt:lpstr>
      <vt:lpstr>Transforming – the continued renewal</vt:lpstr>
      <vt:lpstr>Causation and effectuation</vt:lpstr>
      <vt:lpstr>Causation perspective</vt:lpstr>
      <vt:lpstr>Effectuation perspective</vt:lpstr>
      <vt:lpstr>Effectuation principles</vt:lpstr>
      <vt:lpstr>Effectuation principles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Birgit</dc:creator>
  <cp:lastModifiedBy>Joanna Drum</cp:lastModifiedBy>
  <cp:revision>65</cp:revision>
  <dcterms:created xsi:type="dcterms:W3CDTF">2019-01-31T14:54:18Z</dcterms:created>
  <dcterms:modified xsi:type="dcterms:W3CDTF">2023-09-06T08:03:00Z</dcterms:modified>
</cp:coreProperties>
</file>