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51"/>
  </p:notesMasterIdLst>
  <p:sldIdLst>
    <p:sldId id="259" r:id="rId2"/>
    <p:sldId id="260" r:id="rId3"/>
    <p:sldId id="281" r:id="rId4"/>
    <p:sldId id="282" r:id="rId5"/>
    <p:sldId id="278" r:id="rId6"/>
    <p:sldId id="283" r:id="rId7"/>
    <p:sldId id="284" r:id="rId8"/>
    <p:sldId id="347" r:id="rId9"/>
    <p:sldId id="348" r:id="rId10"/>
    <p:sldId id="350" r:id="rId11"/>
    <p:sldId id="351" r:id="rId12"/>
    <p:sldId id="285" r:id="rId13"/>
    <p:sldId id="286" r:id="rId14"/>
    <p:sldId id="287" r:id="rId15"/>
    <p:sldId id="288" r:id="rId16"/>
    <p:sldId id="344" r:id="rId17"/>
    <p:sldId id="345" r:id="rId18"/>
    <p:sldId id="332" r:id="rId19"/>
    <p:sldId id="333" r:id="rId20"/>
    <p:sldId id="265" r:id="rId21"/>
    <p:sldId id="266" r:id="rId22"/>
    <p:sldId id="267" r:id="rId23"/>
    <p:sldId id="268" r:id="rId24"/>
    <p:sldId id="270" r:id="rId25"/>
    <p:sldId id="305" r:id="rId26"/>
    <p:sldId id="299" r:id="rId27"/>
    <p:sldId id="304" r:id="rId28"/>
    <p:sldId id="272" r:id="rId29"/>
    <p:sldId id="300" r:id="rId30"/>
    <p:sldId id="273" r:id="rId31"/>
    <p:sldId id="301" r:id="rId32"/>
    <p:sldId id="324" r:id="rId33"/>
    <p:sldId id="290" r:id="rId34"/>
    <p:sldId id="291" r:id="rId35"/>
    <p:sldId id="307" r:id="rId36"/>
    <p:sldId id="306" r:id="rId37"/>
    <p:sldId id="297" r:id="rId38"/>
    <p:sldId id="335" r:id="rId39"/>
    <p:sldId id="275" r:id="rId40"/>
    <p:sldId id="325" r:id="rId41"/>
    <p:sldId id="261" r:id="rId42"/>
    <p:sldId id="326" r:id="rId43"/>
    <p:sldId id="327" r:id="rId44"/>
    <p:sldId id="336" r:id="rId45"/>
    <p:sldId id="349" r:id="rId46"/>
    <p:sldId id="352" r:id="rId47"/>
    <p:sldId id="276" r:id="rId48"/>
    <p:sldId id="277" r:id="rId49"/>
    <p:sldId id="338" r:id="rId5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4B8"/>
    <a:srgbClr val="2C275B"/>
    <a:srgbClr val="D5A3CD"/>
    <a:srgbClr val="A5C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9660" autoAdjust="0"/>
  </p:normalViewPr>
  <p:slideViewPr>
    <p:cSldViewPr snapToGrid="0">
      <p:cViewPr varScale="1">
        <p:scale>
          <a:sx n="58" d="100"/>
          <a:sy n="58" d="100"/>
        </p:scale>
        <p:origin x="728" y="48"/>
      </p:cViewPr>
      <p:guideLst>
        <p:guide orient="horz" pos="2160"/>
        <p:guide pos="3840"/>
      </p:guideLst>
    </p:cSldViewPr>
  </p:slideViewPr>
  <p:notesTextViewPr>
    <p:cViewPr>
      <p:scale>
        <a:sx n="1" d="1"/>
        <a:sy n="1" d="1"/>
      </p:scale>
      <p:origin x="0" y="0"/>
    </p:cViewPr>
  </p:notesTextViewPr>
  <p:sorterViewPr>
    <p:cViewPr>
      <p:scale>
        <a:sx n="66" d="100"/>
        <a:sy n="66" d="100"/>
      </p:scale>
      <p:origin x="0" y="-6296"/>
    </p:cViewPr>
  </p:sorterViewPr>
  <p:notesViewPr>
    <p:cSldViewPr snapToGrid="0">
      <p:cViewPr varScale="1">
        <p:scale>
          <a:sx n="35" d="100"/>
          <a:sy n="35" d="100"/>
        </p:scale>
        <p:origin x="184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1AE01-5939-40EA-8431-82F33CD777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146547BA-9133-463D-957A-450CDD50EC21}">
      <dgm:prSet phldrT="[Testo]" custT="1"/>
      <dgm:spPr>
        <a:solidFill>
          <a:schemeClr val="tx2">
            <a:lumMod val="60000"/>
            <a:lumOff val="40000"/>
          </a:schemeClr>
        </a:solidFill>
      </dgm:spPr>
      <dgm:t>
        <a:bodyPr/>
        <a:lstStyle/>
        <a:p>
          <a:r>
            <a:rPr lang="it-IT" sz="5400" dirty="0" err="1"/>
            <a:t>What</a:t>
          </a:r>
          <a:endParaRPr lang="it-IT" sz="5400" dirty="0"/>
        </a:p>
      </dgm:t>
    </dgm:pt>
    <dgm:pt modelId="{333FD1B0-E68D-4434-ADA5-3C8FCD6C9492}" type="parTrans" cxnId="{EE1865A4-A88B-4525-AB31-2E8570A0214E}">
      <dgm:prSet/>
      <dgm:spPr/>
      <dgm:t>
        <a:bodyPr/>
        <a:lstStyle/>
        <a:p>
          <a:endParaRPr lang="it-IT"/>
        </a:p>
      </dgm:t>
    </dgm:pt>
    <dgm:pt modelId="{B5263999-656B-49AF-BCF1-F4BC44788AC2}" type="sibTrans" cxnId="{EE1865A4-A88B-4525-AB31-2E8570A0214E}">
      <dgm:prSet/>
      <dgm:spPr/>
      <dgm:t>
        <a:bodyPr/>
        <a:lstStyle/>
        <a:p>
          <a:endParaRPr lang="it-IT"/>
        </a:p>
      </dgm:t>
    </dgm:pt>
    <dgm:pt modelId="{C0C50A8D-5C81-41A4-891B-E77630CC9FB4}">
      <dgm:prSet phldrT="[Testo]" custT="1"/>
      <dgm:spPr/>
      <dgm:t>
        <a:bodyPr/>
        <a:lstStyle/>
        <a:p>
          <a:r>
            <a:rPr lang="en-GB" sz="2400" dirty="0"/>
            <a:t>“… the discovery, enactment, evaluation and exploitation of opportunities – across national borders – to create future goods and services.” (McDougall and </a:t>
          </a:r>
          <a:r>
            <a:rPr lang="en-GB" sz="2400" dirty="0" err="1"/>
            <a:t>Oviatt</a:t>
          </a:r>
          <a:r>
            <a:rPr lang="en-GB" sz="2400" dirty="0"/>
            <a:t>, 2005)</a:t>
          </a:r>
          <a:endParaRPr lang="it-IT" sz="2400" dirty="0"/>
        </a:p>
      </dgm:t>
    </dgm:pt>
    <dgm:pt modelId="{D33F9F67-810C-461B-8DA0-4ACE2DCE1D17}" type="parTrans" cxnId="{79D37B31-82FB-4C81-864E-AFF5C773FF5F}">
      <dgm:prSet/>
      <dgm:spPr/>
      <dgm:t>
        <a:bodyPr/>
        <a:lstStyle/>
        <a:p>
          <a:endParaRPr lang="it-IT"/>
        </a:p>
      </dgm:t>
    </dgm:pt>
    <dgm:pt modelId="{57323B7C-8831-4E0D-8FFD-64F2717AF938}" type="sibTrans" cxnId="{79D37B31-82FB-4C81-864E-AFF5C773FF5F}">
      <dgm:prSet/>
      <dgm:spPr/>
      <dgm:t>
        <a:bodyPr/>
        <a:lstStyle/>
        <a:p>
          <a:endParaRPr lang="it-IT"/>
        </a:p>
      </dgm:t>
    </dgm:pt>
    <dgm:pt modelId="{BD38E28D-EC9C-4AAD-96F6-5B368B59C5C4}">
      <dgm:prSet phldrT="[Testo]" custT="1"/>
      <dgm:spPr>
        <a:solidFill>
          <a:schemeClr val="tx2">
            <a:lumMod val="60000"/>
            <a:lumOff val="40000"/>
          </a:schemeClr>
        </a:solidFill>
      </dgm:spPr>
      <dgm:t>
        <a:bodyPr/>
        <a:lstStyle/>
        <a:p>
          <a:r>
            <a:rPr lang="it-IT" sz="5400" dirty="0" err="1"/>
            <a:t>Who</a:t>
          </a:r>
          <a:endParaRPr lang="it-IT" sz="5400" dirty="0"/>
        </a:p>
      </dgm:t>
    </dgm:pt>
    <dgm:pt modelId="{C21A8953-0C26-487F-8F6D-2759C5AE51AA}" type="parTrans" cxnId="{8B7796BD-19E7-4A81-AA6F-A6C736593C74}">
      <dgm:prSet/>
      <dgm:spPr/>
      <dgm:t>
        <a:bodyPr/>
        <a:lstStyle/>
        <a:p>
          <a:endParaRPr lang="it-IT"/>
        </a:p>
      </dgm:t>
    </dgm:pt>
    <dgm:pt modelId="{E67340B3-F422-4CBC-9E03-B2F22544E644}" type="sibTrans" cxnId="{8B7796BD-19E7-4A81-AA6F-A6C736593C74}">
      <dgm:prSet/>
      <dgm:spPr/>
      <dgm:t>
        <a:bodyPr/>
        <a:lstStyle/>
        <a:p>
          <a:endParaRPr lang="it-IT"/>
        </a:p>
      </dgm:t>
    </dgm:pt>
    <dgm:pt modelId="{4AA9C77C-6102-471D-B9B3-EF00E0EEFE70}">
      <dgm:prSet phldrT="[Testo]" custT="1"/>
      <dgm:spPr/>
      <dgm:t>
        <a:bodyPr/>
        <a:lstStyle/>
        <a:p>
          <a:r>
            <a:rPr lang="it-IT" sz="2400" dirty="0" err="1"/>
            <a:t>Entrepreneurs</a:t>
          </a:r>
          <a:r>
            <a:rPr lang="it-IT" sz="2400" dirty="0"/>
            <a:t>, top management team: key </a:t>
          </a:r>
          <a:r>
            <a:rPr lang="it-IT" sz="2400" dirty="0" err="1"/>
            <a:t>decision</a:t>
          </a:r>
          <a:r>
            <a:rPr lang="it-IT" sz="2400" dirty="0"/>
            <a:t> </a:t>
          </a:r>
          <a:r>
            <a:rPr lang="it-IT" sz="2400" dirty="0" err="1"/>
            <a:t>makers</a:t>
          </a:r>
          <a:r>
            <a:rPr lang="it-IT" sz="2400" dirty="0"/>
            <a:t> </a:t>
          </a:r>
        </a:p>
      </dgm:t>
    </dgm:pt>
    <dgm:pt modelId="{DA6A005F-9ECE-49A9-91BA-36756A2B6946}" type="parTrans" cxnId="{D60FBAFB-A640-4DF5-8088-5BE85AECEA3B}">
      <dgm:prSet/>
      <dgm:spPr/>
      <dgm:t>
        <a:bodyPr/>
        <a:lstStyle/>
        <a:p>
          <a:endParaRPr lang="it-IT"/>
        </a:p>
      </dgm:t>
    </dgm:pt>
    <dgm:pt modelId="{17C791B8-E995-4083-8CF8-80E7072952F4}" type="sibTrans" cxnId="{D60FBAFB-A640-4DF5-8088-5BE85AECEA3B}">
      <dgm:prSet/>
      <dgm:spPr/>
      <dgm:t>
        <a:bodyPr/>
        <a:lstStyle/>
        <a:p>
          <a:endParaRPr lang="it-IT"/>
        </a:p>
      </dgm:t>
    </dgm:pt>
    <dgm:pt modelId="{817DEDB5-82CA-4416-92FA-586820FA1BBC}">
      <dgm:prSet phldrT="[Testo]" custT="1"/>
      <dgm:spPr/>
      <dgm:t>
        <a:bodyPr/>
        <a:lstStyle/>
        <a:p>
          <a:r>
            <a:rPr lang="it-IT" sz="2400" dirty="0" err="1"/>
            <a:t>Their</a:t>
          </a:r>
          <a:r>
            <a:rPr lang="it-IT" sz="2400" dirty="0"/>
            <a:t> </a:t>
          </a:r>
          <a:r>
            <a:rPr lang="it-IT" sz="2400" dirty="0" err="1"/>
            <a:t>organisations</a:t>
          </a:r>
          <a:r>
            <a:rPr lang="it-IT" sz="2400" dirty="0"/>
            <a:t> (</a:t>
          </a:r>
          <a:r>
            <a:rPr lang="it-IT" sz="2400" dirty="0" err="1"/>
            <a:t>international</a:t>
          </a:r>
          <a:r>
            <a:rPr lang="it-IT" sz="2400" dirty="0"/>
            <a:t> </a:t>
          </a:r>
          <a:r>
            <a:rPr lang="it-IT" sz="2400" dirty="0" err="1" smtClean="0"/>
            <a:t>entre-preneurial</a:t>
          </a:r>
          <a:r>
            <a:rPr lang="it-IT" sz="2400" dirty="0" smtClean="0"/>
            <a:t> </a:t>
          </a:r>
          <a:r>
            <a:rPr lang="it-IT" sz="2400" dirty="0" err="1"/>
            <a:t>organisations</a:t>
          </a:r>
          <a:r>
            <a:rPr lang="it-IT" sz="2400" dirty="0"/>
            <a:t>, </a:t>
          </a:r>
          <a:r>
            <a:rPr lang="it-IT" sz="2400" dirty="0" err="1"/>
            <a:t>of</a:t>
          </a:r>
          <a:r>
            <a:rPr lang="it-IT" sz="2400" dirty="0"/>
            <a:t> </a:t>
          </a:r>
          <a:r>
            <a:rPr lang="it-IT" sz="2400" dirty="0" err="1"/>
            <a:t>different</a:t>
          </a:r>
          <a:r>
            <a:rPr lang="it-IT" sz="2400" dirty="0"/>
            <a:t> </a:t>
          </a:r>
          <a:r>
            <a:rPr lang="it-IT" sz="2400" dirty="0" err="1" smtClean="0"/>
            <a:t>types</a:t>
          </a:r>
          <a:r>
            <a:rPr lang="it-IT" sz="2400" dirty="0"/>
            <a:t>)</a:t>
          </a:r>
        </a:p>
      </dgm:t>
    </dgm:pt>
    <dgm:pt modelId="{7477E176-9721-4D67-9CAF-447563DFC529}" type="parTrans" cxnId="{5F02EC4B-F3D4-48F9-BDE5-3D48E3441EB4}">
      <dgm:prSet/>
      <dgm:spPr/>
      <dgm:t>
        <a:bodyPr/>
        <a:lstStyle/>
        <a:p>
          <a:endParaRPr lang="it-IT"/>
        </a:p>
      </dgm:t>
    </dgm:pt>
    <dgm:pt modelId="{92007332-255A-498E-B148-168A488298E7}" type="sibTrans" cxnId="{5F02EC4B-F3D4-48F9-BDE5-3D48E3441EB4}">
      <dgm:prSet/>
      <dgm:spPr/>
      <dgm:t>
        <a:bodyPr/>
        <a:lstStyle/>
        <a:p>
          <a:endParaRPr lang="it-IT"/>
        </a:p>
      </dgm:t>
    </dgm:pt>
    <dgm:pt modelId="{E9AD8600-D503-45A1-857A-EAD710FB0417}">
      <dgm:prSet phldrT="[Testo]" custT="1"/>
      <dgm:spPr>
        <a:solidFill>
          <a:schemeClr val="tx2">
            <a:lumMod val="60000"/>
            <a:lumOff val="40000"/>
          </a:schemeClr>
        </a:solidFill>
      </dgm:spPr>
      <dgm:t>
        <a:bodyPr/>
        <a:lstStyle/>
        <a:p>
          <a:r>
            <a:rPr lang="it-IT" sz="5400" dirty="0" err="1"/>
            <a:t>Why</a:t>
          </a:r>
          <a:endParaRPr lang="it-IT" sz="5400" dirty="0"/>
        </a:p>
      </dgm:t>
    </dgm:pt>
    <dgm:pt modelId="{53496325-F2CA-4648-BEC7-0B463E46F521}" type="parTrans" cxnId="{FBECD2D7-D0C7-4C8F-ABE5-8864CC467D33}">
      <dgm:prSet/>
      <dgm:spPr/>
      <dgm:t>
        <a:bodyPr/>
        <a:lstStyle/>
        <a:p>
          <a:endParaRPr lang="it-IT"/>
        </a:p>
      </dgm:t>
    </dgm:pt>
    <dgm:pt modelId="{F3F089DD-A64A-4C2C-8E1A-9A57FB0CBB6A}" type="sibTrans" cxnId="{FBECD2D7-D0C7-4C8F-ABE5-8864CC467D33}">
      <dgm:prSet/>
      <dgm:spPr/>
      <dgm:t>
        <a:bodyPr/>
        <a:lstStyle/>
        <a:p>
          <a:endParaRPr lang="it-IT"/>
        </a:p>
      </dgm:t>
    </dgm:pt>
    <dgm:pt modelId="{8AA2CBCE-88B0-4CD4-BA44-58993180258F}">
      <dgm:prSet phldrT="[Testo]" custT="1"/>
      <dgm:spPr/>
      <dgm:t>
        <a:bodyPr/>
        <a:lstStyle/>
        <a:p>
          <a:r>
            <a:rPr lang="it-IT" sz="2200" dirty="0"/>
            <a:t> </a:t>
          </a:r>
          <a:r>
            <a:rPr lang="it-IT" sz="2200" dirty="0" smtClean="0"/>
            <a:t>A more </a:t>
          </a:r>
          <a:r>
            <a:rPr lang="it-IT" sz="2200" dirty="0" err="1" smtClean="0"/>
            <a:t>interconnected</a:t>
          </a:r>
          <a:r>
            <a:rPr lang="it-IT" sz="2200" dirty="0" smtClean="0"/>
            <a:t> world and an </a:t>
          </a:r>
          <a:r>
            <a:rPr lang="it-IT" sz="2200" dirty="0" err="1" smtClean="0"/>
            <a:t>increasing</a:t>
          </a:r>
          <a:r>
            <a:rPr lang="it-IT" sz="2200" dirty="0" smtClean="0"/>
            <a:t> </a:t>
          </a:r>
          <a:r>
            <a:rPr lang="it-IT" sz="2200" dirty="0" err="1" smtClean="0"/>
            <a:t>international</a:t>
          </a:r>
          <a:r>
            <a:rPr lang="it-IT" sz="2200" dirty="0" smtClean="0"/>
            <a:t> </a:t>
          </a:r>
          <a:r>
            <a:rPr lang="it-IT" sz="2200" dirty="0" err="1" smtClean="0"/>
            <a:t>orientation</a:t>
          </a:r>
          <a:r>
            <a:rPr lang="it-IT" sz="2200" dirty="0" smtClean="0"/>
            <a:t> in </a:t>
          </a:r>
          <a:r>
            <a:rPr lang="it-IT" sz="2200" dirty="0" err="1" smtClean="0"/>
            <a:t>people</a:t>
          </a:r>
          <a:r>
            <a:rPr lang="it-IT" sz="2200" dirty="0" smtClean="0"/>
            <a:t> and </a:t>
          </a:r>
          <a:r>
            <a:rPr lang="it-IT" sz="2200" dirty="0" err="1" smtClean="0"/>
            <a:t>organisations</a:t>
          </a:r>
          <a:endParaRPr lang="it-IT" sz="2200" dirty="0"/>
        </a:p>
      </dgm:t>
    </dgm:pt>
    <dgm:pt modelId="{258C2B85-3AC5-408F-B8CD-C1488787151B}" type="parTrans" cxnId="{CD1B22D2-0324-4FA1-BFA5-4BD005550599}">
      <dgm:prSet/>
      <dgm:spPr/>
      <dgm:t>
        <a:bodyPr/>
        <a:lstStyle/>
        <a:p>
          <a:endParaRPr lang="it-IT"/>
        </a:p>
      </dgm:t>
    </dgm:pt>
    <dgm:pt modelId="{33103A71-F1D4-4A8C-9D02-142622B72E40}" type="sibTrans" cxnId="{CD1B22D2-0324-4FA1-BFA5-4BD005550599}">
      <dgm:prSet/>
      <dgm:spPr/>
      <dgm:t>
        <a:bodyPr/>
        <a:lstStyle/>
        <a:p>
          <a:endParaRPr lang="it-IT"/>
        </a:p>
      </dgm:t>
    </dgm:pt>
    <dgm:pt modelId="{7AE5BCA3-68C0-45A9-92B5-60F3D291E3CF}">
      <dgm:prSet phldrT="[Testo]" custT="1"/>
      <dgm:spPr/>
      <dgm:t>
        <a:bodyPr/>
        <a:lstStyle/>
        <a:p>
          <a:r>
            <a:rPr lang="it-IT" sz="2200" dirty="0" smtClean="0"/>
            <a:t>The </a:t>
          </a:r>
          <a:r>
            <a:rPr lang="it-IT" sz="2200" dirty="0" err="1"/>
            <a:t>distance</a:t>
          </a:r>
          <a:r>
            <a:rPr lang="it-IT" sz="2200" dirty="0"/>
            <a:t> </a:t>
          </a:r>
          <a:r>
            <a:rPr lang="it-IT" sz="2200" dirty="0" err="1"/>
            <a:t>paradox</a:t>
          </a:r>
          <a:r>
            <a:rPr lang="it-IT" sz="2200" dirty="0"/>
            <a:t>: </a:t>
          </a:r>
          <a:r>
            <a:rPr lang="it-IT" sz="2200" dirty="0" err="1"/>
            <a:t>threats</a:t>
          </a:r>
          <a:r>
            <a:rPr lang="it-IT" sz="2200" dirty="0"/>
            <a:t> and </a:t>
          </a:r>
          <a:r>
            <a:rPr lang="it-IT" sz="2200" dirty="0" smtClean="0"/>
            <a:t>oppor-</a:t>
          </a:r>
          <a:r>
            <a:rPr lang="it-IT" sz="2200" dirty="0" err="1" smtClean="0"/>
            <a:t>tunities</a:t>
          </a:r>
          <a:r>
            <a:rPr lang="it-IT" sz="2200" dirty="0" smtClean="0"/>
            <a:t> </a:t>
          </a:r>
          <a:r>
            <a:rPr lang="it-IT" sz="2200" dirty="0"/>
            <a:t>from </a:t>
          </a:r>
          <a:r>
            <a:rPr lang="it-IT" sz="2200" dirty="0" err="1"/>
            <a:t>distance</a:t>
          </a:r>
          <a:r>
            <a:rPr lang="it-IT" sz="2200" dirty="0"/>
            <a:t> in a </a:t>
          </a:r>
          <a:r>
            <a:rPr lang="it-IT" sz="2200" dirty="0" smtClean="0"/>
            <a:t>(more or </a:t>
          </a:r>
          <a:r>
            <a:rPr lang="it-IT" sz="2200" dirty="0" err="1" smtClean="0"/>
            <a:t>less</a:t>
          </a:r>
          <a:r>
            <a:rPr lang="it-IT" sz="2200" dirty="0" smtClean="0"/>
            <a:t>) global </a:t>
          </a:r>
          <a:r>
            <a:rPr lang="it-IT" sz="2200" dirty="0"/>
            <a:t>world</a:t>
          </a:r>
        </a:p>
      </dgm:t>
    </dgm:pt>
    <dgm:pt modelId="{9E11276B-C69C-46EB-A9AB-F53225F2A81A}" type="sibTrans" cxnId="{D6220676-7B1B-4A41-AFE3-D01B26D30292}">
      <dgm:prSet/>
      <dgm:spPr/>
      <dgm:t>
        <a:bodyPr/>
        <a:lstStyle/>
        <a:p>
          <a:endParaRPr lang="it-IT"/>
        </a:p>
      </dgm:t>
    </dgm:pt>
    <dgm:pt modelId="{6E0A3D82-6D4E-4C74-90AD-6FD61E13BD2C}" type="parTrans" cxnId="{D6220676-7B1B-4A41-AFE3-D01B26D30292}">
      <dgm:prSet/>
      <dgm:spPr/>
      <dgm:t>
        <a:bodyPr/>
        <a:lstStyle/>
        <a:p>
          <a:endParaRPr lang="it-IT"/>
        </a:p>
      </dgm:t>
    </dgm:pt>
    <dgm:pt modelId="{07B1E64E-444B-4DB0-BFF5-88EDCDED201C}" type="pres">
      <dgm:prSet presAssocID="{28D1AE01-5939-40EA-8431-82F33CD77725}" presName="Name0" presStyleCnt="0">
        <dgm:presLayoutVars>
          <dgm:dir/>
          <dgm:animLvl val="lvl"/>
          <dgm:resizeHandles val="exact"/>
        </dgm:presLayoutVars>
      </dgm:prSet>
      <dgm:spPr/>
      <dgm:t>
        <a:bodyPr/>
        <a:lstStyle/>
        <a:p>
          <a:endParaRPr lang="ru-RU"/>
        </a:p>
      </dgm:t>
    </dgm:pt>
    <dgm:pt modelId="{918B8BA2-BCE3-4C6F-B7DD-E95869E70BBA}" type="pres">
      <dgm:prSet presAssocID="{146547BA-9133-463D-957A-450CDD50EC21}" presName="linNode" presStyleCnt="0"/>
      <dgm:spPr/>
    </dgm:pt>
    <dgm:pt modelId="{4176A18B-2E00-40EC-A942-E2B13B831C07}" type="pres">
      <dgm:prSet presAssocID="{146547BA-9133-463D-957A-450CDD50EC21}" presName="parentText" presStyleLbl="node1" presStyleIdx="0" presStyleCnt="3">
        <dgm:presLayoutVars>
          <dgm:chMax val="1"/>
          <dgm:bulletEnabled val="1"/>
        </dgm:presLayoutVars>
      </dgm:prSet>
      <dgm:spPr/>
      <dgm:t>
        <a:bodyPr/>
        <a:lstStyle/>
        <a:p>
          <a:endParaRPr lang="ru-RU"/>
        </a:p>
      </dgm:t>
    </dgm:pt>
    <dgm:pt modelId="{CE9C8FCA-29FF-4962-8977-B852C2C8399C}" type="pres">
      <dgm:prSet presAssocID="{146547BA-9133-463D-957A-450CDD50EC21}" presName="descendantText" presStyleLbl="alignAccFollowNode1" presStyleIdx="0" presStyleCnt="3" custScaleY="128904">
        <dgm:presLayoutVars>
          <dgm:bulletEnabled val="1"/>
        </dgm:presLayoutVars>
      </dgm:prSet>
      <dgm:spPr/>
      <dgm:t>
        <a:bodyPr/>
        <a:lstStyle/>
        <a:p>
          <a:endParaRPr lang="ru-RU"/>
        </a:p>
      </dgm:t>
    </dgm:pt>
    <dgm:pt modelId="{2F6D707C-FDB4-4792-81C1-A3208732507C}" type="pres">
      <dgm:prSet presAssocID="{B5263999-656B-49AF-BCF1-F4BC44788AC2}" presName="sp" presStyleCnt="0"/>
      <dgm:spPr/>
    </dgm:pt>
    <dgm:pt modelId="{521DF6FD-785C-4915-876A-084686289D3E}" type="pres">
      <dgm:prSet presAssocID="{BD38E28D-EC9C-4AAD-96F6-5B368B59C5C4}" presName="linNode" presStyleCnt="0"/>
      <dgm:spPr/>
    </dgm:pt>
    <dgm:pt modelId="{1E0D54C7-ABA1-4C5D-B9A1-C2DD4D484123}" type="pres">
      <dgm:prSet presAssocID="{BD38E28D-EC9C-4AAD-96F6-5B368B59C5C4}" presName="parentText" presStyleLbl="node1" presStyleIdx="1" presStyleCnt="3">
        <dgm:presLayoutVars>
          <dgm:chMax val="1"/>
          <dgm:bulletEnabled val="1"/>
        </dgm:presLayoutVars>
      </dgm:prSet>
      <dgm:spPr/>
      <dgm:t>
        <a:bodyPr/>
        <a:lstStyle/>
        <a:p>
          <a:endParaRPr lang="ru-RU"/>
        </a:p>
      </dgm:t>
    </dgm:pt>
    <dgm:pt modelId="{426F032C-43C6-40E3-B6D1-1F46BC285469}" type="pres">
      <dgm:prSet presAssocID="{BD38E28D-EC9C-4AAD-96F6-5B368B59C5C4}" presName="descendantText" presStyleLbl="alignAccFollowNode1" presStyleIdx="1" presStyleCnt="3" custScaleY="142386">
        <dgm:presLayoutVars>
          <dgm:bulletEnabled val="1"/>
        </dgm:presLayoutVars>
      </dgm:prSet>
      <dgm:spPr/>
      <dgm:t>
        <a:bodyPr/>
        <a:lstStyle/>
        <a:p>
          <a:endParaRPr lang="ru-RU"/>
        </a:p>
      </dgm:t>
    </dgm:pt>
    <dgm:pt modelId="{FF005A62-78D2-4A9B-A6BD-FEA3D8BB41D0}" type="pres">
      <dgm:prSet presAssocID="{E67340B3-F422-4CBC-9E03-B2F22544E644}" presName="sp" presStyleCnt="0"/>
      <dgm:spPr/>
    </dgm:pt>
    <dgm:pt modelId="{590476D3-F736-40EC-A8CC-2D891F1963EF}" type="pres">
      <dgm:prSet presAssocID="{E9AD8600-D503-45A1-857A-EAD710FB0417}" presName="linNode" presStyleCnt="0"/>
      <dgm:spPr/>
    </dgm:pt>
    <dgm:pt modelId="{160FC9BD-8FE0-4F77-AA95-EBE6C593151F}" type="pres">
      <dgm:prSet presAssocID="{E9AD8600-D503-45A1-857A-EAD710FB0417}" presName="parentText" presStyleLbl="node1" presStyleIdx="2" presStyleCnt="3">
        <dgm:presLayoutVars>
          <dgm:chMax val="1"/>
          <dgm:bulletEnabled val="1"/>
        </dgm:presLayoutVars>
      </dgm:prSet>
      <dgm:spPr/>
      <dgm:t>
        <a:bodyPr/>
        <a:lstStyle/>
        <a:p>
          <a:endParaRPr lang="ru-RU"/>
        </a:p>
      </dgm:t>
    </dgm:pt>
    <dgm:pt modelId="{993A14C2-93D7-43D2-BBA1-D73C2C56905F}" type="pres">
      <dgm:prSet presAssocID="{E9AD8600-D503-45A1-857A-EAD710FB0417}" presName="descendantText" presStyleLbl="alignAccFollowNode1" presStyleIdx="2" presStyleCnt="3" custScaleY="131359" custLinFactNeighborY="-324">
        <dgm:presLayoutVars>
          <dgm:bulletEnabled val="1"/>
        </dgm:presLayoutVars>
      </dgm:prSet>
      <dgm:spPr/>
      <dgm:t>
        <a:bodyPr/>
        <a:lstStyle/>
        <a:p>
          <a:endParaRPr lang="ru-RU"/>
        </a:p>
      </dgm:t>
    </dgm:pt>
  </dgm:ptLst>
  <dgm:cxnLst>
    <dgm:cxn modelId="{78EB7701-532B-4B6D-B9F1-75CD3776314C}" type="presOf" srcId="{146547BA-9133-463D-957A-450CDD50EC21}" destId="{4176A18B-2E00-40EC-A942-E2B13B831C07}" srcOrd="0" destOrd="0" presId="urn:microsoft.com/office/officeart/2005/8/layout/vList5"/>
    <dgm:cxn modelId="{EE1865A4-A88B-4525-AB31-2E8570A0214E}" srcId="{28D1AE01-5939-40EA-8431-82F33CD77725}" destId="{146547BA-9133-463D-957A-450CDD50EC21}" srcOrd="0" destOrd="0" parTransId="{333FD1B0-E68D-4434-ADA5-3C8FCD6C9492}" sibTransId="{B5263999-656B-49AF-BCF1-F4BC44788AC2}"/>
    <dgm:cxn modelId="{863BBE3B-DF06-4FDF-AFD5-300EC1D040D1}" type="presOf" srcId="{E9AD8600-D503-45A1-857A-EAD710FB0417}" destId="{160FC9BD-8FE0-4F77-AA95-EBE6C593151F}" srcOrd="0" destOrd="0" presId="urn:microsoft.com/office/officeart/2005/8/layout/vList5"/>
    <dgm:cxn modelId="{FFE59C72-3FF6-4342-BD1A-D4FB3E424B16}" type="presOf" srcId="{8AA2CBCE-88B0-4CD4-BA44-58993180258F}" destId="{993A14C2-93D7-43D2-BBA1-D73C2C56905F}" srcOrd="0" destOrd="0" presId="urn:microsoft.com/office/officeart/2005/8/layout/vList5"/>
    <dgm:cxn modelId="{5F02EC4B-F3D4-48F9-BDE5-3D48E3441EB4}" srcId="{BD38E28D-EC9C-4AAD-96F6-5B368B59C5C4}" destId="{817DEDB5-82CA-4416-92FA-586820FA1BBC}" srcOrd="1" destOrd="0" parTransId="{7477E176-9721-4D67-9CAF-447563DFC529}" sibTransId="{92007332-255A-498E-B148-168A488298E7}"/>
    <dgm:cxn modelId="{0122301D-50B0-4B3E-94E3-AB45E3ABF955}" type="presOf" srcId="{817DEDB5-82CA-4416-92FA-586820FA1BBC}" destId="{426F032C-43C6-40E3-B6D1-1F46BC285469}" srcOrd="0" destOrd="1" presId="urn:microsoft.com/office/officeart/2005/8/layout/vList5"/>
    <dgm:cxn modelId="{10B81EA0-3626-40F6-B942-C811D3537A32}" type="presOf" srcId="{7AE5BCA3-68C0-45A9-92B5-60F3D291E3CF}" destId="{993A14C2-93D7-43D2-BBA1-D73C2C56905F}" srcOrd="0" destOrd="1" presId="urn:microsoft.com/office/officeart/2005/8/layout/vList5"/>
    <dgm:cxn modelId="{FBECD2D7-D0C7-4C8F-ABE5-8864CC467D33}" srcId="{28D1AE01-5939-40EA-8431-82F33CD77725}" destId="{E9AD8600-D503-45A1-857A-EAD710FB0417}" srcOrd="2" destOrd="0" parTransId="{53496325-F2CA-4648-BEC7-0B463E46F521}" sibTransId="{F3F089DD-A64A-4C2C-8E1A-9A57FB0CBB6A}"/>
    <dgm:cxn modelId="{79D37B31-82FB-4C81-864E-AFF5C773FF5F}" srcId="{146547BA-9133-463D-957A-450CDD50EC21}" destId="{C0C50A8D-5C81-41A4-891B-E77630CC9FB4}" srcOrd="0" destOrd="0" parTransId="{D33F9F67-810C-461B-8DA0-4ACE2DCE1D17}" sibTransId="{57323B7C-8831-4E0D-8FFD-64F2717AF938}"/>
    <dgm:cxn modelId="{AD55FF9F-3C69-452F-9F76-0A957D676CB1}" type="presOf" srcId="{C0C50A8D-5C81-41A4-891B-E77630CC9FB4}" destId="{CE9C8FCA-29FF-4962-8977-B852C2C8399C}" srcOrd="0" destOrd="0" presId="urn:microsoft.com/office/officeart/2005/8/layout/vList5"/>
    <dgm:cxn modelId="{CDCBDD05-63CF-487A-B733-B83CF5D051AC}" type="presOf" srcId="{28D1AE01-5939-40EA-8431-82F33CD77725}" destId="{07B1E64E-444B-4DB0-BFF5-88EDCDED201C}" srcOrd="0" destOrd="0" presId="urn:microsoft.com/office/officeart/2005/8/layout/vList5"/>
    <dgm:cxn modelId="{8B7796BD-19E7-4A81-AA6F-A6C736593C74}" srcId="{28D1AE01-5939-40EA-8431-82F33CD77725}" destId="{BD38E28D-EC9C-4AAD-96F6-5B368B59C5C4}" srcOrd="1" destOrd="0" parTransId="{C21A8953-0C26-487F-8F6D-2759C5AE51AA}" sibTransId="{E67340B3-F422-4CBC-9E03-B2F22544E644}"/>
    <dgm:cxn modelId="{7B669F3E-BCB6-4BE6-860D-1234FC58B679}" type="presOf" srcId="{BD38E28D-EC9C-4AAD-96F6-5B368B59C5C4}" destId="{1E0D54C7-ABA1-4C5D-B9A1-C2DD4D484123}" srcOrd="0" destOrd="0" presId="urn:microsoft.com/office/officeart/2005/8/layout/vList5"/>
    <dgm:cxn modelId="{CD1B22D2-0324-4FA1-BFA5-4BD005550599}" srcId="{E9AD8600-D503-45A1-857A-EAD710FB0417}" destId="{8AA2CBCE-88B0-4CD4-BA44-58993180258F}" srcOrd="0" destOrd="0" parTransId="{258C2B85-3AC5-408F-B8CD-C1488787151B}" sibTransId="{33103A71-F1D4-4A8C-9D02-142622B72E40}"/>
    <dgm:cxn modelId="{D60FBAFB-A640-4DF5-8088-5BE85AECEA3B}" srcId="{BD38E28D-EC9C-4AAD-96F6-5B368B59C5C4}" destId="{4AA9C77C-6102-471D-B9B3-EF00E0EEFE70}" srcOrd="0" destOrd="0" parTransId="{DA6A005F-9ECE-49A9-91BA-36756A2B6946}" sibTransId="{17C791B8-E995-4083-8CF8-80E7072952F4}"/>
    <dgm:cxn modelId="{D6220676-7B1B-4A41-AFE3-D01B26D30292}" srcId="{E9AD8600-D503-45A1-857A-EAD710FB0417}" destId="{7AE5BCA3-68C0-45A9-92B5-60F3D291E3CF}" srcOrd="1" destOrd="0" parTransId="{6E0A3D82-6D4E-4C74-90AD-6FD61E13BD2C}" sibTransId="{9E11276B-C69C-46EB-A9AB-F53225F2A81A}"/>
    <dgm:cxn modelId="{CD11EA64-09EA-4648-8746-32EE44F336F2}" type="presOf" srcId="{4AA9C77C-6102-471D-B9B3-EF00E0EEFE70}" destId="{426F032C-43C6-40E3-B6D1-1F46BC285469}" srcOrd="0" destOrd="0" presId="urn:microsoft.com/office/officeart/2005/8/layout/vList5"/>
    <dgm:cxn modelId="{D9183315-A251-4AC6-B190-3F3C33F68065}" type="presParOf" srcId="{07B1E64E-444B-4DB0-BFF5-88EDCDED201C}" destId="{918B8BA2-BCE3-4C6F-B7DD-E95869E70BBA}" srcOrd="0" destOrd="0" presId="urn:microsoft.com/office/officeart/2005/8/layout/vList5"/>
    <dgm:cxn modelId="{8E6BBA62-7D47-4348-B60B-591BBC59386C}" type="presParOf" srcId="{918B8BA2-BCE3-4C6F-B7DD-E95869E70BBA}" destId="{4176A18B-2E00-40EC-A942-E2B13B831C07}" srcOrd="0" destOrd="0" presId="urn:microsoft.com/office/officeart/2005/8/layout/vList5"/>
    <dgm:cxn modelId="{2C4A9804-0017-4DE6-B835-DD0438D0D500}" type="presParOf" srcId="{918B8BA2-BCE3-4C6F-B7DD-E95869E70BBA}" destId="{CE9C8FCA-29FF-4962-8977-B852C2C8399C}" srcOrd="1" destOrd="0" presId="urn:microsoft.com/office/officeart/2005/8/layout/vList5"/>
    <dgm:cxn modelId="{71148913-B269-4D46-9AEF-7205A3677643}" type="presParOf" srcId="{07B1E64E-444B-4DB0-BFF5-88EDCDED201C}" destId="{2F6D707C-FDB4-4792-81C1-A3208732507C}" srcOrd="1" destOrd="0" presId="urn:microsoft.com/office/officeart/2005/8/layout/vList5"/>
    <dgm:cxn modelId="{DF3F0E6C-7F21-41FE-9241-EE3A8F1FF810}" type="presParOf" srcId="{07B1E64E-444B-4DB0-BFF5-88EDCDED201C}" destId="{521DF6FD-785C-4915-876A-084686289D3E}" srcOrd="2" destOrd="0" presId="urn:microsoft.com/office/officeart/2005/8/layout/vList5"/>
    <dgm:cxn modelId="{7CCE0AE2-AC58-497B-8380-56FAA31EBEFA}" type="presParOf" srcId="{521DF6FD-785C-4915-876A-084686289D3E}" destId="{1E0D54C7-ABA1-4C5D-B9A1-C2DD4D484123}" srcOrd="0" destOrd="0" presId="urn:microsoft.com/office/officeart/2005/8/layout/vList5"/>
    <dgm:cxn modelId="{AB975EB4-E3B9-4087-BE3E-710B0109B3D8}" type="presParOf" srcId="{521DF6FD-785C-4915-876A-084686289D3E}" destId="{426F032C-43C6-40E3-B6D1-1F46BC285469}" srcOrd="1" destOrd="0" presId="urn:microsoft.com/office/officeart/2005/8/layout/vList5"/>
    <dgm:cxn modelId="{1F3A89A5-07EA-44DA-8B3F-7B22CBF48DBC}" type="presParOf" srcId="{07B1E64E-444B-4DB0-BFF5-88EDCDED201C}" destId="{FF005A62-78D2-4A9B-A6BD-FEA3D8BB41D0}" srcOrd="3" destOrd="0" presId="urn:microsoft.com/office/officeart/2005/8/layout/vList5"/>
    <dgm:cxn modelId="{EA09E10D-B844-46EB-B64B-9E7B0DDDAB11}" type="presParOf" srcId="{07B1E64E-444B-4DB0-BFF5-88EDCDED201C}" destId="{590476D3-F736-40EC-A8CC-2D891F1963EF}" srcOrd="4" destOrd="0" presId="urn:microsoft.com/office/officeart/2005/8/layout/vList5"/>
    <dgm:cxn modelId="{0A4927B2-BF43-4337-B72D-6BF46E2C50E1}" type="presParOf" srcId="{590476D3-F736-40EC-A8CC-2D891F1963EF}" destId="{160FC9BD-8FE0-4F77-AA95-EBE6C593151F}" srcOrd="0" destOrd="0" presId="urn:microsoft.com/office/officeart/2005/8/layout/vList5"/>
    <dgm:cxn modelId="{CFACE230-FC7B-4787-86C5-A4F086500213}" type="presParOf" srcId="{590476D3-F736-40EC-A8CC-2D891F1963EF}" destId="{993A14C2-93D7-43D2-BBA1-D73C2C5690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65B0F-9599-497A-97AE-F26E0BE2C5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40ACBC97-C28C-453A-801C-BF8EEDE0C518}">
      <dgm:prSet phldrT="[Testo]" custT="1"/>
      <dgm:spPr>
        <a:solidFill>
          <a:schemeClr val="accent5">
            <a:lumMod val="50000"/>
          </a:schemeClr>
        </a:solidFill>
        <a:ln>
          <a:solidFill>
            <a:schemeClr val="accent5">
              <a:lumMod val="50000"/>
            </a:schemeClr>
          </a:solidFill>
        </a:ln>
      </dgm:spPr>
      <dgm:t>
        <a:bodyPr/>
        <a:lstStyle/>
        <a:p>
          <a:r>
            <a:rPr lang="it-IT" sz="2400" b="1" dirty="0" err="1"/>
            <a:t>Orientation</a:t>
          </a:r>
          <a:endParaRPr lang="it-IT" sz="2400" b="1" dirty="0"/>
        </a:p>
        <a:p>
          <a:r>
            <a:rPr lang="it-IT" sz="2400" dirty="0" err="1"/>
            <a:t>to</a:t>
          </a:r>
          <a:r>
            <a:rPr lang="it-IT" sz="2400" dirty="0"/>
            <a:t> </a:t>
          </a:r>
          <a:r>
            <a:rPr lang="it-IT" sz="2400" dirty="0" err="1"/>
            <a:t>international</a:t>
          </a:r>
          <a:r>
            <a:rPr lang="it-IT" sz="2400" dirty="0"/>
            <a:t> </a:t>
          </a:r>
          <a:r>
            <a:rPr lang="it-IT" sz="2400" dirty="0" err="1"/>
            <a:t>markets</a:t>
          </a:r>
          <a:r>
            <a:rPr lang="it-IT" sz="2400" dirty="0"/>
            <a:t> </a:t>
          </a:r>
          <a:r>
            <a:rPr lang="it-IT" sz="2400" dirty="0" err="1"/>
            <a:t>of</a:t>
          </a:r>
          <a:r>
            <a:rPr lang="it-IT" sz="2400" dirty="0"/>
            <a:t> </a:t>
          </a:r>
          <a:r>
            <a:rPr lang="it-IT" sz="2400" dirty="0" err="1"/>
            <a:t>entrepreneurs</a:t>
          </a:r>
          <a:r>
            <a:rPr lang="it-IT" sz="2400" dirty="0"/>
            <a:t> and </a:t>
          </a:r>
          <a:r>
            <a:rPr lang="it-IT" sz="2400" dirty="0" err="1"/>
            <a:t>their</a:t>
          </a:r>
          <a:r>
            <a:rPr lang="it-IT" sz="2400" dirty="0"/>
            <a:t> </a:t>
          </a:r>
          <a:r>
            <a:rPr lang="it-IT" sz="2400" dirty="0" err="1"/>
            <a:t>organisations</a:t>
          </a:r>
          <a:r>
            <a:rPr lang="it-IT" sz="2400" dirty="0"/>
            <a:t> (</a:t>
          </a:r>
          <a:r>
            <a:rPr lang="it-IT" sz="2400" dirty="0" err="1"/>
            <a:t>proactiveness</a:t>
          </a:r>
          <a:r>
            <a:rPr lang="it-IT" sz="2400" dirty="0"/>
            <a:t>, </a:t>
          </a:r>
          <a:r>
            <a:rPr lang="it-IT" sz="2400" dirty="0" err="1"/>
            <a:t>risk</a:t>
          </a:r>
          <a:r>
            <a:rPr lang="it-IT" sz="2400" dirty="0"/>
            <a:t> </a:t>
          </a:r>
          <a:r>
            <a:rPr lang="it-IT" sz="2400" dirty="0" err="1"/>
            <a:t>taking</a:t>
          </a:r>
          <a:r>
            <a:rPr lang="it-IT" sz="2400" dirty="0"/>
            <a:t>, </a:t>
          </a:r>
          <a:r>
            <a:rPr lang="it-IT" sz="2400" dirty="0" err="1"/>
            <a:t>innovativeness</a:t>
          </a:r>
          <a:r>
            <a:rPr lang="it-IT" sz="2400" dirty="0"/>
            <a:t>)</a:t>
          </a:r>
        </a:p>
      </dgm:t>
    </dgm:pt>
    <dgm:pt modelId="{BDB88F9F-7B26-4CF1-927F-A1EA5AFE0E24}" type="parTrans" cxnId="{8F12AB2B-9917-4993-AE40-1C75422376EA}">
      <dgm:prSet/>
      <dgm:spPr/>
      <dgm:t>
        <a:bodyPr/>
        <a:lstStyle/>
        <a:p>
          <a:endParaRPr lang="it-IT"/>
        </a:p>
      </dgm:t>
    </dgm:pt>
    <dgm:pt modelId="{B759AE7D-C325-46F8-A8D6-71B2699B92C3}" type="sibTrans" cxnId="{8F12AB2B-9917-4993-AE40-1C75422376EA}">
      <dgm:prSet/>
      <dgm:spPr>
        <a:ln>
          <a:solidFill>
            <a:schemeClr val="accent5">
              <a:lumMod val="50000"/>
            </a:schemeClr>
          </a:solidFill>
        </a:ln>
      </dgm:spPr>
      <dgm:t>
        <a:bodyPr/>
        <a:lstStyle/>
        <a:p>
          <a:endParaRPr lang="it-IT"/>
        </a:p>
      </dgm:t>
    </dgm:pt>
    <dgm:pt modelId="{C1315A06-295D-42C3-AFEF-94F31ADC7006}">
      <dgm:prSet phldrT="[Testo]" custT="1"/>
      <dgm:spPr>
        <a:solidFill>
          <a:schemeClr val="accent5">
            <a:lumMod val="50000"/>
          </a:schemeClr>
        </a:solidFill>
        <a:ln>
          <a:solidFill>
            <a:schemeClr val="accent5">
              <a:lumMod val="50000"/>
            </a:schemeClr>
          </a:solidFill>
        </a:ln>
      </dgm:spPr>
      <dgm:t>
        <a:bodyPr/>
        <a:lstStyle/>
        <a:p>
          <a:r>
            <a:rPr lang="it-IT" sz="2400" b="1" dirty="0" err="1"/>
            <a:t>Opportunities</a:t>
          </a:r>
          <a:endParaRPr lang="it-IT" sz="2400" b="1" dirty="0"/>
        </a:p>
        <a:p>
          <a:r>
            <a:rPr lang="it-IT" sz="2400" dirty="0" err="1"/>
            <a:t>exploration</a:t>
          </a:r>
          <a:r>
            <a:rPr lang="it-IT" sz="2400" dirty="0"/>
            <a:t> and </a:t>
          </a:r>
          <a:r>
            <a:rPr lang="it-IT" sz="2400" dirty="0" err="1"/>
            <a:t>exploitation</a:t>
          </a:r>
          <a:r>
            <a:rPr lang="it-IT" sz="2400" dirty="0"/>
            <a:t>, </a:t>
          </a:r>
          <a:r>
            <a:rPr lang="it-IT" sz="2400" dirty="0" err="1"/>
            <a:t>arising</a:t>
          </a:r>
          <a:r>
            <a:rPr lang="it-IT" sz="2400" dirty="0"/>
            <a:t> </a:t>
          </a:r>
          <a:r>
            <a:rPr lang="it-IT" sz="2400" dirty="0" err="1"/>
            <a:t>from</a:t>
          </a:r>
          <a:r>
            <a:rPr lang="it-IT" sz="2400" dirty="0"/>
            <a:t> </a:t>
          </a:r>
          <a:r>
            <a:rPr lang="it-IT" sz="2400" dirty="0" err="1"/>
            <a:t>from</a:t>
          </a:r>
          <a:r>
            <a:rPr lang="it-IT" sz="2400" dirty="0"/>
            <a:t> </a:t>
          </a:r>
          <a:r>
            <a:rPr lang="it-IT" sz="2400" dirty="0" err="1"/>
            <a:t>foreign</a:t>
          </a:r>
          <a:r>
            <a:rPr lang="it-IT" sz="2400" dirty="0"/>
            <a:t> </a:t>
          </a:r>
          <a:r>
            <a:rPr lang="it-IT" sz="2400" dirty="0" err="1"/>
            <a:t>contexts</a:t>
          </a:r>
          <a:r>
            <a:rPr lang="it-IT" sz="2400" dirty="0"/>
            <a:t> and </a:t>
          </a:r>
          <a:r>
            <a:rPr lang="it-IT" sz="2400" dirty="0" err="1"/>
            <a:t>relationships</a:t>
          </a:r>
          <a:endParaRPr lang="it-IT" sz="2400" dirty="0"/>
        </a:p>
      </dgm:t>
    </dgm:pt>
    <dgm:pt modelId="{54CF7F63-9E16-4646-8EB9-740330F24605}" type="parTrans" cxnId="{A12E5115-C33D-45F3-8E56-73291160B279}">
      <dgm:prSet/>
      <dgm:spPr/>
      <dgm:t>
        <a:bodyPr/>
        <a:lstStyle/>
        <a:p>
          <a:endParaRPr lang="it-IT"/>
        </a:p>
      </dgm:t>
    </dgm:pt>
    <dgm:pt modelId="{9FECC3F1-EE79-4EBA-A257-A4D358ED3DED}" type="sibTrans" cxnId="{A12E5115-C33D-45F3-8E56-73291160B279}">
      <dgm:prSet/>
      <dgm:spPr/>
      <dgm:t>
        <a:bodyPr/>
        <a:lstStyle/>
        <a:p>
          <a:endParaRPr lang="it-IT"/>
        </a:p>
      </dgm:t>
    </dgm:pt>
    <dgm:pt modelId="{4B5B7F1C-6B84-4B19-8D61-21C76D16820F}">
      <dgm:prSet phldrT="[Testo]" custT="1"/>
      <dgm:spPr>
        <a:solidFill>
          <a:schemeClr val="accent5">
            <a:lumMod val="50000"/>
          </a:schemeClr>
        </a:solidFill>
        <a:ln>
          <a:solidFill>
            <a:schemeClr val="accent5">
              <a:lumMod val="5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2400" b="1" dirty="0" err="1" smtClean="0"/>
            <a:t>Organisation</a:t>
          </a:r>
          <a:endParaRPr lang="it-IT" sz="2400" b="1" dirty="0" smtClean="0"/>
        </a:p>
        <a:p>
          <a:pPr marL="0" marR="0" indent="0" defTabSz="914400" eaLnBrk="1" fontAlgn="auto" latinLnBrk="0" hangingPunct="1">
            <a:lnSpc>
              <a:spcPct val="100000"/>
            </a:lnSpc>
            <a:spcBef>
              <a:spcPts val="0"/>
            </a:spcBef>
            <a:spcAft>
              <a:spcPts val="0"/>
            </a:spcAft>
            <a:buClrTx/>
            <a:buSzTx/>
            <a:buFontTx/>
            <a:buNone/>
            <a:tabLst/>
            <a:defRPr/>
          </a:pPr>
          <a:r>
            <a:rPr lang="it-IT" sz="2200" dirty="0" smtClean="0"/>
            <a:t>International </a:t>
          </a:r>
          <a:r>
            <a:rPr lang="it-IT" sz="2200" dirty="0" err="1" smtClean="0"/>
            <a:t>entrepreneurial</a:t>
          </a:r>
          <a:r>
            <a:rPr lang="it-IT" sz="2200" dirty="0" smtClean="0"/>
            <a:t> </a:t>
          </a:r>
          <a:r>
            <a:rPr lang="it-IT" sz="2200" dirty="0" err="1" smtClean="0"/>
            <a:t>organisation</a:t>
          </a:r>
          <a:r>
            <a:rPr lang="it-IT" sz="2200" dirty="0" smtClean="0"/>
            <a:t>, </a:t>
          </a:r>
          <a:r>
            <a:rPr lang="it-IT" sz="2200" dirty="0" err="1" smtClean="0"/>
            <a:t>orchestration</a:t>
          </a:r>
          <a:r>
            <a:rPr lang="it-IT" sz="2200" dirty="0" smtClean="0"/>
            <a:t> of </a:t>
          </a:r>
          <a:r>
            <a:rPr lang="it-IT" sz="2200" dirty="0" err="1" smtClean="0"/>
            <a:t>resources</a:t>
          </a:r>
          <a:r>
            <a:rPr lang="it-IT" sz="2200" dirty="0" smtClean="0"/>
            <a:t> and </a:t>
          </a:r>
          <a:r>
            <a:rPr lang="it-IT" sz="2200" dirty="0" err="1" smtClean="0"/>
            <a:t>capabilities</a:t>
          </a:r>
          <a:r>
            <a:rPr lang="it-IT" sz="2200" dirty="0" smtClean="0"/>
            <a:t> to </a:t>
          </a:r>
          <a:r>
            <a:rPr lang="it-IT" sz="2200" dirty="0" err="1" smtClean="0"/>
            <a:t>explore</a:t>
          </a:r>
          <a:r>
            <a:rPr lang="it-IT" sz="2200" dirty="0" smtClean="0"/>
            <a:t> and exploit </a:t>
          </a:r>
          <a:r>
            <a:rPr lang="it-IT" sz="2200" dirty="0" err="1" smtClean="0"/>
            <a:t>international</a:t>
          </a:r>
          <a:r>
            <a:rPr lang="it-IT" sz="2200" dirty="0" smtClean="0"/>
            <a:t> </a:t>
          </a:r>
          <a:r>
            <a:rPr lang="it-IT" sz="2200" dirty="0" err="1" smtClean="0"/>
            <a:t>opportunities</a:t>
          </a:r>
          <a:r>
            <a:rPr lang="it-IT" sz="2200" dirty="0" smtClean="0"/>
            <a:t>, at the start and </a:t>
          </a:r>
          <a:r>
            <a:rPr lang="it-IT" sz="2200" dirty="0" err="1" smtClean="0"/>
            <a:t>during</a:t>
          </a:r>
          <a:r>
            <a:rPr lang="it-IT" sz="2200" dirty="0" smtClean="0"/>
            <a:t> the life of the venture</a:t>
          </a:r>
          <a:endParaRPr lang="it-IT" sz="2200" b="1" dirty="0"/>
        </a:p>
      </dgm:t>
    </dgm:pt>
    <dgm:pt modelId="{77514C17-C72D-4E30-AE8D-5BECCC16C662}" type="parTrans" cxnId="{73421DAE-0ACA-485A-9CAB-DBA7707FBF46}">
      <dgm:prSet/>
      <dgm:spPr/>
      <dgm:t>
        <a:bodyPr/>
        <a:lstStyle/>
        <a:p>
          <a:endParaRPr lang="it-IT"/>
        </a:p>
      </dgm:t>
    </dgm:pt>
    <dgm:pt modelId="{C605EA52-9E67-4AF3-9886-6B503DCCF1FE}" type="sibTrans" cxnId="{73421DAE-0ACA-485A-9CAB-DBA7707FBF46}">
      <dgm:prSet/>
      <dgm:spPr/>
      <dgm:t>
        <a:bodyPr/>
        <a:lstStyle/>
        <a:p>
          <a:endParaRPr lang="it-IT"/>
        </a:p>
      </dgm:t>
    </dgm:pt>
    <dgm:pt modelId="{AFB7B0A0-A641-41C6-A9D4-7A945EF6F872}" type="pres">
      <dgm:prSet presAssocID="{7D965B0F-9599-497A-97AE-F26E0BE2C5FC}" presName="Name0" presStyleCnt="0">
        <dgm:presLayoutVars>
          <dgm:chMax val="7"/>
          <dgm:chPref val="7"/>
          <dgm:dir/>
        </dgm:presLayoutVars>
      </dgm:prSet>
      <dgm:spPr/>
      <dgm:t>
        <a:bodyPr/>
        <a:lstStyle/>
        <a:p>
          <a:endParaRPr lang="ru-RU"/>
        </a:p>
      </dgm:t>
    </dgm:pt>
    <dgm:pt modelId="{58423DF3-2F06-4BFA-AA09-A794BAF8AEAB}" type="pres">
      <dgm:prSet presAssocID="{7D965B0F-9599-497A-97AE-F26E0BE2C5FC}" presName="Name1" presStyleCnt="0"/>
      <dgm:spPr/>
    </dgm:pt>
    <dgm:pt modelId="{FC0648ED-48D0-4E21-AF1A-436715621AED}" type="pres">
      <dgm:prSet presAssocID="{7D965B0F-9599-497A-97AE-F26E0BE2C5FC}" presName="cycle" presStyleCnt="0"/>
      <dgm:spPr/>
    </dgm:pt>
    <dgm:pt modelId="{20A609E6-3665-4E15-8097-DADAE9B16EEC}" type="pres">
      <dgm:prSet presAssocID="{7D965B0F-9599-497A-97AE-F26E0BE2C5FC}" presName="srcNode" presStyleLbl="node1" presStyleIdx="0" presStyleCnt="3"/>
      <dgm:spPr/>
    </dgm:pt>
    <dgm:pt modelId="{74B6C85B-AB44-441D-8DC8-1093F3AE178D}" type="pres">
      <dgm:prSet presAssocID="{7D965B0F-9599-497A-97AE-F26E0BE2C5FC}" presName="conn" presStyleLbl="parChTrans1D2" presStyleIdx="0" presStyleCnt="1"/>
      <dgm:spPr/>
      <dgm:t>
        <a:bodyPr/>
        <a:lstStyle/>
        <a:p>
          <a:endParaRPr lang="ru-RU"/>
        </a:p>
      </dgm:t>
    </dgm:pt>
    <dgm:pt modelId="{4B9815C7-7193-4E7A-A7D8-850616240196}" type="pres">
      <dgm:prSet presAssocID="{7D965B0F-9599-497A-97AE-F26E0BE2C5FC}" presName="extraNode" presStyleLbl="node1" presStyleIdx="0" presStyleCnt="3"/>
      <dgm:spPr/>
    </dgm:pt>
    <dgm:pt modelId="{7686A608-66BC-4974-9E15-C18DC17265F3}" type="pres">
      <dgm:prSet presAssocID="{7D965B0F-9599-497A-97AE-F26E0BE2C5FC}" presName="dstNode" presStyleLbl="node1" presStyleIdx="0" presStyleCnt="3"/>
      <dgm:spPr/>
    </dgm:pt>
    <dgm:pt modelId="{E3F5871B-8FE5-4C89-95E0-BA4CE43C1735}" type="pres">
      <dgm:prSet presAssocID="{40ACBC97-C28C-453A-801C-BF8EEDE0C518}" presName="text_1" presStyleLbl="node1" presStyleIdx="0" presStyleCnt="3" custScaleY="127966">
        <dgm:presLayoutVars>
          <dgm:bulletEnabled val="1"/>
        </dgm:presLayoutVars>
      </dgm:prSet>
      <dgm:spPr/>
      <dgm:t>
        <a:bodyPr/>
        <a:lstStyle/>
        <a:p>
          <a:endParaRPr lang="ru-RU"/>
        </a:p>
      </dgm:t>
    </dgm:pt>
    <dgm:pt modelId="{5E3B9C52-46E8-418B-BE23-D194431291DA}" type="pres">
      <dgm:prSet presAssocID="{40ACBC97-C28C-453A-801C-BF8EEDE0C518}" presName="accent_1" presStyleCnt="0"/>
      <dgm:spPr/>
    </dgm:pt>
    <dgm:pt modelId="{7BE7BBD3-5403-443E-B31C-A946A6EDA6EF}" type="pres">
      <dgm:prSet presAssocID="{40ACBC97-C28C-453A-801C-BF8EEDE0C518}" presName="accentRepeatNode" presStyleLbl="solidFgAcc1" presStyleIdx="0" presStyleCnt="3"/>
      <dgm:spPr>
        <a:ln>
          <a:solidFill>
            <a:schemeClr val="accent5">
              <a:lumMod val="50000"/>
            </a:schemeClr>
          </a:solidFill>
        </a:ln>
      </dgm:spPr>
      <dgm:t>
        <a:bodyPr/>
        <a:lstStyle/>
        <a:p>
          <a:endParaRPr lang="it-IT"/>
        </a:p>
      </dgm:t>
    </dgm:pt>
    <dgm:pt modelId="{95CEA5A9-5BC7-48EC-A140-E771BD8402BB}" type="pres">
      <dgm:prSet presAssocID="{C1315A06-295D-42C3-AFEF-94F31ADC7006}" presName="text_2" presStyleLbl="node1" presStyleIdx="1" presStyleCnt="3" custScaleY="123659">
        <dgm:presLayoutVars>
          <dgm:bulletEnabled val="1"/>
        </dgm:presLayoutVars>
      </dgm:prSet>
      <dgm:spPr/>
      <dgm:t>
        <a:bodyPr/>
        <a:lstStyle/>
        <a:p>
          <a:endParaRPr lang="ru-RU"/>
        </a:p>
      </dgm:t>
    </dgm:pt>
    <dgm:pt modelId="{80D56FE4-0360-4B80-A460-D57B90C246CA}" type="pres">
      <dgm:prSet presAssocID="{C1315A06-295D-42C3-AFEF-94F31ADC7006}" presName="accent_2" presStyleCnt="0"/>
      <dgm:spPr/>
    </dgm:pt>
    <dgm:pt modelId="{64F66E44-E74D-4DCF-BF15-7A18213BC9E8}" type="pres">
      <dgm:prSet presAssocID="{C1315A06-295D-42C3-AFEF-94F31ADC7006}" presName="accentRepeatNode" presStyleLbl="solidFgAcc1" presStyleIdx="1" presStyleCnt="3"/>
      <dgm:spPr>
        <a:ln>
          <a:solidFill>
            <a:schemeClr val="accent5">
              <a:lumMod val="50000"/>
            </a:schemeClr>
          </a:solidFill>
        </a:ln>
      </dgm:spPr>
      <dgm:t>
        <a:bodyPr/>
        <a:lstStyle/>
        <a:p>
          <a:endParaRPr lang="it-IT"/>
        </a:p>
      </dgm:t>
    </dgm:pt>
    <dgm:pt modelId="{789FD76C-4FD1-4A1D-88CF-91F30B771922}" type="pres">
      <dgm:prSet presAssocID="{4B5B7F1C-6B84-4B19-8D61-21C76D16820F}" presName="text_3" presStyleLbl="node1" presStyleIdx="2" presStyleCnt="3" custScaleY="133106" custLinFactNeighborY="1425">
        <dgm:presLayoutVars>
          <dgm:bulletEnabled val="1"/>
        </dgm:presLayoutVars>
      </dgm:prSet>
      <dgm:spPr/>
      <dgm:t>
        <a:bodyPr/>
        <a:lstStyle/>
        <a:p>
          <a:endParaRPr lang="ru-RU"/>
        </a:p>
      </dgm:t>
    </dgm:pt>
    <dgm:pt modelId="{40CF4498-A7FE-4A89-9127-1124C353BE1D}" type="pres">
      <dgm:prSet presAssocID="{4B5B7F1C-6B84-4B19-8D61-21C76D16820F}" presName="accent_3" presStyleCnt="0"/>
      <dgm:spPr/>
    </dgm:pt>
    <dgm:pt modelId="{EE12F479-08EC-4846-A077-E41E4054E9B2}" type="pres">
      <dgm:prSet presAssocID="{4B5B7F1C-6B84-4B19-8D61-21C76D16820F}" presName="accentRepeatNode" presStyleLbl="solidFgAcc1" presStyleIdx="2" presStyleCnt="3"/>
      <dgm:spPr>
        <a:ln>
          <a:solidFill>
            <a:schemeClr val="accent5">
              <a:lumMod val="50000"/>
            </a:schemeClr>
          </a:solidFill>
        </a:ln>
      </dgm:spPr>
      <dgm:t>
        <a:bodyPr/>
        <a:lstStyle/>
        <a:p>
          <a:endParaRPr lang="it-IT"/>
        </a:p>
      </dgm:t>
    </dgm:pt>
  </dgm:ptLst>
  <dgm:cxnLst>
    <dgm:cxn modelId="{A12E5115-C33D-45F3-8E56-73291160B279}" srcId="{7D965B0F-9599-497A-97AE-F26E0BE2C5FC}" destId="{C1315A06-295D-42C3-AFEF-94F31ADC7006}" srcOrd="1" destOrd="0" parTransId="{54CF7F63-9E16-4646-8EB9-740330F24605}" sibTransId="{9FECC3F1-EE79-4EBA-A257-A4D358ED3DED}"/>
    <dgm:cxn modelId="{8F12AB2B-9917-4993-AE40-1C75422376EA}" srcId="{7D965B0F-9599-497A-97AE-F26E0BE2C5FC}" destId="{40ACBC97-C28C-453A-801C-BF8EEDE0C518}" srcOrd="0" destOrd="0" parTransId="{BDB88F9F-7B26-4CF1-927F-A1EA5AFE0E24}" sibTransId="{B759AE7D-C325-46F8-A8D6-71B2699B92C3}"/>
    <dgm:cxn modelId="{E33B353B-9189-4C70-A44D-BE330EF3AD70}" type="presOf" srcId="{4B5B7F1C-6B84-4B19-8D61-21C76D16820F}" destId="{789FD76C-4FD1-4A1D-88CF-91F30B771922}" srcOrd="0" destOrd="0" presId="urn:microsoft.com/office/officeart/2008/layout/VerticalCurvedList"/>
    <dgm:cxn modelId="{B6346A5D-3423-432E-AB6C-45D60F062290}" type="presOf" srcId="{B759AE7D-C325-46F8-A8D6-71B2699B92C3}" destId="{74B6C85B-AB44-441D-8DC8-1093F3AE178D}" srcOrd="0" destOrd="0" presId="urn:microsoft.com/office/officeart/2008/layout/VerticalCurvedList"/>
    <dgm:cxn modelId="{D6E5801E-C832-4A7A-B002-0631E2059CD8}" type="presOf" srcId="{7D965B0F-9599-497A-97AE-F26E0BE2C5FC}" destId="{AFB7B0A0-A641-41C6-A9D4-7A945EF6F872}" srcOrd="0" destOrd="0" presId="urn:microsoft.com/office/officeart/2008/layout/VerticalCurvedList"/>
    <dgm:cxn modelId="{95E3407B-03ED-4FD3-AAF9-23226BB79606}" type="presOf" srcId="{C1315A06-295D-42C3-AFEF-94F31ADC7006}" destId="{95CEA5A9-5BC7-48EC-A140-E771BD8402BB}" srcOrd="0" destOrd="0" presId="urn:microsoft.com/office/officeart/2008/layout/VerticalCurvedList"/>
    <dgm:cxn modelId="{73421DAE-0ACA-485A-9CAB-DBA7707FBF46}" srcId="{7D965B0F-9599-497A-97AE-F26E0BE2C5FC}" destId="{4B5B7F1C-6B84-4B19-8D61-21C76D16820F}" srcOrd="2" destOrd="0" parTransId="{77514C17-C72D-4E30-AE8D-5BECCC16C662}" sibTransId="{C605EA52-9E67-4AF3-9886-6B503DCCF1FE}"/>
    <dgm:cxn modelId="{EE8EFE25-583E-463A-AB84-689BA11C61CE}" type="presOf" srcId="{40ACBC97-C28C-453A-801C-BF8EEDE0C518}" destId="{E3F5871B-8FE5-4C89-95E0-BA4CE43C1735}" srcOrd="0" destOrd="0" presId="urn:microsoft.com/office/officeart/2008/layout/VerticalCurvedList"/>
    <dgm:cxn modelId="{19DA9A8E-578F-4DA1-8F4E-CD590C6FCCFB}" type="presParOf" srcId="{AFB7B0A0-A641-41C6-A9D4-7A945EF6F872}" destId="{58423DF3-2F06-4BFA-AA09-A794BAF8AEAB}" srcOrd="0" destOrd="0" presId="urn:microsoft.com/office/officeart/2008/layout/VerticalCurvedList"/>
    <dgm:cxn modelId="{3DC09A05-EB93-4704-A100-6A11CD719781}" type="presParOf" srcId="{58423DF3-2F06-4BFA-AA09-A794BAF8AEAB}" destId="{FC0648ED-48D0-4E21-AF1A-436715621AED}" srcOrd="0" destOrd="0" presId="urn:microsoft.com/office/officeart/2008/layout/VerticalCurvedList"/>
    <dgm:cxn modelId="{C6B8E48A-88C7-4623-BDDD-096A0AB21A5C}" type="presParOf" srcId="{FC0648ED-48D0-4E21-AF1A-436715621AED}" destId="{20A609E6-3665-4E15-8097-DADAE9B16EEC}" srcOrd="0" destOrd="0" presId="urn:microsoft.com/office/officeart/2008/layout/VerticalCurvedList"/>
    <dgm:cxn modelId="{CFA5558B-34F4-4022-9551-5A1A944EF0E2}" type="presParOf" srcId="{FC0648ED-48D0-4E21-AF1A-436715621AED}" destId="{74B6C85B-AB44-441D-8DC8-1093F3AE178D}" srcOrd="1" destOrd="0" presId="urn:microsoft.com/office/officeart/2008/layout/VerticalCurvedList"/>
    <dgm:cxn modelId="{B9F6583B-820A-446A-8039-B7A7BA6DA784}" type="presParOf" srcId="{FC0648ED-48D0-4E21-AF1A-436715621AED}" destId="{4B9815C7-7193-4E7A-A7D8-850616240196}" srcOrd="2" destOrd="0" presId="urn:microsoft.com/office/officeart/2008/layout/VerticalCurvedList"/>
    <dgm:cxn modelId="{CF928A7E-3E23-4E27-B8FE-798FBAEB39DE}" type="presParOf" srcId="{FC0648ED-48D0-4E21-AF1A-436715621AED}" destId="{7686A608-66BC-4974-9E15-C18DC17265F3}" srcOrd="3" destOrd="0" presId="urn:microsoft.com/office/officeart/2008/layout/VerticalCurvedList"/>
    <dgm:cxn modelId="{2188C581-B08D-4474-8AC5-747149ECC449}" type="presParOf" srcId="{58423DF3-2F06-4BFA-AA09-A794BAF8AEAB}" destId="{E3F5871B-8FE5-4C89-95E0-BA4CE43C1735}" srcOrd="1" destOrd="0" presId="urn:microsoft.com/office/officeart/2008/layout/VerticalCurvedList"/>
    <dgm:cxn modelId="{F57101F0-277C-4107-AABD-DCCE2A96CD23}" type="presParOf" srcId="{58423DF3-2F06-4BFA-AA09-A794BAF8AEAB}" destId="{5E3B9C52-46E8-418B-BE23-D194431291DA}" srcOrd="2" destOrd="0" presId="urn:microsoft.com/office/officeart/2008/layout/VerticalCurvedList"/>
    <dgm:cxn modelId="{6D1BCA90-23B1-4D85-AD29-96F9134E0584}" type="presParOf" srcId="{5E3B9C52-46E8-418B-BE23-D194431291DA}" destId="{7BE7BBD3-5403-443E-B31C-A946A6EDA6EF}" srcOrd="0" destOrd="0" presId="urn:microsoft.com/office/officeart/2008/layout/VerticalCurvedList"/>
    <dgm:cxn modelId="{D042C8A6-D4D5-4831-BE12-A12B5EF72598}" type="presParOf" srcId="{58423DF3-2F06-4BFA-AA09-A794BAF8AEAB}" destId="{95CEA5A9-5BC7-48EC-A140-E771BD8402BB}" srcOrd="3" destOrd="0" presId="urn:microsoft.com/office/officeart/2008/layout/VerticalCurvedList"/>
    <dgm:cxn modelId="{98380F45-7E19-45A6-8CF7-ECD0EC263886}" type="presParOf" srcId="{58423DF3-2F06-4BFA-AA09-A794BAF8AEAB}" destId="{80D56FE4-0360-4B80-A460-D57B90C246CA}" srcOrd="4" destOrd="0" presId="urn:microsoft.com/office/officeart/2008/layout/VerticalCurvedList"/>
    <dgm:cxn modelId="{2C937FA3-A6DC-413C-92CE-13B8AED600DA}" type="presParOf" srcId="{80D56FE4-0360-4B80-A460-D57B90C246CA}" destId="{64F66E44-E74D-4DCF-BF15-7A18213BC9E8}" srcOrd="0" destOrd="0" presId="urn:microsoft.com/office/officeart/2008/layout/VerticalCurvedList"/>
    <dgm:cxn modelId="{AE68F0D7-AB94-4D78-B59B-9FE72434FBBD}" type="presParOf" srcId="{58423DF3-2F06-4BFA-AA09-A794BAF8AEAB}" destId="{789FD76C-4FD1-4A1D-88CF-91F30B771922}" srcOrd="5" destOrd="0" presId="urn:microsoft.com/office/officeart/2008/layout/VerticalCurvedList"/>
    <dgm:cxn modelId="{096C660C-22C2-4E35-A5BE-1BAF81D461B1}" type="presParOf" srcId="{58423DF3-2F06-4BFA-AA09-A794BAF8AEAB}" destId="{40CF4498-A7FE-4A89-9127-1124C353BE1D}" srcOrd="6" destOrd="0" presId="urn:microsoft.com/office/officeart/2008/layout/VerticalCurvedList"/>
    <dgm:cxn modelId="{EEA217D2-5DF6-4F03-B8F0-E3E1BF653E33}" type="presParOf" srcId="{40CF4498-A7FE-4A89-9127-1124C353BE1D}" destId="{EE12F479-08EC-4846-A077-E41E4054E9B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29639-110D-4D7A-B43D-735F3854546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it-IT"/>
        </a:p>
      </dgm:t>
    </dgm:pt>
    <dgm:pt modelId="{E560B092-6C07-40DD-89D9-9CE4DC740462}">
      <dgm:prSet phldrT="[Testo]" custT="1"/>
      <dgm:spPr/>
      <dgm:t>
        <a:bodyPr/>
        <a:lstStyle/>
        <a:p>
          <a:r>
            <a:rPr lang="it-IT" sz="1000" b="1" dirty="0" smtClean="0"/>
            <a:t>International </a:t>
          </a:r>
          <a:r>
            <a:rPr lang="it-IT" sz="1000" b="1" dirty="0" err="1" smtClean="0"/>
            <a:t>entrepreneurship</a:t>
          </a:r>
          <a:endParaRPr lang="it-IT" sz="1000" b="1" dirty="0"/>
        </a:p>
      </dgm:t>
    </dgm:pt>
    <dgm:pt modelId="{8A43FAD5-9D70-45E8-889A-045AACEEE7ED}" type="parTrans" cxnId="{93F0D446-0B14-44C1-A9BB-E4F7C06829B5}">
      <dgm:prSet/>
      <dgm:spPr/>
      <dgm:t>
        <a:bodyPr/>
        <a:lstStyle/>
        <a:p>
          <a:endParaRPr lang="it-IT" sz="1000"/>
        </a:p>
      </dgm:t>
    </dgm:pt>
    <dgm:pt modelId="{61C00E2B-99C0-47FD-8B2E-689CB8C25C75}" type="sibTrans" cxnId="{93F0D446-0B14-44C1-A9BB-E4F7C06829B5}">
      <dgm:prSet/>
      <dgm:spPr/>
      <dgm:t>
        <a:bodyPr/>
        <a:lstStyle/>
        <a:p>
          <a:endParaRPr lang="it-IT" sz="1000"/>
        </a:p>
      </dgm:t>
    </dgm:pt>
    <dgm:pt modelId="{3CD973CE-D6DA-4A74-B429-9184481A7CDB}">
      <dgm:prSet phldrT="[Testo]" custT="1"/>
      <dgm:spPr/>
      <dgm:t>
        <a:bodyPr/>
        <a:lstStyle/>
        <a:p>
          <a:r>
            <a:rPr lang="it-IT" sz="1000" b="1" dirty="0" smtClean="0"/>
            <a:t>International business</a:t>
          </a:r>
        </a:p>
        <a:p>
          <a:r>
            <a:rPr lang="en-US" sz="1000" dirty="0" smtClean="0"/>
            <a:t>Management and configuration of international activities</a:t>
          </a:r>
          <a:endParaRPr lang="it-IT" sz="1000" dirty="0" smtClean="0"/>
        </a:p>
        <a:p>
          <a:r>
            <a:rPr lang="en-US" sz="1000" dirty="0" smtClean="0"/>
            <a:t>Internationalization process </a:t>
          </a:r>
          <a:endParaRPr lang="it-IT" sz="1000" dirty="0" smtClean="0"/>
        </a:p>
        <a:p>
          <a:endParaRPr lang="it-IT" sz="1000" dirty="0"/>
        </a:p>
      </dgm:t>
    </dgm:pt>
    <dgm:pt modelId="{00A35D46-A8AD-4CD2-B922-FADB344B494D}" type="parTrans" cxnId="{C5A494D1-1709-44BB-9214-C41F1E54517A}">
      <dgm:prSet/>
      <dgm:spPr/>
      <dgm:t>
        <a:bodyPr/>
        <a:lstStyle/>
        <a:p>
          <a:endParaRPr lang="it-IT" sz="1000"/>
        </a:p>
      </dgm:t>
    </dgm:pt>
    <dgm:pt modelId="{53FE66F8-906E-4720-A9F6-6FCBF772CF3E}" type="sibTrans" cxnId="{C5A494D1-1709-44BB-9214-C41F1E54517A}">
      <dgm:prSet/>
      <dgm:spPr/>
      <dgm:t>
        <a:bodyPr/>
        <a:lstStyle/>
        <a:p>
          <a:endParaRPr lang="it-IT" sz="1000"/>
        </a:p>
      </dgm:t>
    </dgm:pt>
    <dgm:pt modelId="{158541C6-E709-40D4-B12B-833D8C11C276}">
      <dgm:prSet phldrT="[Testo]" custT="1"/>
      <dgm:spPr/>
      <dgm:t>
        <a:bodyPr/>
        <a:lstStyle/>
        <a:p>
          <a:r>
            <a:rPr lang="it-IT" sz="1000" b="1" dirty="0" err="1" smtClean="0"/>
            <a:t>Entrepreneurship</a:t>
          </a:r>
          <a:endParaRPr lang="it-IT" sz="1000" b="1" dirty="0" smtClean="0"/>
        </a:p>
        <a:p>
          <a:r>
            <a:rPr lang="en-US" sz="1000" dirty="0" smtClean="0"/>
            <a:t>The entrepreneurs and their organizations pursuing opportunities beyond resources controlled</a:t>
          </a:r>
          <a:endParaRPr lang="it-IT" sz="1000" dirty="0"/>
        </a:p>
      </dgm:t>
    </dgm:pt>
    <dgm:pt modelId="{CFACA8F6-5670-407B-8BE8-2C1234D9F563}" type="parTrans" cxnId="{CF2D3007-B52B-437C-B7FE-2208B8E9E3A4}">
      <dgm:prSet/>
      <dgm:spPr/>
      <dgm:t>
        <a:bodyPr/>
        <a:lstStyle/>
        <a:p>
          <a:endParaRPr lang="it-IT" sz="1000"/>
        </a:p>
      </dgm:t>
    </dgm:pt>
    <dgm:pt modelId="{D7A7E541-FFB5-4B76-BB33-A85576BFDBC2}" type="sibTrans" cxnId="{CF2D3007-B52B-437C-B7FE-2208B8E9E3A4}">
      <dgm:prSet/>
      <dgm:spPr/>
      <dgm:t>
        <a:bodyPr/>
        <a:lstStyle/>
        <a:p>
          <a:endParaRPr lang="it-IT" sz="1000"/>
        </a:p>
      </dgm:t>
    </dgm:pt>
    <dgm:pt modelId="{052DB923-7E62-4724-BA4C-9FAA50A08843}">
      <dgm:prSet phldrT="[Testo]" custT="1"/>
      <dgm:spPr/>
      <dgm:t>
        <a:bodyPr/>
        <a:lstStyle/>
        <a:p>
          <a:r>
            <a:rPr lang="it-IT" sz="1000" b="1" dirty="0" smtClean="0"/>
            <a:t>Strategic Management</a:t>
          </a:r>
        </a:p>
        <a:p>
          <a:r>
            <a:rPr lang="it-IT" sz="1000" dirty="0" smtClean="0"/>
            <a:t>The use of </a:t>
          </a:r>
          <a:r>
            <a:rPr lang="it-IT" sz="1000" dirty="0" err="1" smtClean="0"/>
            <a:t>resources</a:t>
          </a:r>
          <a:r>
            <a:rPr lang="it-IT" sz="1000" dirty="0" smtClean="0"/>
            <a:t> and </a:t>
          </a:r>
          <a:r>
            <a:rPr lang="it-IT" sz="1000" dirty="0" err="1" smtClean="0"/>
            <a:t>capabilities</a:t>
          </a:r>
          <a:r>
            <a:rPr lang="it-IT" sz="1000" dirty="0" smtClean="0"/>
            <a:t> to </a:t>
          </a:r>
          <a:r>
            <a:rPr lang="it-IT" sz="1000" dirty="0" err="1" smtClean="0"/>
            <a:t>achieve</a:t>
          </a:r>
          <a:r>
            <a:rPr lang="it-IT" sz="1000" dirty="0" smtClean="0"/>
            <a:t> competitive </a:t>
          </a:r>
          <a:r>
            <a:rPr lang="it-IT" sz="1000" dirty="0" err="1" smtClean="0"/>
            <a:t>advantage</a:t>
          </a:r>
          <a:endParaRPr lang="it-IT" sz="1000" dirty="0"/>
        </a:p>
      </dgm:t>
    </dgm:pt>
    <dgm:pt modelId="{5F211186-1C70-4ECE-B46C-D4EF3E614D09}" type="parTrans" cxnId="{2B2D326C-54F4-4B54-95DA-9DFC8DC23EC8}">
      <dgm:prSet/>
      <dgm:spPr/>
      <dgm:t>
        <a:bodyPr/>
        <a:lstStyle/>
        <a:p>
          <a:endParaRPr lang="it-IT" sz="1000"/>
        </a:p>
      </dgm:t>
    </dgm:pt>
    <dgm:pt modelId="{C74AD17C-F551-4ADB-9130-A9DCC548A31A}" type="sibTrans" cxnId="{2B2D326C-54F4-4B54-95DA-9DFC8DC23EC8}">
      <dgm:prSet/>
      <dgm:spPr/>
      <dgm:t>
        <a:bodyPr/>
        <a:lstStyle/>
        <a:p>
          <a:endParaRPr lang="it-IT" sz="1000"/>
        </a:p>
      </dgm:t>
    </dgm:pt>
    <dgm:pt modelId="{DD962BF9-387F-41AC-9518-F1BB44CBD1E5}" type="pres">
      <dgm:prSet presAssocID="{A0D29639-110D-4D7A-B43D-735F38545462}" presName="cycle" presStyleCnt="0">
        <dgm:presLayoutVars>
          <dgm:chMax val="1"/>
          <dgm:dir/>
          <dgm:animLvl val="ctr"/>
          <dgm:resizeHandles val="exact"/>
        </dgm:presLayoutVars>
      </dgm:prSet>
      <dgm:spPr/>
      <dgm:t>
        <a:bodyPr/>
        <a:lstStyle/>
        <a:p>
          <a:endParaRPr lang="it-IT"/>
        </a:p>
      </dgm:t>
    </dgm:pt>
    <dgm:pt modelId="{BB787F16-0C92-40A4-B69D-23ACA43565E6}" type="pres">
      <dgm:prSet presAssocID="{E560B092-6C07-40DD-89D9-9CE4DC740462}" presName="centerShape" presStyleLbl="node0" presStyleIdx="0" presStyleCnt="1"/>
      <dgm:spPr/>
      <dgm:t>
        <a:bodyPr/>
        <a:lstStyle/>
        <a:p>
          <a:endParaRPr lang="it-IT"/>
        </a:p>
      </dgm:t>
    </dgm:pt>
    <dgm:pt modelId="{A55EA008-AA42-43C0-A32C-58C2A192E127}" type="pres">
      <dgm:prSet presAssocID="{00A35D46-A8AD-4CD2-B922-FADB344B494D}" presName="parTrans" presStyleLbl="bgSibTrans2D1" presStyleIdx="0" presStyleCnt="3"/>
      <dgm:spPr/>
      <dgm:t>
        <a:bodyPr/>
        <a:lstStyle/>
        <a:p>
          <a:endParaRPr lang="it-IT"/>
        </a:p>
      </dgm:t>
    </dgm:pt>
    <dgm:pt modelId="{01865647-577A-445E-B842-66AA5C8598FD}" type="pres">
      <dgm:prSet presAssocID="{3CD973CE-D6DA-4A74-B429-9184481A7CDB}" presName="node" presStyleLbl="node1" presStyleIdx="0" presStyleCnt="3">
        <dgm:presLayoutVars>
          <dgm:bulletEnabled val="1"/>
        </dgm:presLayoutVars>
      </dgm:prSet>
      <dgm:spPr/>
      <dgm:t>
        <a:bodyPr/>
        <a:lstStyle/>
        <a:p>
          <a:endParaRPr lang="it-IT"/>
        </a:p>
      </dgm:t>
    </dgm:pt>
    <dgm:pt modelId="{53EB3E32-FB6D-4BB2-9184-19E9721948CE}" type="pres">
      <dgm:prSet presAssocID="{CFACA8F6-5670-407B-8BE8-2C1234D9F563}" presName="parTrans" presStyleLbl="bgSibTrans2D1" presStyleIdx="1" presStyleCnt="3"/>
      <dgm:spPr/>
      <dgm:t>
        <a:bodyPr/>
        <a:lstStyle/>
        <a:p>
          <a:endParaRPr lang="it-IT"/>
        </a:p>
      </dgm:t>
    </dgm:pt>
    <dgm:pt modelId="{A5755F13-316F-417D-98CD-DFFE55486822}" type="pres">
      <dgm:prSet presAssocID="{158541C6-E709-40D4-B12B-833D8C11C276}" presName="node" presStyleLbl="node1" presStyleIdx="1" presStyleCnt="3">
        <dgm:presLayoutVars>
          <dgm:bulletEnabled val="1"/>
        </dgm:presLayoutVars>
      </dgm:prSet>
      <dgm:spPr/>
      <dgm:t>
        <a:bodyPr/>
        <a:lstStyle/>
        <a:p>
          <a:endParaRPr lang="it-IT"/>
        </a:p>
      </dgm:t>
    </dgm:pt>
    <dgm:pt modelId="{7F4D7449-5C6E-4905-8C86-BCE8B4E0E172}" type="pres">
      <dgm:prSet presAssocID="{5F211186-1C70-4ECE-B46C-D4EF3E614D09}" presName="parTrans" presStyleLbl="bgSibTrans2D1" presStyleIdx="2" presStyleCnt="3"/>
      <dgm:spPr/>
      <dgm:t>
        <a:bodyPr/>
        <a:lstStyle/>
        <a:p>
          <a:endParaRPr lang="it-IT"/>
        </a:p>
      </dgm:t>
    </dgm:pt>
    <dgm:pt modelId="{AAC9CDEC-BBC5-43F4-B08F-5F4B05834268}" type="pres">
      <dgm:prSet presAssocID="{052DB923-7E62-4724-BA4C-9FAA50A08843}" presName="node" presStyleLbl="node1" presStyleIdx="2" presStyleCnt="3">
        <dgm:presLayoutVars>
          <dgm:bulletEnabled val="1"/>
        </dgm:presLayoutVars>
      </dgm:prSet>
      <dgm:spPr/>
      <dgm:t>
        <a:bodyPr/>
        <a:lstStyle/>
        <a:p>
          <a:endParaRPr lang="it-IT"/>
        </a:p>
      </dgm:t>
    </dgm:pt>
  </dgm:ptLst>
  <dgm:cxnLst>
    <dgm:cxn modelId="{CBD1BA8B-6FA1-46CC-9E4D-1A1FBA47616E}" type="presOf" srcId="{052DB923-7E62-4724-BA4C-9FAA50A08843}" destId="{AAC9CDEC-BBC5-43F4-B08F-5F4B05834268}" srcOrd="0" destOrd="0" presId="urn:microsoft.com/office/officeart/2005/8/layout/radial4"/>
    <dgm:cxn modelId="{477744C6-73DB-4AEF-8125-D25705435809}" type="presOf" srcId="{3CD973CE-D6DA-4A74-B429-9184481A7CDB}" destId="{01865647-577A-445E-B842-66AA5C8598FD}" srcOrd="0" destOrd="0" presId="urn:microsoft.com/office/officeart/2005/8/layout/radial4"/>
    <dgm:cxn modelId="{2B2D326C-54F4-4B54-95DA-9DFC8DC23EC8}" srcId="{E560B092-6C07-40DD-89D9-9CE4DC740462}" destId="{052DB923-7E62-4724-BA4C-9FAA50A08843}" srcOrd="2" destOrd="0" parTransId="{5F211186-1C70-4ECE-B46C-D4EF3E614D09}" sibTransId="{C74AD17C-F551-4ADB-9130-A9DCC548A31A}"/>
    <dgm:cxn modelId="{C4EA3270-D8B3-4665-BD64-5C67D81A30D9}" type="presOf" srcId="{5F211186-1C70-4ECE-B46C-D4EF3E614D09}" destId="{7F4D7449-5C6E-4905-8C86-BCE8B4E0E172}" srcOrd="0" destOrd="0" presId="urn:microsoft.com/office/officeart/2005/8/layout/radial4"/>
    <dgm:cxn modelId="{C5A494D1-1709-44BB-9214-C41F1E54517A}" srcId="{E560B092-6C07-40DD-89D9-9CE4DC740462}" destId="{3CD973CE-D6DA-4A74-B429-9184481A7CDB}" srcOrd="0" destOrd="0" parTransId="{00A35D46-A8AD-4CD2-B922-FADB344B494D}" sibTransId="{53FE66F8-906E-4720-A9F6-6FCBF772CF3E}"/>
    <dgm:cxn modelId="{CF2D3007-B52B-437C-B7FE-2208B8E9E3A4}" srcId="{E560B092-6C07-40DD-89D9-9CE4DC740462}" destId="{158541C6-E709-40D4-B12B-833D8C11C276}" srcOrd="1" destOrd="0" parTransId="{CFACA8F6-5670-407B-8BE8-2C1234D9F563}" sibTransId="{D7A7E541-FFB5-4B76-BB33-A85576BFDBC2}"/>
    <dgm:cxn modelId="{E6279F08-1E15-4B94-B391-62DCD4F659DC}" type="presOf" srcId="{158541C6-E709-40D4-B12B-833D8C11C276}" destId="{A5755F13-316F-417D-98CD-DFFE55486822}" srcOrd="0" destOrd="0" presId="urn:microsoft.com/office/officeart/2005/8/layout/radial4"/>
    <dgm:cxn modelId="{93F0D446-0B14-44C1-A9BB-E4F7C06829B5}" srcId="{A0D29639-110D-4D7A-B43D-735F38545462}" destId="{E560B092-6C07-40DD-89D9-9CE4DC740462}" srcOrd="0" destOrd="0" parTransId="{8A43FAD5-9D70-45E8-889A-045AACEEE7ED}" sibTransId="{61C00E2B-99C0-47FD-8B2E-689CB8C25C75}"/>
    <dgm:cxn modelId="{465005EF-3749-4D44-8B74-3936AAAF0B7E}" type="presOf" srcId="{A0D29639-110D-4D7A-B43D-735F38545462}" destId="{DD962BF9-387F-41AC-9518-F1BB44CBD1E5}" srcOrd="0" destOrd="0" presId="urn:microsoft.com/office/officeart/2005/8/layout/radial4"/>
    <dgm:cxn modelId="{645C4EC1-8F13-4BB9-99CF-8C47DF266F80}" type="presOf" srcId="{00A35D46-A8AD-4CD2-B922-FADB344B494D}" destId="{A55EA008-AA42-43C0-A32C-58C2A192E127}" srcOrd="0" destOrd="0" presId="urn:microsoft.com/office/officeart/2005/8/layout/radial4"/>
    <dgm:cxn modelId="{F62B7E14-E6AD-49DB-A1BB-CF009C3B07A4}" type="presOf" srcId="{E560B092-6C07-40DD-89D9-9CE4DC740462}" destId="{BB787F16-0C92-40A4-B69D-23ACA43565E6}" srcOrd="0" destOrd="0" presId="urn:microsoft.com/office/officeart/2005/8/layout/radial4"/>
    <dgm:cxn modelId="{8B84E3D7-4932-4C2E-A93B-DBAD72E2B296}" type="presOf" srcId="{CFACA8F6-5670-407B-8BE8-2C1234D9F563}" destId="{53EB3E32-FB6D-4BB2-9184-19E9721948CE}" srcOrd="0" destOrd="0" presId="urn:microsoft.com/office/officeart/2005/8/layout/radial4"/>
    <dgm:cxn modelId="{AB72B70E-1076-438F-8D39-6284A2A5AB2D}" type="presParOf" srcId="{DD962BF9-387F-41AC-9518-F1BB44CBD1E5}" destId="{BB787F16-0C92-40A4-B69D-23ACA43565E6}" srcOrd="0" destOrd="0" presId="urn:microsoft.com/office/officeart/2005/8/layout/radial4"/>
    <dgm:cxn modelId="{0C05CBA3-2B2A-42DF-A3F0-D458C2CB0D24}" type="presParOf" srcId="{DD962BF9-387F-41AC-9518-F1BB44CBD1E5}" destId="{A55EA008-AA42-43C0-A32C-58C2A192E127}" srcOrd="1" destOrd="0" presId="urn:microsoft.com/office/officeart/2005/8/layout/radial4"/>
    <dgm:cxn modelId="{A78EF2F6-4356-44BD-A9B8-2D383049F3DF}" type="presParOf" srcId="{DD962BF9-387F-41AC-9518-F1BB44CBD1E5}" destId="{01865647-577A-445E-B842-66AA5C8598FD}" srcOrd="2" destOrd="0" presId="urn:microsoft.com/office/officeart/2005/8/layout/radial4"/>
    <dgm:cxn modelId="{4341C60E-A48B-41F6-BFBF-7155A40960CA}" type="presParOf" srcId="{DD962BF9-387F-41AC-9518-F1BB44CBD1E5}" destId="{53EB3E32-FB6D-4BB2-9184-19E9721948CE}" srcOrd="3" destOrd="0" presId="urn:microsoft.com/office/officeart/2005/8/layout/radial4"/>
    <dgm:cxn modelId="{3D6DACC8-4BD2-4D1D-968A-49708486998B}" type="presParOf" srcId="{DD962BF9-387F-41AC-9518-F1BB44CBD1E5}" destId="{A5755F13-316F-417D-98CD-DFFE55486822}" srcOrd="4" destOrd="0" presId="urn:microsoft.com/office/officeart/2005/8/layout/radial4"/>
    <dgm:cxn modelId="{B74A8578-7A2D-4468-A91B-A8951BC8E6A1}" type="presParOf" srcId="{DD962BF9-387F-41AC-9518-F1BB44CBD1E5}" destId="{7F4D7449-5C6E-4905-8C86-BCE8B4E0E172}" srcOrd="5" destOrd="0" presId="urn:microsoft.com/office/officeart/2005/8/layout/radial4"/>
    <dgm:cxn modelId="{3E750541-97AF-4F60-A95B-9E74757C0D89}" type="presParOf" srcId="{DD962BF9-387F-41AC-9518-F1BB44CBD1E5}" destId="{AAC9CDEC-BBC5-43F4-B08F-5F4B0583426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68138C-8084-4301-B550-446CFD97930E}" type="doc">
      <dgm:prSet loTypeId="urn:microsoft.com/office/officeart/2005/8/layout/cycle8" loCatId="cycle" qsTypeId="urn:microsoft.com/office/officeart/2005/8/quickstyle/simple1" qsCatId="simple" csTypeId="urn:microsoft.com/office/officeart/2005/8/colors/accent1_2" csCatId="accent1" phldr="1"/>
      <dgm:spPr/>
    </dgm:pt>
    <dgm:pt modelId="{7BE0DB93-2BF5-4232-8B6D-F8C35E045B9F}">
      <dgm:prSet phldrT="[Testo]"/>
      <dgm:spPr/>
      <dgm:t>
        <a:bodyPr/>
        <a:lstStyle/>
        <a:p>
          <a:r>
            <a:rPr lang="it-IT" dirty="0" smtClean="0"/>
            <a:t>2 </a:t>
          </a:r>
        </a:p>
        <a:p>
          <a:r>
            <a:rPr lang="it-IT" dirty="0" err="1" smtClean="0"/>
            <a:t>Key</a:t>
          </a:r>
          <a:r>
            <a:rPr lang="it-IT" dirty="0" smtClean="0"/>
            <a:t> </a:t>
          </a:r>
          <a:r>
            <a:rPr lang="it-IT" dirty="0" err="1" smtClean="0"/>
            <a:t>constructs</a:t>
          </a:r>
          <a:r>
            <a:rPr lang="it-IT" dirty="0" smtClean="0"/>
            <a:t> (</a:t>
          </a:r>
          <a:r>
            <a:rPr lang="it-IT" dirty="0" err="1" smtClean="0"/>
            <a:t>Distance</a:t>
          </a:r>
          <a:r>
            <a:rPr lang="it-IT" dirty="0" smtClean="0"/>
            <a:t> and </a:t>
          </a:r>
          <a:r>
            <a:rPr lang="it-IT" dirty="0" err="1" smtClean="0"/>
            <a:t>opportunity</a:t>
          </a:r>
          <a:r>
            <a:rPr lang="it-IT" dirty="0" smtClean="0"/>
            <a:t>)</a:t>
          </a:r>
        </a:p>
      </dgm:t>
    </dgm:pt>
    <dgm:pt modelId="{F9767F9C-7BE8-4169-9705-DA1B6E94F7AB}" type="parTrans" cxnId="{CE5EF1A9-0875-4658-8EF8-DEA62BEB76E8}">
      <dgm:prSet/>
      <dgm:spPr/>
      <dgm:t>
        <a:bodyPr/>
        <a:lstStyle/>
        <a:p>
          <a:endParaRPr lang="it-IT"/>
        </a:p>
      </dgm:t>
    </dgm:pt>
    <dgm:pt modelId="{9D8E8484-F7F0-470E-BB57-46AE46853F7E}" type="sibTrans" cxnId="{CE5EF1A9-0875-4658-8EF8-DEA62BEB76E8}">
      <dgm:prSet/>
      <dgm:spPr/>
      <dgm:t>
        <a:bodyPr/>
        <a:lstStyle/>
        <a:p>
          <a:endParaRPr lang="it-IT"/>
        </a:p>
      </dgm:t>
    </dgm:pt>
    <dgm:pt modelId="{8355AE2D-7A9B-408B-B6AE-B885ABCB567C}">
      <dgm:prSet phldrT="[Testo]"/>
      <dgm:spPr/>
      <dgm:t>
        <a:bodyPr/>
        <a:lstStyle/>
        <a:p>
          <a:r>
            <a:rPr lang="it-IT" dirty="0" smtClean="0"/>
            <a:t>3 </a:t>
          </a:r>
        </a:p>
        <a:p>
          <a:r>
            <a:rPr lang="it-IT" dirty="0" err="1" smtClean="0"/>
            <a:t>Levels</a:t>
          </a:r>
          <a:r>
            <a:rPr lang="it-IT" dirty="0" smtClean="0"/>
            <a:t> of </a:t>
          </a:r>
          <a:r>
            <a:rPr lang="it-IT" dirty="0" err="1" smtClean="0"/>
            <a:t>analysis</a:t>
          </a:r>
          <a:r>
            <a:rPr lang="it-IT" dirty="0" smtClean="0"/>
            <a:t> (</a:t>
          </a:r>
          <a:r>
            <a:rPr lang="it-IT" dirty="0" err="1" smtClean="0"/>
            <a:t>individual</a:t>
          </a:r>
          <a:r>
            <a:rPr lang="it-IT" dirty="0" smtClean="0"/>
            <a:t>, </a:t>
          </a:r>
          <a:r>
            <a:rPr lang="it-IT" dirty="0" err="1" smtClean="0"/>
            <a:t>organization</a:t>
          </a:r>
          <a:r>
            <a:rPr lang="it-IT" dirty="0" smtClean="0"/>
            <a:t>, network)</a:t>
          </a:r>
          <a:endParaRPr lang="it-IT" dirty="0"/>
        </a:p>
      </dgm:t>
    </dgm:pt>
    <dgm:pt modelId="{1BE4CA32-11F5-401B-94EC-B21A23A0EFE4}" type="parTrans" cxnId="{9D3C79B3-08FE-4AEF-A080-86891072C3B1}">
      <dgm:prSet/>
      <dgm:spPr/>
      <dgm:t>
        <a:bodyPr/>
        <a:lstStyle/>
        <a:p>
          <a:endParaRPr lang="it-IT"/>
        </a:p>
      </dgm:t>
    </dgm:pt>
    <dgm:pt modelId="{6A2429DA-9D4F-4B90-914C-52E6E920EBAE}" type="sibTrans" cxnId="{9D3C79B3-08FE-4AEF-A080-86891072C3B1}">
      <dgm:prSet/>
      <dgm:spPr/>
      <dgm:t>
        <a:bodyPr/>
        <a:lstStyle/>
        <a:p>
          <a:endParaRPr lang="it-IT"/>
        </a:p>
      </dgm:t>
    </dgm:pt>
    <dgm:pt modelId="{CDCFAE2B-2EAA-407B-87F4-9AEC0F8E7E6A}">
      <dgm:prSet phldrT="[Testo]"/>
      <dgm:spPr/>
      <dgm:t>
        <a:bodyPr/>
        <a:lstStyle/>
        <a:p>
          <a:r>
            <a:rPr lang="it-IT" dirty="0" smtClean="0"/>
            <a:t>1</a:t>
          </a:r>
        </a:p>
        <a:p>
          <a:r>
            <a:rPr lang="it-IT" dirty="0" err="1" smtClean="0"/>
            <a:t>Phenomenon</a:t>
          </a:r>
          <a:endParaRPr lang="it-IT" dirty="0" smtClean="0"/>
        </a:p>
        <a:p>
          <a:r>
            <a:rPr lang="it-IT" dirty="0" smtClean="0"/>
            <a:t>(</a:t>
          </a:r>
          <a:r>
            <a:rPr lang="it-IT" dirty="0" err="1" smtClean="0"/>
            <a:t>international</a:t>
          </a:r>
          <a:r>
            <a:rPr lang="it-IT" dirty="0" smtClean="0"/>
            <a:t> </a:t>
          </a:r>
          <a:r>
            <a:rPr lang="it-IT" dirty="0" err="1" smtClean="0"/>
            <a:t>growth</a:t>
          </a:r>
          <a:r>
            <a:rPr lang="it-IT" dirty="0" smtClean="0"/>
            <a:t>)</a:t>
          </a:r>
          <a:endParaRPr lang="it-IT" dirty="0"/>
        </a:p>
      </dgm:t>
    </dgm:pt>
    <dgm:pt modelId="{73B6857E-4998-4EB5-B3EC-69BDD2E1C45E}" type="parTrans" cxnId="{8EEC1382-6759-4F57-ACFB-FF7C2B7A51A2}">
      <dgm:prSet/>
      <dgm:spPr/>
      <dgm:t>
        <a:bodyPr/>
        <a:lstStyle/>
        <a:p>
          <a:endParaRPr lang="it-IT"/>
        </a:p>
      </dgm:t>
    </dgm:pt>
    <dgm:pt modelId="{8DBFAE35-8E88-4167-9F0F-A06044CC4E8C}" type="sibTrans" cxnId="{8EEC1382-6759-4F57-ACFB-FF7C2B7A51A2}">
      <dgm:prSet/>
      <dgm:spPr/>
      <dgm:t>
        <a:bodyPr/>
        <a:lstStyle/>
        <a:p>
          <a:endParaRPr lang="it-IT"/>
        </a:p>
      </dgm:t>
    </dgm:pt>
    <dgm:pt modelId="{7ED2E6C4-0204-47D1-802F-38A30FBE0A82}" type="pres">
      <dgm:prSet presAssocID="{E168138C-8084-4301-B550-446CFD97930E}" presName="compositeShape" presStyleCnt="0">
        <dgm:presLayoutVars>
          <dgm:chMax val="7"/>
          <dgm:dir/>
          <dgm:resizeHandles val="exact"/>
        </dgm:presLayoutVars>
      </dgm:prSet>
      <dgm:spPr/>
    </dgm:pt>
    <dgm:pt modelId="{EE804E6F-8935-4936-B76C-B915ABF35957}" type="pres">
      <dgm:prSet presAssocID="{E168138C-8084-4301-B550-446CFD97930E}" presName="wedge1" presStyleLbl="node1" presStyleIdx="0" presStyleCnt="3"/>
      <dgm:spPr/>
      <dgm:t>
        <a:bodyPr/>
        <a:lstStyle/>
        <a:p>
          <a:endParaRPr lang="it-IT"/>
        </a:p>
      </dgm:t>
    </dgm:pt>
    <dgm:pt modelId="{6CC9E103-2717-45CA-81F1-016029BFEC00}" type="pres">
      <dgm:prSet presAssocID="{E168138C-8084-4301-B550-446CFD97930E}" presName="dummy1a" presStyleCnt="0"/>
      <dgm:spPr/>
    </dgm:pt>
    <dgm:pt modelId="{5D543775-60D3-478A-A78C-B13529E7EB14}" type="pres">
      <dgm:prSet presAssocID="{E168138C-8084-4301-B550-446CFD97930E}" presName="dummy1b" presStyleCnt="0"/>
      <dgm:spPr/>
    </dgm:pt>
    <dgm:pt modelId="{2F635171-8CCD-4DFC-AB16-836029B845CD}" type="pres">
      <dgm:prSet presAssocID="{E168138C-8084-4301-B550-446CFD97930E}" presName="wedge1Tx" presStyleLbl="node1" presStyleIdx="0" presStyleCnt="3">
        <dgm:presLayoutVars>
          <dgm:chMax val="0"/>
          <dgm:chPref val="0"/>
          <dgm:bulletEnabled val="1"/>
        </dgm:presLayoutVars>
      </dgm:prSet>
      <dgm:spPr/>
      <dgm:t>
        <a:bodyPr/>
        <a:lstStyle/>
        <a:p>
          <a:endParaRPr lang="it-IT"/>
        </a:p>
      </dgm:t>
    </dgm:pt>
    <dgm:pt modelId="{42EDB6D2-D10B-4C65-B8E7-C04D646B1F06}" type="pres">
      <dgm:prSet presAssocID="{E168138C-8084-4301-B550-446CFD97930E}" presName="wedge2" presStyleLbl="node1" presStyleIdx="1" presStyleCnt="3"/>
      <dgm:spPr/>
      <dgm:t>
        <a:bodyPr/>
        <a:lstStyle/>
        <a:p>
          <a:endParaRPr lang="it-IT"/>
        </a:p>
      </dgm:t>
    </dgm:pt>
    <dgm:pt modelId="{73FA1306-C9E5-46FA-BAA4-3D06E5B4EC38}" type="pres">
      <dgm:prSet presAssocID="{E168138C-8084-4301-B550-446CFD97930E}" presName="dummy2a" presStyleCnt="0"/>
      <dgm:spPr/>
    </dgm:pt>
    <dgm:pt modelId="{D3BCF87F-F11D-406F-94A0-E8067FC05852}" type="pres">
      <dgm:prSet presAssocID="{E168138C-8084-4301-B550-446CFD97930E}" presName="dummy2b" presStyleCnt="0"/>
      <dgm:spPr/>
    </dgm:pt>
    <dgm:pt modelId="{7C64CA15-0D53-416B-9092-9184319199AD}" type="pres">
      <dgm:prSet presAssocID="{E168138C-8084-4301-B550-446CFD97930E}" presName="wedge2Tx" presStyleLbl="node1" presStyleIdx="1" presStyleCnt="3">
        <dgm:presLayoutVars>
          <dgm:chMax val="0"/>
          <dgm:chPref val="0"/>
          <dgm:bulletEnabled val="1"/>
        </dgm:presLayoutVars>
      </dgm:prSet>
      <dgm:spPr/>
      <dgm:t>
        <a:bodyPr/>
        <a:lstStyle/>
        <a:p>
          <a:endParaRPr lang="it-IT"/>
        </a:p>
      </dgm:t>
    </dgm:pt>
    <dgm:pt modelId="{343053BE-D8DA-4407-8384-7CE4315E601C}" type="pres">
      <dgm:prSet presAssocID="{E168138C-8084-4301-B550-446CFD97930E}" presName="wedge3" presStyleLbl="node1" presStyleIdx="2" presStyleCnt="3"/>
      <dgm:spPr/>
      <dgm:t>
        <a:bodyPr/>
        <a:lstStyle/>
        <a:p>
          <a:endParaRPr lang="it-IT"/>
        </a:p>
      </dgm:t>
    </dgm:pt>
    <dgm:pt modelId="{BDEDB929-3947-48A8-AD10-FC57A09343DF}" type="pres">
      <dgm:prSet presAssocID="{E168138C-8084-4301-B550-446CFD97930E}" presName="dummy3a" presStyleCnt="0"/>
      <dgm:spPr/>
    </dgm:pt>
    <dgm:pt modelId="{00E523B4-AA01-4B0F-A67A-C6A20871FF9A}" type="pres">
      <dgm:prSet presAssocID="{E168138C-8084-4301-B550-446CFD97930E}" presName="dummy3b" presStyleCnt="0"/>
      <dgm:spPr/>
    </dgm:pt>
    <dgm:pt modelId="{6503C3E5-C156-4A59-92CE-1956B6541E2C}" type="pres">
      <dgm:prSet presAssocID="{E168138C-8084-4301-B550-446CFD97930E}" presName="wedge3Tx" presStyleLbl="node1" presStyleIdx="2" presStyleCnt="3">
        <dgm:presLayoutVars>
          <dgm:chMax val="0"/>
          <dgm:chPref val="0"/>
          <dgm:bulletEnabled val="1"/>
        </dgm:presLayoutVars>
      </dgm:prSet>
      <dgm:spPr/>
      <dgm:t>
        <a:bodyPr/>
        <a:lstStyle/>
        <a:p>
          <a:endParaRPr lang="it-IT"/>
        </a:p>
      </dgm:t>
    </dgm:pt>
    <dgm:pt modelId="{B1E9A971-2453-4FC9-BC29-6231D87CCEE0}" type="pres">
      <dgm:prSet presAssocID="{9D8E8484-F7F0-470E-BB57-46AE46853F7E}" presName="arrowWedge1" presStyleLbl="fgSibTrans2D1" presStyleIdx="0" presStyleCnt="3"/>
      <dgm:spPr/>
    </dgm:pt>
    <dgm:pt modelId="{7EC4BC24-A304-4756-A56F-B9F1DB23002B}" type="pres">
      <dgm:prSet presAssocID="{6A2429DA-9D4F-4B90-914C-52E6E920EBAE}" presName="arrowWedge2" presStyleLbl="fgSibTrans2D1" presStyleIdx="1" presStyleCnt="3"/>
      <dgm:spPr/>
    </dgm:pt>
    <dgm:pt modelId="{1CFF9207-EBF6-42AF-82DF-C0AF415FA0AC}" type="pres">
      <dgm:prSet presAssocID="{8DBFAE35-8E88-4167-9F0F-A06044CC4E8C}" presName="arrowWedge3" presStyleLbl="fgSibTrans2D1" presStyleIdx="2" presStyleCnt="3"/>
      <dgm:spPr/>
    </dgm:pt>
  </dgm:ptLst>
  <dgm:cxnLst>
    <dgm:cxn modelId="{CE5EF1A9-0875-4658-8EF8-DEA62BEB76E8}" srcId="{E168138C-8084-4301-B550-446CFD97930E}" destId="{7BE0DB93-2BF5-4232-8B6D-F8C35E045B9F}" srcOrd="0" destOrd="0" parTransId="{F9767F9C-7BE8-4169-9705-DA1B6E94F7AB}" sibTransId="{9D8E8484-F7F0-470E-BB57-46AE46853F7E}"/>
    <dgm:cxn modelId="{705E158D-E7C5-45F5-B004-AC42FC6AD8B3}" type="presOf" srcId="{CDCFAE2B-2EAA-407B-87F4-9AEC0F8E7E6A}" destId="{6503C3E5-C156-4A59-92CE-1956B6541E2C}" srcOrd="1" destOrd="0" presId="urn:microsoft.com/office/officeart/2005/8/layout/cycle8"/>
    <dgm:cxn modelId="{DB90CE07-750D-4B20-8659-3390DE77E584}" type="presOf" srcId="{8355AE2D-7A9B-408B-B6AE-B885ABCB567C}" destId="{42EDB6D2-D10B-4C65-B8E7-C04D646B1F06}" srcOrd="0" destOrd="0" presId="urn:microsoft.com/office/officeart/2005/8/layout/cycle8"/>
    <dgm:cxn modelId="{C82447EA-E8B9-4C06-9EE7-45B99CB621ED}" type="presOf" srcId="{8355AE2D-7A9B-408B-B6AE-B885ABCB567C}" destId="{7C64CA15-0D53-416B-9092-9184319199AD}" srcOrd="1" destOrd="0" presId="urn:microsoft.com/office/officeart/2005/8/layout/cycle8"/>
    <dgm:cxn modelId="{FCD5A88D-97FE-44B5-8EB1-4B345A93E4FE}" type="presOf" srcId="{E168138C-8084-4301-B550-446CFD97930E}" destId="{7ED2E6C4-0204-47D1-802F-38A30FBE0A82}" srcOrd="0" destOrd="0" presId="urn:microsoft.com/office/officeart/2005/8/layout/cycle8"/>
    <dgm:cxn modelId="{9A1F6D37-1BCA-4016-BEBF-BAD6CAE1583E}" type="presOf" srcId="{7BE0DB93-2BF5-4232-8B6D-F8C35E045B9F}" destId="{2F635171-8CCD-4DFC-AB16-836029B845CD}" srcOrd="1" destOrd="0" presId="urn:microsoft.com/office/officeart/2005/8/layout/cycle8"/>
    <dgm:cxn modelId="{8EEC1382-6759-4F57-ACFB-FF7C2B7A51A2}" srcId="{E168138C-8084-4301-B550-446CFD97930E}" destId="{CDCFAE2B-2EAA-407B-87F4-9AEC0F8E7E6A}" srcOrd="2" destOrd="0" parTransId="{73B6857E-4998-4EB5-B3EC-69BDD2E1C45E}" sibTransId="{8DBFAE35-8E88-4167-9F0F-A06044CC4E8C}"/>
    <dgm:cxn modelId="{475FD6D8-0DE2-4501-B494-EB6699E0BF14}" type="presOf" srcId="{7BE0DB93-2BF5-4232-8B6D-F8C35E045B9F}" destId="{EE804E6F-8935-4936-B76C-B915ABF35957}" srcOrd="0" destOrd="0" presId="urn:microsoft.com/office/officeart/2005/8/layout/cycle8"/>
    <dgm:cxn modelId="{2C2C763A-2806-4A7F-B3B4-0E6A1265773E}" type="presOf" srcId="{CDCFAE2B-2EAA-407B-87F4-9AEC0F8E7E6A}" destId="{343053BE-D8DA-4407-8384-7CE4315E601C}" srcOrd="0" destOrd="0" presId="urn:microsoft.com/office/officeart/2005/8/layout/cycle8"/>
    <dgm:cxn modelId="{9D3C79B3-08FE-4AEF-A080-86891072C3B1}" srcId="{E168138C-8084-4301-B550-446CFD97930E}" destId="{8355AE2D-7A9B-408B-B6AE-B885ABCB567C}" srcOrd="1" destOrd="0" parTransId="{1BE4CA32-11F5-401B-94EC-B21A23A0EFE4}" sibTransId="{6A2429DA-9D4F-4B90-914C-52E6E920EBAE}"/>
    <dgm:cxn modelId="{C8A2CD3C-E9FD-4F92-AE5E-C1F0FA0D4484}" type="presParOf" srcId="{7ED2E6C4-0204-47D1-802F-38A30FBE0A82}" destId="{EE804E6F-8935-4936-B76C-B915ABF35957}" srcOrd="0" destOrd="0" presId="urn:microsoft.com/office/officeart/2005/8/layout/cycle8"/>
    <dgm:cxn modelId="{36CA49E7-641A-424D-BBF6-E03BBF957F23}" type="presParOf" srcId="{7ED2E6C4-0204-47D1-802F-38A30FBE0A82}" destId="{6CC9E103-2717-45CA-81F1-016029BFEC00}" srcOrd="1" destOrd="0" presId="urn:microsoft.com/office/officeart/2005/8/layout/cycle8"/>
    <dgm:cxn modelId="{12A97EDE-D845-4E8E-98BF-D24F977BEFC6}" type="presParOf" srcId="{7ED2E6C4-0204-47D1-802F-38A30FBE0A82}" destId="{5D543775-60D3-478A-A78C-B13529E7EB14}" srcOrd="2" destOrd="0" presId="urn:microsoft.com/office/officeart/2005/8/layout/cycle8"/>
    <dgm:cxn modelId="{AAF35D7C-956D-4FE0-BE16-564440835C50}" type="presParOf" srcId="{7ED2E6C4-0204-47D1-802F-38A30FBE0A82}" destId="{2F635171-8CCD-4DFC-AB16-836029B845CD}" srcOrd="3" destOrd="0" presId="urn:microsoft.com/office/officeart/2005/8/layout/cycle8"/>
    <dgm:cxn modelId="{1B71294D-292D-4649-8882-966E4ACC0EE2}" type="presParOf" srcId="{7ED2E6C4-0204-47D1-802F-38A30FBE0A82}" destId="{42EDB6D2-D10B-4C65-B8E7-C04D646B1F06}" srcOrd="4" destOrd="0" presId="urn:microsoft.com/office/officeart/2005/8/layout/cycle8"/>
    <dgm:cxn modelId="{86CAF234-27DC-40D0-9A6B-ECD2495810A9}" type="presParOf" srcId="{7ED2E6C4-0204-47D1-802F-38A30FBE0A82}" destId="{73FA1306-C9E5-46FA-BAA4-3D06E5B4EC38}" srcOrd="5" destOrd="0" presId="urn:microsoft.com/office/officeart/2005/8/layout/cycle8"/>
    <dgm:cxn modelId="{8EFA7F94-95D9-43D3-A55A-D7CD0E39B888}" type="presParOf" srcId="{7ED2E6C4-0204-47D1-802F-38A30FBE0A82}" destId="{D3BCF87F-F11D-406F-94A0-E8067FC05852}" srcOrd="6" destOrd="0" presId="urn:microsoft.com/office/officeart/2005/8/layout/cycle8"/>
    <dgm:cxn modelId="{81F48370-4E2D-4D4A-B444-4E573617AB02}" type="presParOf" srcId="{7ED2E6C4-0204-47D1-802F-38A30FBE0A82}" destId="{7C64CA15-0D53-416B-9092-9184319199AD}" srcOrd="7" destOrd="0" presId="urn:microsoft.com/office/officeart/2005/8/layout/cycle8"/>
    <dgm:cxn modelId="{097843F0-0BDD-403F-8AD0-7733324C1277}" type="presParOf" srcId="{7ED2E6C4-0204-47D1-802F-38A30FBE0A82}" destId="{343053BE-D8DA-4407-8384-7CE4315E601C}" srcOrd="8" destOrd="0" presId="urn:microsoft.com/office/officeart/2005/8/layout/cycle8"/>
    <dgm:cxn modelId="{041D2631-76A3-4731-8758-02396E9F5F5A}" type="presParOf" srcId="{7ED2E6C4-0204-47D1-802F-38A30FBE0A82}" destId="{BDEDB929-3947-48A8-AD10-FC57A09343DF}" srcOrd="9" destOrd="0" presId="urn:microsoft.com/office/officeart/2005/8/layout/cycle8"/>
    <dgm:cxn modelId="{DA1D59EC-E28F-4B34-8BED-504B5159188E}" type="presParOf" srcId="{7ED2E6C4-0204-47D1-802F-38A30FBE0A82}" destId="{00E523B4-AA01-4B0F-A67A-C6A20871FF9A}" srcOrd="10" destOrd="0" presId="urn:microsoft.com/office/officeart/2005/8/layout/cycle8"/>
    <dgm:cxn modelId="{2C4B2606-1F21-4FF5-9E48-2D370502C906}" type="presParOf" srcId="{7ED2E6C4-0204-47D1-802F-38A30FBE0A82}" destId="{6503C3E5-C156-4A59-92CE-1956B6541E2C}" srcOrd="11" destOrd="0" presId="urn:microsoft.com/office/officeart/2005/8/layout/cycle8"/>
    <dgm:cxn modelId="{5A5B9FD7-D4C4-4317-9ABD-5AD432D687F9}" type="presParOf" srcId="{7ED2E6C4-0204-47D1-802F-38A30FBE0A82}" destId="{B1E9A971-2453-4FC9-BC29-6231D87CCEE0}" srcOrd="12" destOrd="0" presId="urn:microsoft.com/office/officeart/2005/8/layout/cycle8"/>
    <dgm:cxn modelId="{9CF4F469-BB0F-4505-97B9-120CE9582C70}" type="presParOf" srcId="{7ED2E6C4-0204-47D1-802F-38A30FBE0A82}" destId="{7EC4BC24-A304-4756-A56F-B9F1DB23002B}" srcOrd="13" destOrd="0" presId="urn:microsoft.com/office/officeart/2005/8/layout/cycle8"/>
    <dgm:cxn modelId="{00DE82EC-6F3F-41E6-8027-DD83B40D6031}" type="presParOf" srcId="{7ED2E6C4-0204-47D1-802F-38A30FBE0A82}" destId="{1CFF9207-EBF6-42AF-82DF-C0AF415FA0A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6558D5-40A0-4849-9B1C-3030EA873BE1}" type="doc">
      <dgm:prSet loTypeId="urn:microsoft.com/office/officeart/2005/8/layout/vList3#1" loCatId="list" qsTypeId="urn:microsoft.com/office/officeart/2005/8/quickstyle/simple1" qsCatId="simple" csTypeId="urn:microsoft.com/office/officeart/2005/8/colors/accent1_2" csCatId="accent1" phldr="1"/>
      <dgm:spPr/>
    </dgm:pt>
    <dgm:pt modelId="{1F6E768A-F7AE-408E-A49B-728C97627356}">
      <dgm:prSet phldrT="[Testo]" custT="1"/>
      <dgm:spPr/>
      <dgm:t>
        <a:bodyPr/>
        <a:lstStyle/>
        <a:p>
          <a:r>
            <a:rPr lang="it-IT" sz="2400" b="1" dirty="0"/>
            <a:t>A </a:t>
          </a:r>
          <a:r>
            <a:rPr lang="it-IT" sz="2400" b="1" dirty="0" smtClean="0"/>
            <a:t>new and </a:t>
          </a:r>
          <a:r>
            <a:rPr lang="it-IT" sz="2400" b="1" dirty="0" err="1" smtClean="0"/>
            <a:t>constantly</a:t>
          </a:r>
          <a:r>
            <a:rPr lang="it-IT" sz="2400" b="1" dirty="0" smtClean="0"/>
            <a:t> </a:t>
          </a:r>
          <a:r>
            <a:rPr lang="it-IT" sz="2400" b="1" dirty="0" err="1"/>
            <a:t>changing</a:t>
          </a:r>
          <a:r>
            <a:rPr lang="it-IT" sz="2400" b="1" dirty="0"/>
            <a:t> </a:t>
          </a:r>
          <a:r>
            <a:rPr lang="it-IT" sz="2400" b="1" dirty="0" err="1"/>
            <a:t>economic</a:t>
          </a:r>
          <a:r>
            <a:rPr lang="it-IT" sz="2400" b="1" dirty="0"/>
            <a:t> </a:t>
          </a:r>
          <a:r>
            <a:rPr lang="it-IT" sz="2400" b="1" dirty="0" err="1"/>
            <a:t>landscape</a:t>
          </a:r>
          <a:endParaRPr lang="it-IT" sz="2400" b="1" dirty="0"/>
        </a:p>
      </dgm:t>
    </dgm:pt>
    <dgm:pt modelId="{9C63E1B9-3005-4836-BBEE-6AF3A261C742}" type="parTrans" cxnId="{9CBF2F09-4BD2-41E0-8AFB-5111123BEAC4}">
      <dgm:prSet/>
      <dgm:spPr/>
      <dgm:t>
        <a:bodyPr/>
        <a:lstStyle/>
        <a:p>
          <a:endParaRPr lang="it-IT"/>
        </a:p>
      </dgm:t>
    </dgm:pt>
    <dgm:pt modelId="{5B46A4EE-D743-4184-9849-5DF7BB4916ED}" type="sibTrans" cxnId="{9CBF2F09-4BD2-41E0-8AFB-5111123BEAC4}">
      <dgm:prSet/>
      <dgm:spPr/>
      <dgm:t>
        <a:bodyPr/>
        <a:lstStyle/>
        <a:p>
          <a:endParaRPr lang="it-IT"/>
        </a:p>
      </dgm:t>
    </dgm:pt>
    <dgm:pt modelId="{69E9AD1C-5208-4EA9-B5AD-F72C670BD50B}">
      <dgm:prSet phldrT="[Testo]" custT="1"/>
      <dgm:spPr/>
      <dgm:t>
        <a:bodyPr/>
        <a:lstStyle/>
        <a:p>
          <a:r>
            <a:rPr lang="it-IT" sz="2400" b="1"/>
            <a:t>Technology, in particular ICT, developments</a:t>
          </a:r>
        </a:p>
      </dgm:t>
    </dgm:pt>
    <dgm:pt modelId="{46AFE879-2729-48D9-A872-5D742E8A9604}" type="parTrans" cxnId="{61ECBD40-AFA6-42FF-B277-7965BFF68327}">
      <dgm:prSet/>
      <dgm:spPr/>
      <dgm:t>
        <a:bodyPr/>
        <a:lstStyle/>
        <a:p>
          <a:endParaRPr lang="it-IT"/>
        </a:p>
      </dgm:t>
    </dgm:pt>
    <dgm:pt modelId="{EAB79D86-9083-46FF-BA93-61D969C03C3E}" type="sibTrans" cxnId="{61ECBD40-AFA6-42FF-B277-7965BFF68327}">
      <dgm:prSet/>
      <dgm:spPr/>
      <dgm:t>
        <a:bodyPr/>
        <a:lstStyle/>
        <a:p>
          <a:endParaRPr lang="it-IT"/>
        </a:p>
      </dgm:t>
    </dgm:pt>
    <dgm:pt modelId="{B6AF716D-A834-4DC2-B8F8-9C4BC2A8D04F}">
      <dgm:prSet phldrT="[Testo]" custT="1"/>
      <dgm:spPr/>
      <dgm:t>
        <a:bodyPr/>
        <a:lstStyle/>
        <a:p>
          <a:r>
            <a:rPr lang="it-IT" sz="2200" b="1" dirty="0"/>
            <a:t>International </a:t>
          </a:r>
          <a:r>
            <a:rPr lang="it-IT" sz="2200" b="1" dirty="0" err="1"/>
            <a:t>education</a:t>
          </a:r>
          <a:r>
            <a:rPr lang="it-IT" sz="2200" b="1" dirty="0"/>
            <a:t>, work, </a:t>
          </a:r>
          <a:r>
            <a:rPr lang="it-IT" sz="2200" b="1" dirty="0" err="1"/>
            <a:t>travel</a:t>
          </a:r>
          <a:r>
            <a:rPr lang="it-IT" sz="2200" b="1" dirty="0"/>
            <a:t> and </a:t>
          </a:r>
          <a:r>
            <a:rPr lang="it-IT" sz="2200" b="1" dirty="0" err="1"/>
            <a:t>communication</a:t>
          </a:r>
          <a:r>
            <a:rPr lang="it-IT" sz="2200" b="1" dirty="0"/>
            <a:t> </a:t>
          </a:r>
          <a:r>
            <a:rPr lang="it-IT" sz="2200" dirty="0"/>
            <a:t>- A "</a:t>
          </a:r>
          <a:r>
            <a:rPr lang="it-IT" sz="2200" dirty="0" err="1"/>
            <a:t>new</a:t>
          </a:r>
          <a:r>
            <a:rPr lang="it-IT" sz="2200" dirty="0"/>
            <a:t> </a:t>
          </a:r>
          <a:r>
            <a:rPr lang="it-IT" sz="2200" dirty="0" err="1"/>
            <a:t>breed</a:t>
          </a:r>
          <a:r>
            <a:rPr lang="it-IT" sz="2200" dirty="0"/>
            <a:t>" </a:t>
          </a:r>
          <a:r>
            <a:rPr lang="it-IT" sz="2200" dirty="0" err="1"/>
            <a:t>of</a:t>
          </a:r>
          <a:r>
            <a:rPr lang="it-IT" sz="2200" dirty="0"/>
            <a:t> </a:t>
          </a:r>
          <a:r>
            <a:rPr lang="it-IT" sz="2200" dirty="0" err="1"/>
            <a:t>entrepreneurs</a:t>
          </a:r>
          <a:endParaRPr lang="it-IT" sz="2200" dirty="0"/>
        </a:p>
      </dgm:t>
    </dgm:pt>
    <dgm:pt modelId="{3469F902-FC09-4A0A-A348-6A62CDA33BA6}" type="parTrans" cxnId="{3416201B-6D63-4D05-A06D-B82C052BF09B}">
      <dgm:prSet/>
      <dgm:spPr/>
      <dgm:t>
        <a:bodyPr/>
        <a:lstStyle/>
        <a:p>
          <a:endParaRPr lang="it-IT"/>
        </a:p>
      </dgm:t>
    </dgm:pt>
    <dgm:pt modelId="{0DD9A6C2-87C4-446A-9C79-0972836EB048}" type="sibTrans" cxnId="{3416201B-6D63-4D05-A06D-B82C052BF09B}">
      <dgm:prSet/>
      <dgm:spPr/>
      <dgm:t>
        <a:bodyPr/>
        <a:lstStyle/>
        <a:p>
          <a:endParaRPr lang="it-IT"/>
        </a:p>
      </dgm:t>
    </dgm:pt>
    <dgm:pt modelId="{83E36440-3298-4D67-82E3-B0A776D92BAF}">
      <dgm:prSet phldrT="[Testo]" custT="1"/>
      <dgm:spPr/>
      <dgm:t>
        <a:bodyPr/>
        <a:lstStyle/>
        <a:p>
          <a:pPr algn="l"/>
          <a:r>
            <a:rPr lang="it-IT" sz="2400" b="1" dirty="0" err="1"/>
            <a:t>Convergence</a:t>
          </a:r>
          <a:r>
            <a:rPr lang="it-IT" sz="2400" b="1" dirty="0"/>
            <a:t>  </a:t>
          </a:r>
          <a:r>
            <a:rPr lang="it-IT" sz="2400" b="1" dirty="0" smtClean="0"/>
            <a:t>*</a:t>
          </a:r>
          <a:r>
            <a:rPr lang="it-IT" sz="2800" dirty="0" smtClean="0"/>
            <a:t> </a:t>
          </a:r>
          <a:r>
            <a:rPr lang="it-IT" sz="2200" dirty="0"/>
            <a:t>of </a:t>
          </a:r>
          <a:r>
            <a:rPr lang="it-IT" sz="2200" dirty="0" err="1" smtClean="0"/>
            <a:t>political-legal</a:t>
          </a:r>
          <a:r>
            <a:rPr lang="it-IT" sz="2200" dirty="0" smtClean="0"/>
            <a:t> </a:t>
          </a:r>
          <a:r>
            <a:rPr lang="it-IT" sz="2200" dirty="0" err="1" smtClean="0"/>
            <a:t>institutions</a:t>
          </a:r>
          <a:r>
            <a:rPr lang="it-IT" sz="2400" dirty="0" smtClean="0"/>
            <a:t>       </a:t>
          </a:r>
        </a:p>
        <a:p>
          <a:pPr algn="l"/>
          <a:r>
            <a:rPr lang="it-IT" sz="2400" dirty="0" smtClean="0"/>
            <a:t>	             *  </a:t>
          </a:r>
          <a:r>
            <a:rPr lang="it-IT" sz="2200" dirty="0" smtClean="0"/>
            <a:t>of </a:t>
          </a:r>
          <a:r>
            <a:rPr lang="it-IT" sz="2200" dirty="0" err="1"/>
            <a:t>customer</a:t>
          </a:r>
          <a:r>
            <a:rPr lang="it-IT" sz="2200" dirty="0"/>
            <a:t> </a:t>
          </a:r>
          <a:r>
            <a:rPr lang="it-IT" sz="2200" dirty="0" err="1"/>
            <a:t>needs</a:t>
          </a:r>
          <a:r>
            <a:rPr lang="it-IT" sz="2200" dirty="0"/>
            <a:t> and </a:t>
          </a:r>
          <a:r>
            <a:rPr lang="it-IT" sz="2200" dirty="0" err="1"/>
            <a:t>wants</a:t>
          </a:r>
          <a:endParaRPr lang="it-IT" sz="2200" dirty="0"/>
        </a:p>
      </dgm:t>
    </dgm:pt>
    <dgm:pt modelId="{10E6516F-EC78-4145-A5F4-D4D2370762A0}" type="parTrans" cxnId="{25F6B34A-3ABE-4866-A159-B50AC8FF0F85}">
      <dgm:prSet/>
      <dgm:spPr/>
      <dgm:t>
        <a:bodyPr/>
        <a:lstStyle/>
        <a:p>
          <a:endParaRPr lang="it-IT"/>
        </a:p>
      </dgm:t>
    </dgm:pt>
    <dgm:pt modelId="{63F5DA1D-FE62-4E27-964D-1D43FD2BA593}" type="sibTrans" cxnId="{25F6B34A-3ABE-4866-A159-B50AC8FF0F85}">
      <dgm:prSet/>
      <dgm:spPr/>
      <dgm:t>
        <a:bodyPr/>
        <a:lstStyle/>
        <a:p>
          <a:endParaRPr lang="it-IT"/>
        </a:p>
      </dgm:t>
    </dgm:pt>
    <dgm:pt modelId="{29BF74D7-BD28-4795-B1B3-D29105A38494}">
      <dgm:prSet phldrT="[Testo]" custT="1"/>
      <dgm:spPr/>
      <dgm:t>
        <a:bodyPr/>
        <a:lstStyle/>
        <a:p>
          <a:r>
            <a:rPr lang="it-IT" sz="2400" b="1"/>
            <a:t>Industry-specific dynamics</a:t>
          </a:r>
        </a:p>
      </dgm:t>
    </dgm:pt>
    <dgm:pt modelId="{D6ADE938-01A2-4B42-BC32-FA26985F304D}" type="parTrans" cxnId="{4219F580-2791-4F98-A2AA-EE5DAFFFF3C0}">
      <dgm:prSet/>
      <dgm:spPr/>
      <dgm:t>
        <a:bodyPr/>
        <a:lstStyle/>
        <a:p>
          <a:endParaRPr lang="it-IT"/>
        </a:p>
      </dgm:t>
    </dgm:pt>
    <dgm:pt modelId="{3A440134-2E78-45E5-8A4D-F1C066E04D99}" type="sibTrans" cxnId="{4219F580-2791-4F98-A2AA-EE5DAFFFF3C0}">
      <dgm:prSet/>
      <dgm:spPr/>
      <dgm:t>
        <a:bodyPr/>
        <a:lstStyle/>
        <a:p>
          <a:endParaRPr lang="it-IT"/>
        </a:p>
      </dgm:t>
    </dgm:pt>
    <dgm:pt modelId="{67101A18-7F0A-4070-A187-369814B62EDA}" type="pres">
      <dgm:prSet presAssocID="{A56558D5-40A0-4849-9B1C-3030EA873BE1}" presName="linearFlow" presStyleCnt="0">
        <dgm:presLayoutVars>
          <dgm:dir/>
          <dgm:resizeHandles val="exact"/>
        </dgm:presLayoutVars>
      </dgm:prSet>
      <dgm:spPr/>
    </dgm:pt>
    <dgm:pt modelId="{F5E51C2E-A754-4357-80AF-38E34D10679B}" type="pres">
      <dgm:prSet presAssocID="{1F6E768A-F7AE-408E-A49B-728C97627356}" presName="composite" presStyleCnt="0"/>
      <dgm:spPr/>
    </dgm:pt>
    <dgm:pt modelId="{F38CE01D-43BB-40DA-A089-ED236F47C862}" type="pres">
      <dgm:prSet presAssocID="{1F6E768A-F7AE-408E-A49B-728C97627356}" presName="imgShp" presStyleLbl="fgImgPlace1" presStyleIdx="0" presStyleCnt="5"/>
      <dgm:spPr>
        <a:blipFill rotWithShape="0">
          <a:blip xmlns:r="http://schemas.openxmlformats.org/officeDocument/2006/relationships" r:embed="rId1"/>
          <a:stretch>
            <a:fillRect/>
          </a:stretch>
        </a:blipFill>
      </dgm:spPr>
    </dgm:pt>
    <dgm:pt modelId="{7A7C15A4-E0C9-4D12-85AB-E071BFDC57BB}" type="pres">
      <dgm:prSet presAssocID="{1F6E768A-F7AE-408E-A49B-728C97627356}" presName="txShp" presStyleLbl="node1" presStyleIdx="0" presStyleCnt="5">
        <dgm:presLayoutVars>
          <dgm:bulletEnabled val="1"/>
        </dgm:presLayoutVars>
      </dgm:prSet>
      <dgm:spPr/>
      <dgm:t>
        <a:bodyPr/>
        <a:lstStyle/>
        <a:p>
          <a:endParaRPr lang="ru-RU"/>
        </a:p>
      </dgm:t>
    </dgm:pt>
    <dgm:pt modelId="{66C9EAED-2921-47FA-8DE3-D4E8AB562506}" type="pres">
      <dgm:prSet presAssocID="{5B46A4EE-D743-4184-9849-5DF7BB4916ED}" presName="spacing" presStyleCnt="0"/>
      <dgm:spPr/>
    </dgm:pt>
    <dgm:pt modelId="{5911D5ED-1DDA-419C-BCD6-FF7252515279}" type="pres">
      <dgm:prSet presAssocID="{69E9AD1C-5208-4EA9-B5AD-F72C670BD50B}" presName="composite" presStyleCnt="0"/>
      <dgm:spPr/>
    </dgm:pt>
    <dgm:pt modelId="{31A979FF-AE15-4CD9-A46E-6A2EA2362F73}" type="pres">
      <dgm:prSet presAssocID="{69E9AD1C-5208-4EA9-B5AD-F72C670BD50B}" presName="imgShp" presStyleLbl="fgImgPlace1" presStyleIdx="1" presStyleCnt="5"/>
      <dgm:spPr>
        <a:blipFill rotWithShape="0">
          <a:blip xmlns:r="http://schemas.openxmlformats.org/officeDocument/2006/relationships" r:embed="rId2"/>
          <a:stretch>
            <a:fillRect/>
          </a:stretch>
        </a:blipFill>
      </dgm:spPr>
    </dgm:pt>
    <dgm:pt modelId="{8C832FBC-8A88-4AE8-88FF-758D2A212952}" type="pres">
      <dgm:prSet presAssocID="{69E9AD1C-5208-4EA9-B5AD-F72C670BD50B}" presName="txShp" presStyleLbl="node1" presStyleIdx="1" presStyleCnt="5">
        <dgm:presLayoutVars>
          <dgm:bulletEnabled val="1"/>
        </dgm:presLayoutVars>
      </dgm:prSet>
      <dgm:spPr/>
      <dgm:t>
        <a:bodyPr/>
        <a:lstStyle/>
        <a:p>
          <a:endParaRPr lang="ru-RU"/>
        </a:p>
      </dgm:t>
    </dgm:pt>
    <dgm:pt modelId="{B93EAF17-4D9B-4D12-9D6D-E6C54A95C73D}" type="pres">
      <dgm:prSet presAssocID="{EAB79D86-9083-46FF-BA93-61D969C03C3E}" presName="spacing" presStyleCnt="0"/>
      <dgm:spPr/>
    </dgm:pt>
    <dgm:pt modelId="{CDC7BE5A-220A-43EA-BF10-F49CE3563AEA}" type="pres">
      <dgm:prSet presAssocID="{83E36440-3298-4D67-82E3-B0A776D92BAF}" presName="composite" presStyleCnt="0"/>
      <dgm:spPr/>
    </dgm:pt>
    <dgm:pt modelId="{664A53C8-9DC2-4F8D-9E91-08F4BF8B470B}" type="pres">
      <dgm:prSet presAssocID="{83E36440-3298-4D67-82E3-B0A776D92BAF}" presName="imgShp" presStyleLbl="fgImgPlace1" presStyleIdx="2" presStyleCnt="5"/>
      <dgm:spPr>
        <a:blipFill rotWithShape="0">
          <a:blip xmlns:r="http://schemas.openxmlformats.org/officeDocument/2006/relationships" r:embed="rId3"/>
          <a:stretch>
            <a:fillRect/>
          </a:stretch>
        </a:blipFill>
      </dgm:spPr>
    </dgm:pt>
    <dgm:pt modelId="{72A15FE6-1F49-4A37-A626-90678C6E7C52}" type="pres">
      <dgm:prSet presAssocID="{83E36440-3298-4D67-82E3-B0A776D92BAF}" presName="txShp" presStyleLbl="node1" presStyleIdx="2" presStyleCnt="5">
        <dgm:presLayoutVars>
          <dgm:bulletEnabled val="1"/>
        </dgm:presLayoutVars>
      </dgm:prSet>
      <dgm:spPr/>
      <dgm:t>
        <a:bodyPr/>
        <a:lstStyle/>
        <a:p>
          <a:endParaRPr lang="ru-RU"/>
        </a:p>
      </dgm:t>
    </dgm:pt>
    <dgm:pt modelId="{37ADBA65-E187-4468-ADD8-79F6D0360728}" type="pres">
      <dgm:prSet presAssocID="{63F5DA1D-FE62-4E27-964D-1D43FD2BA593}" presName="spacing" presStyleCnt="0"/>
      <dgm:spPr/>
    </dgm:pt>
    <dgm:pt modelId="{28F04D2E-8236-423B-9D7C-3EC3FFF303F0}" type="pres">
      <dgm:prSet presAssocID="{29BF74D7-BD28-4795-B1B3-D29105A38494}" presName="composite" presStyleCnt="0"/>
      <dgm:spPr/>
    </dgm:pt>
    <dgm:pt modelId="{EE36D89A-242C-4BCD-A7E2-AB496F373C9D}" type="pres">
      <dgm:prSet presAssocID="{29BF74D7-BD28-4795-B1B3-D29105A38494}" presName="imgShp" presStyleLbl="fgImgPlace1" presStyleIdx="3" presStyleCnt="5"/>
      <dgm:spPr>
        <a:blipFill rotWithShape="0">
          <a:blip xmlns:r="http://schemas.openxmlformats.org/officeDocument/2006/relationships" r:embed="rId4"/>
          <a:stretch>
            <a:fillRect/>
          </a:stretch>
        </a:blipFill>
      </dgm:spPr>
    </dgm:pt>
    <dgm:pt modelId="{C54011F1-EA97-494E-B608-F950A043C4A1}" type="pres">
      <dgm:prSet presAssocID="{29BF74D7-BD28-4795-B1B3-D29105A38494}" presName="txShp" presStyleLbl="node1" presStyleIdx="3" presStyleCnt="5">
        <dgm:presLayoutVars>
          <dgm:bulletEnabled val="1"/>
        </dgm:presLayoutVars>
      </dgm:prSet>
      <dgm:spPr/>
      <dgm:t>
        <a:bodyPr/>
        <a:lstStyle/>
        <a:p>
          <a:endParaRPr lang="ru-RU"/>
        </a:p>
      </dgm:t>
    </dgm:pt>
    <dgm:pt modelId="{95B950C4-CDB4-4AC7-9A70-AD66EFB82285}" type="pres">
      <dgm:prSet presAssocID="{3A440134-2E78-45E5-8A4D-F1C066E04D99}" presName="spacing" presStyleCnt="0"/>
      <dgm:spPr/>
    </dgm:pt>
    <dgm:pt modelId="{80426616-9AF1-445C-8BE8-FCF964EFAEB8}" type="pres">
      <dgm:prSet presAssocID="{B6AF716D-A834-4DC2-B8F8-9C4BC2A8D04F}" presName="composite" presStyleCnt="0"/>
      <dgm:spPr/>
    </dgm:pt>
    <dgm:pt modelId="{E51F3981-CA28-45B9-860A-1E71949D1246}" type="pres">
      <dgm:prSet presAssocID="{B6AF716D-A834-4DC2-B8F8-9C4BC2A8D04F}" presName="imgShp" presStyleLbl="fgImgPlace1" presStyleIdx="4" presStyleCnt="5"/>
      <dgm:spPr>
        <a:blipFill rotWithShape="0">
          <a:blip xmlns:r="http://schemas.openxmlformats.org/officeDocument/2006/relationships" r:embed="rId5"/>
          <a:stretch>
            <a:fillRect/>
          </a:stretch>
        </a:blipFill>
      </dgm:spPr>
    </dgm:pt>
    <dgm:pt modelId="{F3DFA7DC-8801-41C0-A20C-0EC5F10D2084}" type="pres">
      <dgm:prSet presAssocID="{B6AF716D-A834-4DC2-B8F8-9C4BC2A8D04F}" presName="txShp" presStyleLbl="node1" presStyleIdx="4" presStyleCnt="5">
        <dgm:presLayoutVars>
          <dgm:bulletEnabled val="1"/>
        </dgm:presLayoutVars>
      </dgm:prSet>
      <dgm:spPr/>
      <dgm:t>
        <a:bodyPr/>
        <a:lstStyle/>
        <a:p>
          <a:endParaRPr lang="ru-RU"/>
        </a:p>
      </dgm:t>
    </dgm:pt>
  </dgm:ptLst>
  <dgm:cxnLst>
    <dgm:cxn modelId="{05243086-B7BB-446B-9482-498CFC330331}" type="presOf" srcId="{29BF74D7-BD28-4795-B1B3-D29105A38494}" destId="{C54011F1-EA97-494E-B608-F950A043C4A1}" srcOrd="0" destOrd="0" presId="urn:microsoft.com/office/officeart/2005/8/layout/vList3#1"/>
    <dgm:cxn modelId="{25F6B34A-3ABE-4866-A159-B50AC8FF0F85}" srcId="{A56558D5-40A0-4849-9B1C-3030EA873BE1}" destId="{83E36440-3298-4D67-82E3-B0A776D92BAF}" srcOrd="2" destOrd="0" parTransId="{10E6516F-EC78-4145-A5F4-D4D2370762A0}" sibTransId="{63F5DA1D-FE62-4E27-964D-1D43FD2BA593}"/>
    <dgm:cxn modelId="{901E991A-DD35-4EE2-8649-8BEC5A79A7E9}" type="presOf" srcId="{B6AF716D-A834-4DC2-B8F8-9C4BC2A8D04F}" destId="{F3DFA7DC-8801-41C0-A20C-0EC5F10D2084}" srcOrd="0" destOrd="0" presId="urn:microsoft.com/office/officeart/2005/8/layout/vList3#1"/>
    <dgm:cxn modelId="{3416201B-6D63-4D05-A06D-B82C052BF09B}" srcId="{A56558D5-40A0-4849-9B1C-3030EA873BE1}" destId="{B6AF716D-A834-4DC2-B8F8-9C4BC2A8D04F}" srcOrd="4" destOrd="0" parTransId="{3469F902-FC09-4A0A-A348-6A62CDA33BA6}" sibTransId="{0DD9A6C2-87C4-446A-9C79-0972836EB048}"/>
    <dgm:cxn modelId="{61ECBD40-AFA6-42FF-B277-7965BFF68327}" srcId="{A56558D5-40A0-4849-9B1C-3030EA873BE1}" destId="{69E9AD1C-5208-4EA9-B5AD-F72C670BD50B}" srcOrd="1" destOrd="0" parTransId="{46AFE879-2729-48D9-A872-5D742E8A9604}" sibTransId="{EAB79D86-9083-46FF-BA93-61D969C03C3E}"/>
    <dgm:cxn modelId="{4219F580-2791-4F98-A2AA-EE5DAFFFF3C0}" srcId="{A56558D5-40A0-4849-9B1C-3030EA873BE1}" destId="{29BF74D7-BD28-4795-B1B3-D29105A38494}" srcOrd="3" destOrd="0" parTransId="{D6ADE938-01A2-4B42-BC32-FA26985F304D}" sibTransId="{3A440134-2E78-45E5-8A4D-F1C066E04D99}"/>
    <dgm:cxn modelId="{F32EC0C2-BFE5-43BB-AE33-9A37D570CDA1}" type="presOf" srcId="{A56558D5-40A0-4849-9B1C-3030EA873BE1}" destId="{67101A18-7F0A-4070-A187-369814B62EDA}" srcOrd="0" destOrd="0" presId="urn:microsoft.com/office/officeart/2005/8/layout/vList3#1"/>
    <dgm:cxn modelId="{B1118739-F8AC-48FA-BA2F-278803603A42}" type="presOf" srcId="{83E36440-3298-4D67-82E3-B0A776D92BAF}" destId="{72A15FE6-1F49-4A37-A626-90678C6E7C52}" srcOrd="0" destOrd="0" presId="urn:microsoft.com/office/officeart/2005/8/layout/vList3#1"/>
    <dgm:cxn modelId="{E214FE9F-1ED9-47D4-851E-5947AACE3928}" type="presOf" srcId="{1F6E768A-F7AE-408E-A49B-728C97627356}" destId="{7A7C15A4-E0C9-4D12-85AB-E071BFDC57BB}" srcOrd="0" destOrd="0" presId="urn:microsoft.com/office/officeart/2005/8/layout/vList3#1"/>
    <dgm:cxn modelId="{9CBF2F09-4BD2-41E0-8AFB-5111123BEAC4}" srcId="{A56558D5-40A0-4849-9B1C-3030EA873BE1}" destId="{1F6E768A-F7AE-408E-A49B-728C97627356}" srcOrd="0" destOrd="0" parTransId="{9C63E1B9-3005-4836-BBEE-6AF3A261C742}" sibTransId="{5B46A4EE-D743-4184-9849-5DF7BB4916ED}"/>
    <dgm:cxn modelId="{513C5711-A7FE-4A26-A936-A5F8CD4CBFE0}" type="presOf" srcId="{69E9AD1C-5208-4EA9-B5AD-F72C670BD50B}" destId="{8C832FBC-8A88-4AE8-88FF-758D2A212952}" srcOrd="0" destOrd="0" presId="urn:microsoft.com/office/officeart/2005/8/layout/vList3#1"/>
    <dgm:cxn modelId="{03AB43E8-1960-4240-A60B-2959CA6B805B}" type="presParOf" srcId="{67101A18-7F0A-4070-A187-369814B62EDA}" destId="{F5E51C2E-A754-4357-80AF-38E34D10679B}" srcOrd="0" destOrd="0" presId="urn:microsoft.com/office/officeart/2005/8/layout/vList3#1"/>
    <dgm:cxn modelId="{C7DDA6CE-52C3-4C7E-B703-C2F995EBE81C}" type="presParOf" srcId="{F5E51C2E-A754-4357-80AF-38E34D10679B}" destId="{F38CE01D-43BB-40DA-A089-ED236F47C862}" srcOrd="0" destOrd="0" presId="urn:microsoft.com/office/officeart/2005/8/layout/vList3#1"/>
    <dgm:cxn modelId="{52F876A6-1EDA-4B1E-BA21-27578770A594}" type="presParOf" srcId="{F5E51C2E-A754-4357-80AF-38E34D10679B}" destId="{7A7C15A4-E0C9-4D12-85AB-E071BFDC57BB}" srcOrd="1" destOrd="0" presId="urn:microsoft.com/office/officeart/2005/8/layout/vList3#1"/>
    <dgm:cxn modelId="{2ABCD0B4-F6C3-4292-993A-D33EF94A211A}" type="presParOf" srcId="{67101A18-7F0A-4070-A187-369814B62EDA}" destId="{66C9EAED-2921-47FA-8DE3-D4E8AB562506}" srcOrd="1" destOrd="0" presId="urn:microsoft.com/office/officeart/2005/8/layout/vList3#1"/>
    <dgm:cxn modelId="{3E328636-87D5-44A4-9C65-C70A1B3D576D}" type="presParOf" srcId="{67101A18-7F0A-4070-A187-369814B62EDA}" destId="{5911D5ED-1DDA-419C-BCD6-FF7252515279}" srcOrd="2" destOrd="0" presId="urn:microsoft.com/office/officeart/2005/8/layout/vList3#1"/>
    <dgm:cxn modelId="{BBE27F00-9C6F-4548-8F10-770E58E4E805}" type="presParOf" srcId="{5911D5ED-1DDA-419C-BCD6-FF7252515279}" destId="{31A979FF-AE15-4CD9-A46E-6A2EA2362F73}" srcOrd="0" destOrd="0" presId="urn:microsoft.com/office/officeart/2005/8/layout/vList3#1"/>
    <dgm:cxn modelId="{DFB076F8-F72C-4631-913F-8F3BBF4AD32D}" type="presParOf" srcId="{5911D5ED-1DDA-419C-BCD6-FF7252515279}" destId="{8C832FBC-8A88-4AE8-88FF-758D2A212952}" srcOrd="1" destOrd="0" presId="urn:microsoft.com/office/officeart/2005/8/layout/vList3#1"/>
    <dgm:cxn modelId="{FE76EA72-94A5-454B-B9AC-615D1C6D4781}" type="presParOf" srcId="{67101A18-7F0A-4070-A187-369814B62EDA}" destId="{B93EAF17-4D9B-4D12-9D6D-E6C54A95C73D}" srcOrd="3" destOrd="0" presId="urn:microsoft.com/office/officeart/2005/8/layout/vList3#1"/>
    <dgm:cxn modelId="{5EFEF2FC-9745-477C-B3E5-006C6B5574C4}" type="presParOf" srcId="{67101A18-7F0A-4070-A187-369814B62EDA}" destId="{CDC7BE5A-220A-43EA-BF10-F49CE3563AEA}" srcOrd="4" destOrd="0" presId="urn:microsoft.com/office/officeart/2005/8/layout/vList3#1"/>
    <dgm:cxn modelId="{CCF5D7AE-FEA5-4B7E-93C6-22FDA358564D}" type="presParOf" srcId="{CDC7BE5A-220A-43EA-BF10-F49CE3563AEA}" destId="{664A53C8-9DC2-4F8D-9E91-08F4BF8B470B}" srcOrd="0" destOrd="0" presId="urn:microsoft.com/office/officeart/2005/8/layout/vList3#1"/>
    <dgm:cxn modelId="{B909FC14-F7F3-48E0-81CA-2E890261DDD4}" type="presParOf" srcId="{CDC7BE5A-220A-43EA-BF10-F49CE3563AEA}" destId="{72A15FE6-1F49-4A37-A626-90678C6E7C52}" srcOrd="1" destOrd="0" presId="urn:microsoft.com/office/officeart/2005/8/layout/vList3#1"/>
    <dgm:cxn modelId="{F0E57E54-95C3-4837-B251-920D4025DBC1}" type="presParOf" srcId="{67101A18-7F0A-4070-A187-369814B62EDA}" destId="{37ADBA65-E187-4468-ADD8-79F6D0360728}" srcOrd="5" destOrd="0" presId="urn:microsoft.com/office/officeart/2005/8/layout/vList3#1"/>
    <dgm:cxn modelId="{763735A7-38DD-4D90-A4BB-2CB3A82FEABD}" type="presParOf" srcId="{67101A18-7F0A-4070-A187-369814B62EDA}" destId="{28F04D2E-8236-423B-9D7C-3EC3FFF303F0}" srcOrd="6" destOrd="0" presId="urn:microsoft.com/office/officeart/2005/8/layout/vList3#1"/>
    <dgm:cxn modelId="{69B86180-B352-4CCB-8A23-866FF4C7FAA2}" type="presParOf" srcId="{28F04D2E-8236-423B-9D7C-3EC3FFF303F0}" destId="{EE36D89A-242C-4BCD-A7E2-AB496F373C9D}" srcOrd="0" destOrd="0" presId="urn:microsoft.com/office/officeart/2005/8/layout/vList3#1"/>
    <dgm:cxn modelId="{5010C78E-C16D-42E2-BFC7-208D0C494580}" type="presParOf" srcId="{28F04D2E-8236-423B-9D7C-3EC3FFF303F0}" destId="{C54011F1-EA97-494E-B608-F950A043C4A1}" srcOrd="1" destOrd="0" presId="urn:microsoft.com/office/officeart/2005/8/layout/vList3#1"/>
    <dgm:cxn modelId="{242FD9D7-A849-4E45-83D1-0A69DC9DDAD4}" type="presParOf" srcId="{67101A18-7F0A-4070-A187-369814B62EDA}" destId="{95B950C4-CDB4-4AC7-9A70-AD66EFB82285}" srcOrd="7" destOrd="0" presId="urn:microsoft.com/office/officeart/2005/8/layout/vList3#1"/>
    <dgm:cxn modelId="{8303A9C6-DF43-4234-ADBE-2D010632450A}" type="presParOf" srcId="{67101A18-7F0A-4070-A187-369814B62EDA}" destId="{80426616-9AF1-445C-8BE8-FCF964EFAEB8}" srcOrd="8" destOrd="0" presId="urn:microsoft.com/office/officeart/2005/8/layout/vList3#1"/>
    <dgm:cxn modelId="{3234E459-68B5-4BEF-89BD-21F583B734CC}" type="presParOf" srcId="{80426616-9AF1-445C-8BE8-FCF964EFAEB8}" destId="{E51F3981-CA28-45B9-860A-1E71949D1246}" srcOrd="0" destOrd="0" presId="urn:microsoft.com/office/officeart/2005/8/layout/vList3#1"/>
    <dgm:cxn modelId="{07A072DD-7B79-40BC-AD07-6F57DDF93110}" type="presParOf" srcId="{80426616-9AF1-445C-8BE8-FCF964EFAEB8}" destId="{F3DFA7DC-8801-41C0-A20C-0EC5F10D208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C8FCA-29FF-4962-8977-B852C2C8399C}">
      <dsp:nvSpPr>
        <dsp:cNvPr id="0" name=""/>
        <dsp:cNvSpPr/>
      </dsp:nvSpPr>
      <dsp:spPr>
        <a:xfrm rot="5400000">
          <a:off x="6156607" y="-2441522"/>
          <a:ext cx="1701745" cy="65905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 the discovery, enactment, evaluation and exploitation of opportunities – across national borders – to create future goods and services.” (McDougall and </a:t>
          </a:r>
          <a:r>
            <a:rPr lang="en-GB" sz="2400" kern="1200" dirty="0" err="1"/>
            <a:t>Oviatt</a:t>
          </a:r>
          <a:r>
            <a:rPr lang="en-GB" sz="2400" kern="1200" dirty="0"/>
            <a:t>, 2005)</a:t>
          </a:r>
          <a:endParaRPr lang="it-IT" sz="2400" kern="1200" dirty="0"/>
        </a:p>
      </dsp:txBody>
      <dsp:txXfrm rot="-5400000">
        <a:off x="3712211" y="85946"/>
        <a:ext cx="6507466" cy="1535601"/>
      </dsp:txXfrm>
    </dsp:sp>
    <dsp:sp modelId="{4176A18B-2E00-40EC-A942-E2B13B831C07}">
      <dsp:nvSpPr>
        <dsp:cNvPr id="0" name=""/>
        <dsp:cNvSpPr/>
      </dsp:nvSpPr>
      <dsp:spPr>
        <a:xfrm>
          <a:off x="5033" y="28643"/>
          <a:ext cx="3707178" cy="1650206"/>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it-IT" sz="5400" kern="1200" dirty="0" err="1"/>
            <a:t>What</a:t>
          </a:r>
          <a:endParaRPr lang="it-IT" sz="5400" kern="1200" dirty="0"/>
        </a:p>
      </dsp:txBody>
      <dsp:txXfrm>
        <a:off x="85589" y="109199"/>
        <a:ext cx="3546066" cy="1489094"/>
      </dsp:txXfrm>
    </dsp:sp>
    <dsp:sp modelId="{426F032C-43C6-40E3-B6D1-1F46BC285469}">
      <dsp:nvSpPr>
        <dsp:cNvPr id="0" name=""/>
        <dsp:cNvSpPr/>
      </dsp:nvSpPr>
      <dsp:spPr>
        <a:xfrm rot="5400000">
          <a:off x="6067615" y="-568274"/>
          <a:ext cx="1879730" cy="65905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err="1"/>
            <a:t>Entrepreneurs</a:t>
          </a:r>
          <a:r>
            <a:rPr lang="it-IT" sz="2400" kern="1200" dirty="0"/>
            <a:t>, top management team: key </a:t>
          </a:r>
          <a:r>
            <a:rPr lang="it-IT" sz="2400" kern="1200" dirty="0" err="1"/>
            <a:t>decision</a:t>
          </a:r>
          <a:r>
            <a:rPr lang="it-IT" sz="2400" kern="1200" dirty="0"/>
            <a:t> </a:t>
          </a:r>
          <a:r>
            <a:rPr lang="it-IT" sz="2400" kern="1200" dirty="0" err="1"/>
            <a:t>makers</a:t>
          </a:r>
          <a:r>
            <a:rPr lang="it-IT" sz="2400" kern="1200" dirty="0"/>
            <a:t> </a:t>
          </a:r>
        </a:p>
        <a:p>
          <a:pPr marL="228600" lvl="1" indent="-228600" algn="l" defTabSz="1066800">
            <a:lnSpc>
              <a:spcPct val="90000"/>
            </a:lnSpc>
            <a:spcBef>
              <a:spcPct val="0"/>
            </a:spcBef>
            <a:spcAft>
              <a:spcPct val="15000"/>
            </a:spcAft>
            <a:buChar char="••"/>
          </a:pPr>
          <a:r>
            <a:rPr lang="it-IT" sz="2400" kern="1200" dirty="0" err="1"/>
            <a:t>Their</a:t>
          </a:r>
          <a:r>
            <a:rPr lang="it-IT" sz="2400" kern="1200" dirty="0"/>
            <a:t> </a:t>
          </a:r>
          <a:r>
            <a:rPr lang="it-IT" sz="2400" kern="1200" dirty="0" err="1"/>
            <a:t>organisations</a:t>
          </a:r>
          <a:r>
            <a:rPr lang="it-IT" sz="2400" kern="1200" dirty="0"/>
            <a:t> (</a:t>
          </a:r>
          <a:r>
            <a:rPr lang="it-IT" sz="2400" kern="1200" dirty="0" err="1"/>
            <a:t>international</a:t>
          </a:r>
          <a:r>
            <a:rPr lang="it-IT" sz="2400" kern="1200" dirty="0"/>
            <a:t> </a:t>
          </a:r>
          <a:r>
            <a:rPr lang="it-IT" sz="2400" kern="1200" dirty="0" err="1" smtClean="0"/>
            <a:t>entre-preneurial</a:t>
          </a:r>
          <a:r>
            <a:rPr lang="it-IT" sz="2400" kern="1200" dirty="0" smtClean="0"/>
            <a:t> </a:t>
          </a:r>
          <a:r>
            <a:rPr lang="it-IT" sz="2400" kern="1200" dirty="0" err="1"/>
            <a:t>organisations</a:t>
          </a:r>
          <a:r>
            <a:rPr lang="it-IT" sz="2400" kern="1200" dirty="0"/>
            <a:t>, </a:t>
          </a:r>
          <a:r>
            <a:rPr lang="it-IT" sz="2400" kern="1200" dirty="0" err="1"/>
            <a:t>of</a:t>
          </a:r>
          <a:r>
            <a:rPr lang="it-IT" sz="2400" kern="1200" dirty="0"/>
            <a:t> </a:t>
          </a:r>
          <a:r>
            <a:rPr lang="it-IT" sz="2400" kern="1200" dirty="0" err="1"/>
            <a:t>different</a:t>
          </a:r>
          <a:r>
            <a:rPr lang="it-IT" sz="2400" kern="1200" dirty="0"/>
            <a:t> </a:t>
          </a:r>
          <a:r>
            <a:rPr lang="it-IT" sz="2400" kern="1200" dirty="0" err="1" smtClean="0"/>
            <a:t>types</a:t>
          </a:r>
          <a:r>
            <a:rPr lang="it-IT" sz="2400" kern="1200" dirty="0"/>
            <a:t>)</a:t>
          </a:r>
        </a:p>
      </dsp:txBody>
      <dsp:txXfrm rot="-5400000">
        <a:off x="3712212" y="1878890"/>
        <a:ext cx="6498777" cy="1696208"/>
      </dsp:txXfrm>
    </dsp:sp>
    <dsp:sp modelId="{1E0D54C7-ABA1-4C5D-B9A1-C2DD4D484123}">
      <dsp:nvSpPr>
        <dsp:cNvPr id="0" name=""/>
        <dsp:cNvSpPr/>
      </dsp:nvSpPr>
      <dsp:spPr>
        <a:xfrm>
          <a:off x="5033" y="1901891"/>
          <a:ext cx="3707178" cy="1650206"/>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it-IT" sz="5400" kern="1200" dirty="0" err="1"/>
            <a:t>Who</a:t>
          </a:r>
          <a:endParaRPr lang="it-IT" sz="5400" kern="1200" dirty="0"/>
        </a:p>
      </dsp:txBody>
      <dsp:txXfrm>
        <a:off x="85589" y="1982447"/>
        <a:ext cx="3546066" cy="1489094"/>
      </dsp:txXfrm>
    </dsp:sp>
    <dsp:sp modelId="{993A14C2-93D7-43D2-BBA1-D73C2C56905F}">
      <dsp:nvSpPr>
        <dsp:cNvPr id="0" name=""/>
        <dsp:cNvSpPr/>
      </dsp:nvSpPr>
      <dsp:spPr>
        <a:xfrm rot="5400000">
          <a:off x="6140402" y="1316901"/>
          <a:ext cx="1734155" cy="65905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it-IT" sz="2200" kern="1200" dirty="0"/>
            <a:t> </a:t>
          </a:r>
          <a:r>
            <a:rPr lang="it-IT" sz="2200" kern="1200" dirty="0" smtClean="0"/>
            <a:t>A more </a:t>
          </a:r>
          <a:r>
            <a:rPr lang="it-IT" sz="2200" kern="1200" dirty="0" err="1" smtClean="0"/>
            <a:t>interconnected</a:t>
          </a:r>
          <a:r>
            <a:rPr lang="it-IT" sz="2200" kern="1200" dirty="0" smtClean="0"/>
            <a:t> world and an </a:t>
          </a:r>
          <a:r>
            <a:rPr lang="it-IT" sz="2200" kern="1200" dirty="0" err="1" smtClean="0"/>
            <a:t>increasing</a:t>
          </a:r>
          <a:r>
            <a:rPr lang="it-IT" sz="2200" kern="1200" dirty="0" smtClean="0"/>
            <a:t> </a:t>
          </a:r>
          <a:r>
            <a:rPr lang="it-IT" sz="2200" kern="1200" dirty="0" err="1" smtClean="0"/>
            <a:t>international</a:t>
          </a:r>
          <a:r>
            <a:rPr lang="it-IT" sz="2200" kern="1200" dirty="0" smtClean="0"/>
            <a:t> </a:t>
          </a:r>
          <a:r>
            <a:rPr lang="it-IT" sz="2200" kern="1200" dirty="0" err="1" smtClean="0"/>
            <a:t>orientation</a:t>
          </a:r>
          <a:r>
            <a:rPr lang="it-IT" sz="2200" kern="1200" dirty="0" smtClean="0"/>
            <a:t> in </a:t>
          </a:r>
          <a:r>
            <a:rPr lang="it-IT" sz="2200" kern="1200" dirty="0" err="1" smtClean="0"/>
            <a:t>people</a:t>
          </a:r>
          <a:r>
            <a:rPr lang="it-IT" sz="2200" kern="1200" dirty="0" smtClean="0"/>
            <a:t> and </a:t>
          </a:r>
          <a:r>
            <a:rPr lang="it-IT" sz="2200" kern="1200" dirty="0" err="1" smtClean="0"/>
            <a:t>organisations</a:t>
          </a:r>
          <a:endParaRPr lang="it-IT" sz="2200" kern="1200" dirty="0"/>
        </a:p>
        <a:p>
          <a:pPr marL="228600" lvl="1" indent="-228600" algn="l" defTabSz="977900">
            <a:lnSpc>
              <a:spcPct val="90000"/>
            </a:lnSpc>
            <a:spcBef>
              <a:spcPct val="0"/>
            </a:spcBef>
            <a:spcAft>
              <a:spcPct val="15000"/>
            </a:spcAft>
            <a:buChar char="••"/>
          </a:pPr>
          <a:r>
            <a:rPr lang="it-IT" sz="2200" kern="1200" dirty="0" smtClean="0"/>
            <a:t>The </a:t>
          </a:r>
          <a:r>
            <a:rPr lang="it-IT" sz="2200" kern="1200" dirty="0" err="1"/>
            <a:t>distance</a:t>
          </a:r>
          <a:r>
            <a:rPr lang="it-IT" sz="2200" kern="1200" dirty="0"/>
            <a:t> </a:t>
          </a:r>
          <a:r>
            <a:rPr lang="it-IT" sz="2200" kern="1200" dirty="0" err="1"/>
            <a:t>paradox</a:t>
          </a:r>
          <a:r>
            <a:rPr lang="it-IT" sz="2200" kern="1200" dirty="0"/>
            <a:t>: </a:t>
          </a:r>
          <a:r>
            <a:rPr lang="it-IT" sz="2200" kern="1200" dirty="0" err="1"/>
            <a:t>threats</a:t>
          </a:r>
          <a:r>
            <a:rPr lang="it-IT" sz="2200" kern="1200" dirty="0"/>
            <a:t> and </a:t>
          </a:r>
          <a:r>
            <a:rPr lang="it-IT" sz="2200" kern="1200" dirty="0" smtClean="0"/>
            <a:t>oppor-</a:t>
          </a:r>
          <a:r>
            <a:rPr lang="it-IT" sz="2200" kern="1200" dirty="0" err="1" smtClean="0"/>
            <a:t>tunities</a:t>
          </a:r>
          <a:r>
            <a:rPr lang="it-IT" sz="2200" kern="1200" dirty="0" smtClean="0"/>
            <a:t> </a:t>
          </a:r>
          <a:r>
            <a:rPr lang="it-IT" sz="2200" kern="1200" dirty="0"/>
            <a:t>from </a:t>
          </a:r>
          <a:r>
            <a:rPr lang="it-IT" sz="2200" kern="1200" dirty="0" err="1"/>
            <a:t>distance</a:t>
          </a:r>
          <a:r>
            <a:rPr lang="it-IT" sz="2200" kern="1200" dirty="0"/>
            <a:t> in a </a:t>
          </a:r>
          <a:r>
            <a:rPr lang="it-IT" sz="2200" kern="1200" dirty="0" smtClean="0"/>
            <a:t>(more or </a:t>
          </a:r>
          <a:r>
            <a:rPr lang="it-IT" sz="2200" kern="1200" dirty="0" err="1" smtClean="0"/>
            <a:t>less</a:t>
          </a:r>
          <a:r>
            <a:rPr lang="it-IT" sz="2200" kern="1200" dirty="0" smtClean="0"/>
            <a:t>) global </a:t>
          </a:r>
          <a:r>
            <a:rPr lang="it-IT" sz="2200" kern="1200" dirty="0"/>
            <a:t>world</a:t>
          </a:r>
        </a:p>
      </dsp:txBody>
      <dsp:txXfrm rot="-5400000">
        <a:off x="3712211" y="3829746"/>
        <a:ext cx="6505884" cy="1564847"/>
      </dsp:txXfrm>
    </dsp:sp>
    <dsp:sp modelId="{160FC9BD-8FE0-4F77-AA95-EBE6C593151F}">
      <dsp:nvSpPr>
        <dsp:cNvPr id="0" name=""/>
        <dsp:cNvSpPr/>
      </dsp:nvSpPr>
      <dsp:spPr>
        <a:xfrm>
          <a:off x="5033" y="3791345"/>
          <a:ext cx="3707178" cy="1650206"/>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it-IT" sz="5400" kern="1200" dirty="0" err="1"/>
            <a:t>Why</a:t>
          </a:r>
          <a:endParaRPr lang="it-IT" sz="5400" kern="1200" dirty="0"/>
        </a:p>
      </dsp:txBody>
      <dsp:txXfrm>
        <a:off x="85589" y="3871901"/>
        <a:ext cx="3546066" cy="1489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6C85B-AB44-441D-8DC8-1093F3AE178D}">
      <dsp:nvSpPr>
        <dsp:cNvPr id="0" name=""/>
        <dsp:cNvSpPr/>
      </dsp:nvSpPr>
      <dsp:spPr>
        <a:xfrm>
          <a:off x="-6601717" y="-1009985"/>
          <a:ext cx="7860583" cy="7860583"/>
        </a:xfrm>
        <a:prstGeom prst="blockArc">
          <a:avLst>
            <a:gd name="adj1" fmla="val 18900000"/>
            <a:gd name="adj2" fmla="val 2700000"/>
            <a:gd name="adj3" fmla="val 275"/>
          </a:avLst>
        </a:pr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E3F5871B-8FE5-4C89-95E0-BA4CE43C1735}">
      <dsp:nvSpPr>
        <dsp:cNvPr id="0" name=""/>
        <dsp:cNvSpPr/>
      </dsp:nvSpPr>
      <dsp:spPr>
        <a:xfrm>
          <a:off x="810677" y="420722"/>
          <a:ext cx="6739806" cy="1494799"/>
        </a:xfrm>
        <a:prstGeom prst="rect">
          <a:avLst/>
        </a:prstGeom>
        <a:solidFill>
          <a:schemeClr val="accent5">
            <a:lumMod val="5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7197" tIns="60960" rIns="60960" bIns="60960" numCol="1" spcCol="1270" anchor="ctr" anchorCtr="0">
          <a:noAutofit/>
        </a:bodyPr>
        <a:lstStyle/>
        <a:p>
          <a:pPr lvl="0" algn="l" defTabSz="1066800">
            <a:lnSpc>
              <a:spcPct val="90000"/>
            </a:lnSpc>
            <a:spcBef>
              <a:spcPct val="0"/>
            </a:spcBef>
            <a:spcAft>
              <a:spcPct val="35000"/>
            </a:spcAft>
          </a:pPr>
          <a:r>
            <a:rPr lang="it-IT" sz="2400" b="1" kern="1200" dirty="0" err="1"/>
            <a:t>Orientation</a:t>
          </a:r>
          <a:endParaRPr lang="it-IT" sz="2400" b="1" kern="1200" dirty="0"/>
        </a:p>
        <a:p>
          <a:pPr lvl="0" algn="l" defTabSz="1066800">
            <a:lnSpc>
              <a:spcPct val="90000"/>
            </a:lnSpc>
            <a:spcBef>
              <a:spcPct val="0"/>
            </a:spcBef>
            <a:spcAft>
              <a:spcPct val="35000"/>
            </a:spcAft>
          </a:pPr>
          <a:r>
            <a:rPr lang="it-IT" sz="2400" kern="1200" dirty="0" err="1"/>
            <a:t>to</a:t>
          </a:r>
          <a:r>
            <a:rPr lang="it-IT" sz="2400" kern="1200" dirty="0"/>
            <a:t> </a:t>
          </a:r>
          <a:r>
            <a:rPr lang="it-IT" sz="2400" kern="1200" dirty="0" err="1"/>
            <a:t>international</a:t>
          </a:r>
          <a:r>
            <a:rPr lang="it-IT" sz="2400" kern="1200" dirty="0"/>
            <a:t> </a:t>
          </a:r>
          <a:r>
            <a:rPr lang="it-IT" sz="2400" kern="1200" dirty="0" err="1"/>
            <a:t>markets</a:t>
          </a:r>
          <a:r>
            <a:rPr lang="it-IT" sz="2400" kern="1200" dirty="0"/>
            <a:t> </a:t>
          </a:r>
          <a:r>
            <a:rPr lang="it-IT" sz="2400" kern="1200" dirty="0" err="1"/>
            <a:t>of</a:t>
          </a:r>
          <a:r>
            <a:rPr lang="it-IT" sz="2400" kern="1200" dirty="0"/>
            <a:t> </a:t>
          </a:r>
          <a:r>
            <a:rPr lang="it-IT" sz="2400" kern="1200" dirty="0" err="1"/>
            <a:t>entrepreneurs</a:t>
          </a:r>
          <a:r>
            <a:rPr lang="it-IT" sz="2400" kern="1200" dirty="0"/>
            <a:t> and </a:t>
          </a:r>
          <a:r>
            <a:rPr lang="it-IT" sz="2400" kern="1200" dirty="0" err="1"/>
            <a:t>their</a:t>
          </a:r>
          <a:r>
            <a:rPr lang="it-IT" sz="2400" kern="1200" dirty="0"/>
            <a:t> </a:t>
          </a:r>
          <a:r>
            <a:rPr lang="it-IT" sz="2400" kern="1200" dirty="0" err="1"/>
            <a:t>organisations</a:t>
          </a:r>
          <a:r>
            <a:rPr lang="it-IT" sz="2400" kern="1200" dirty="0"/>
            <a:t> (</a:t>
          </a:r>
          <a:r>
            <a:rPr lang="it-IT" sz="2400" kern="1200" dirty="0" err="1"/>
            <a:t>proactiveness</a:t>
          </a:r>
          <a:r>
            <a:rPr lang="it-IT" sz="2400" kern="1200" dirty="0"/>
            <a:t>, </a:t>
          </a:r>
          <a:r>
            <a:rPr lang="it-IT" sz="2400" kern="1200" dirty="0" err="1"/>
            <a:t>risk</a:t>
          </a:r>
          <a:r>
            <a:rPr lang="it-IT" sz="2400" kern="1200" dirty="0"/>
            <a:t> </a:t>
          </a:r>
          <a:r>
            <a:rPr lang="it-IT" sz="2400" kern="1200" dirty="0" err="1"/>
            <a:t>taking</a:t>
          </a:r>
          <a:r>
            <a:rPr lang="it-IT" sz="2400" kern="1200" dirty="0"/>
            <a:t>, </a:t>
          </a:r>
          <a:r>
            <a:rPr lang="it-IT" sz="2400" kern="1200" dirty="0" err="1"/>
            <a:t>innovativeness</a:t>
          </a:r>
          <a:r>
            <a:rPr lang="it-IT" sz="2400" kern="1200" dirty="0"/>
            <a:t>)</a:t>
          </a:r>
        </a:p>
      </dsp:txBody>
      <dsp:txXfrm>
        <a:off x="810677" y="420722"/>
        <a:ext cx="6739806" cy="1494799"/>
      </dsp:txXfrm>
    </dsp:sp>
    <dsp:sp modelId="{7BE7BBD3-5403-443E-B31C-A946A6EDA6EF}">
      <dsp:nvSpPr>
        <dsp:cNvPr id="0" name=""/>
        <dsp:cNvSpPr/>
      </dsp:nvSpPr>
      <dsp:spPr>
        <a:xfrm>
          <a:off x="80600" y="438045"/>
          <a:ext cx="1460153" cy="1460153"/>
        </a:xfrm>
        <a:prstGeom prst="ellipse">
          <a:avLst/>
        </a:prstGeom>
        <a:solidFill>
          <a:schemeClr val="lt1">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95CEA5A9-5BC7-48EC-A140-E771BD8402BB}">
      <dsp:nvSpPr>
        <dsp:cNvPr id="0" name=""/>
        <dsp:cNvSpPr/>
      </dsp:nvSpPr>
      <dsp:spPr>
        <a:xfrm>
          <a:off x="1235289" y="2198062"/>
          <a:ext cx="6315193" cy="1444488"/>
        </a:xfrm>
        <a:prstGeom prst="rect">
          <a:avLst/>
        </a:prstGeom>
        <a:solidFill>
          <a:schemeClr val="accent5">
            <a:lumMod val="5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7197" tIns="60960" rIns="60960" bIns="60960" numCol="1" spcCol="1270" anchor="ctr" anchorCtr="0">
          <a:noAutofit/>
        </a:bodyPr>
        <a:lstStyle/>
        <a:p>
          <a:pPr lvl="0" algn="l" defTabSz="1066800">
            <a:lnSpc>
              <a:spcPct val="90000"/>
            </a:lnSpc>
            <a:spcBef>
              <a:spcPct val="0"/>
            </a:spcBef>
            <a:spcAft>
              <a:spcPct val="35000"/>
            </a:spcAft>
          </a:pPr>
          <a:r>
            <a:rPr lang="it-IT" sz="2400" b="1" kern="1200" dirty="0" err="1"/>
            <a:t>Opportunities</a:t>
          </a:r>
          <a:endParaRPr lang="it-IT" sz="2400" b="1" kern="1200" dirty="0"/>
        </a:p>
        <a:p>
          <a:pPr lvl="0" algn="l" defTabSz="1066800">
            <a:lnSpc>
              <a:spcPct val="90000"/>
            </a:lnSpc>
            <a:spcBef>
              <a:spcPct val="0"/>
            </a:spcBef>
            <a:spcAft>
              <a:spcPct val="35000"/>
            </a:spcAft>
          </a:pPr>
          <a:r>
            <a:rPr lang="it-IT" sz="2400" kern="1200" dirty="0" err="1"/>
            <a:t>exploration</a:t>
          </a:r>
          <a:r>
            <a:rPr lang="it-IT" sz="2400" kern="1200" dirty="0"/>
            <a:t> and </a:t>
          </a:r>
          <a:r>
            <a:rPr lang="it-IT" sz="2400" kern="1200" dirty="0" err="1"/>
            <a:t>exploitation</a:t>
          </a:r>
          <a:r>
            <a:rPr lang="it-IT" sz="2400" kern="1200" dirty="0"/>
            <a:t>, </a:t>
          </a:r>
          <a:r>
            <a:rPr lang="it-IT" sz="2400" kern="1200" dirty="0" err="1"/>
            <a:t>arising</a:t>
          </a:r>
          <a:r>
            <a:rPr lang="it-IT" sz="2400" kern="1200" dirty="0"/>
            <a:t> </a:t>
          </a:r>
          <a:r>
            <a:rPr lang="it-IT" sz="2400" kern="1200" dirty="0" err="1"/>
            <a:t>from</a:t>
          </a:r>
          <a:r>
            <a:rPr lang="it-IT" sz="2400" kern="1200" dirty="0"/>
            <a:t> </a:t>
          </a:r>
          <a:r>
            <a:rPr lang="it-IT" sz="2400" kern="1200" dirty="0" err="1"/>
            <a:t>from</a:t>
          </a:r>
          <a:r>
            <a:rPr lang="it-IT" sz="2400" kern="1200" dirty="0"/>
            <a:t> </a:t>
          </a:r>
          <a:r>
            <a:rPr lang="it-IT" sz="2400" kern="1200" dirty="0" err="1"/>
            <a:t>foreign</a:t>
          </a:r>
          <a:r>
            <a:rPr lang="it-IT" sz="2400" kern="1200" dirty="0"/>
            <a:t> </a:t>
          </a:r>
          <a:r>
            <a:rPr lang="it-IT" sz="2400" kern="1200" dirty="0" err="1"/>
            <a:t>contexts</a:t>
          </a:r>
          <a:r>
            <a:rPr lang="it-IT" sz="2400" kern="1200" dirty="0"/>
            <a:t> and </a:t>
          </a:r>
          <a:r>
            <a:rPr lang="it-IT" sz="2400" kern="1200" dirty="0" err="1"/>
            <a:t>relationships</a:t>
          </a:r>
          <a:endParaRPr lang="it-IT" sz="2400" kern="1200" dirty="0"/>
        </a:p>
      </dsp:txBody>
      <dsp:txXfrm>
        <a:off x="1235289" y="2198062"/>
        <a:ext cx="6315193" cy="1444488"/>
      </dsp:txXfrm>
    </dsp:sp>
    <dsp:sp modelId="{64F66E44-E74D-4DCF-BF15-7A18213BC9E8}">
      <dsp:nvSpPr>
        <dsp:cNvPr id="0" name=""/>
        <dsp:cNvSpPr/>
      </dsp:nvSpPr>
      <dsp:spPr>
        <a:xfrm>
          <a:off x="505213" y="2190229"/>
          <a:ext cx="1460153" cy="1460153"/>
        </a:xfrm>
        <a:prstGeom prst="ellipse">
          <a:avLst/>
        </a:prstGeom>
        <a:solidFill>
          <a:schemeClr val="lt1">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9FD76C-4FD1-4A1D-88CF-91F30B771922}">
      <dsp:nvSpPr>
        <dsp:cNvPr id="0" name=""/>
        <dsp:cNvSpPr/>
      </dsp:nvSpPr>
      <dsp:spPr>
        <a:xfrm>
          <a:off x="810677" y="3911715"/>
          <a:ext cx="6739806" cy="1554841"/>
        </a:xfrm>
        <a:prstGeom prst="rect">
          <a:avLst/>
        </a:prstGeom>
        <a:solidFill>
          <a:schemeClr val="accent5">
            <a:lumMod val="5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7197"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2400" b="1" kern="1200" dirty="0" err="1" smtClean="0"/>
            <a:t>Organisation</a:t>
          </a:r>
          <a:endParaRPr lang="it-IT" sz="24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it-IT" sz="2200" kern="1200" dirty="0" smtClean="0"/>
            <a:t>International </a:t>
          </a:r>
          <a:r>
            <a:rPr lang="it-IT" sz="2200" kern="1200" dirty="0" err="1" smtClean="0"/>
            <a:t>entrepreneurial</a:t>
          </a:r>
          <a:r>
            <a:rPr lang="it-IT" sz="2200" kern="1200" dirty="0" smtClean="0"/>
            <a:t> </a:t>
          </a:r>
          <a:r>
            <a:rPr lang="it-IT" sz="2200" kern="1200" dirty="0" err="1" smtClean="0"/>
            <a:t>organisation</a:t>
          </a:r>
          <a:r>
            <a:rPr lang="it-IT" sz="2200" kern="1200" dirty="0" smtClean="0"/>
            <a:t>, </a:t>
          </a:r>
          <a:r>
            <a:rPr lang="it-IT" sz="2200" kern="1200" dirty="0" err="1" smtClean="0"/>
            <a:t>orchestration</a:t>
          </a:r>
          <a:r>
            <a:rPr lang="it-IT" sz="2200" kern="1200" dirty="0" smtClean="0"/>
            <a:t> of </a:t>
          </a:r>
          <a:r>
            <a:rPr lang="it-IT" sz="2200" kern="1200" dirty="0" err="1" smtClean="0"/>
            <a:t>resources</a:t>
          </a:r>
          <a:r>
            <a:rPr lang="it-IT" sz="2200" kern="1200" dirty="0" smtClean="0"/>
            <a:t> and </a:t>
          </a:r>
          <a:r>
            <a:rPr lang="it-IT" sz="2200" kern="1200" dirty="0" err="1" smtClean="0"/>
            <a:t>capabilities</a:t>
          </a:r>
          <a:r>
            <a:rPr lang="it-IT" sz="2200" kern="1200" dirty="0" smtClean="0"/>
            <a:t> to </a:t>
          </a:r>
          <a:r>
            <a:rPr lang="it-IT" sz="2200" kern="1200" dirty="0" err="1" smtClean="0"/>
            <a:t>explore</a:t>
          </a:r>
          <a:r>
            <a:rPr lang="it-IT" sz="2200" kern="1200" dirty="0" smtClean="0"/>
            <a:t> and exploit </a:t>
          </a:r>
          <a:r>
            <a:rPr lang="it-IT" sz="2200" kern="1200" dirty="0" err="1" smtClean="0"/>
            <a:t>international</a:t>
          </a:r>
          <a:r>
            <a:rPr lang="it-IT" sz="2200" kern="1200" dirty="0" smtClean="0"/>
            <a:t> </a:t>
          </a:r>
          <a:r>
            <a:rPr lang="it-IT" sz="2200" kern="1200" dirty="0" err="1" smtClean="0"/>
            <a:t>opportunities</a:t>
          </a:r>
          <a:r>
            <a:rPr lang="it-IT" sz="2200" kern="1200" dirty="0" smtClean="0"/>
            <a:t>, at the start and </a:t>
          </a:r>
          <a:r>
            <a:rPr lang="it-IT" sz="2200" kern="1200" dirty="0" err="1" smtClean="0"/>
            <a:t>during</a:t>
          </a:r>
          <a:r>
            <a:rPr lang="it-IT" sz="2200" kern="1200" dirty="0" smtClean="0"/>
            <a:t> the life of the venture</a:t>
          </a:r>
          <a:endParaRPr lang="it-IT" sz="2200" b="1" kern="1200" dirty="0"/>
        </a:p>
      </dsp:txBody>
      <dsp:txXfrm>
        <a:off x="810677" y="3911715"/>
        <a:ext cx="6739806" cy="1554841"/>
      </dsp:txXfrm>
    </dsp:sp>
    <dsp:sp modelId="{EE12F479-08EC-4846-A077-E41E4054E9B2}">
      <dsp:nvSpPr>
        <dsp:cNvPr id="0" name=""/>
        <dsp:cNvSpPr/>
      </dsp:nvSpPr>
      <dsp:spPr>
        <a:xfrm>
          <a:off x="80600" y="3942413"/>
          <a:ext cx="1460153" cy="1460153"/>
        </a:xfrm>
        <a:prstGeom prst="ellipse">
          <a:avLst/>
        </a:prstGeom>
        <a:solidFill>
          <a:schemeClr val="lt1">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87F16-0C92-40A4-B69D-23ACA43565E6}">
      <dsp:nvSpPr>
        <dsp:cNvPr id="0" name=""/>
        <dsp:cNvSpPr/>
      </dsp:nvSpPr>
      <dsp:spPr>
        <a:xfrm>
          <a:off x="4265184" y="2364917"/>
          <a:ext cx="1985230" cy="1985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b="1" kern="1200" dirty="0" smtClean="0"/>
            <a:t>International </a:t>
          </a:r>
          <a:r>
            <a:rPr lang="it-IT" sz="1000" b="1" kern="1200" dirty="0" err="1" smtClean="0"/>
            <a:t>entrepreneurship</a:t>
          </a:r>
          <a:endParaRPr lang="it-IT" sz="1000" b="1" kern="1200" dirty="0"/>
        </a:p>
      </dsp:txBody>
      <dsp:txXfrm>
        <a:off x="4555914" y="2655647"/>
        <a:ext cx="1403770" cy="1403770"/>
      </dsp:txXfrm>
    </dsp:sp>
    <dsp:sp modelId="{A55EA008-AA42-43C0-A32C-58C2A192E127}">
      <dsp:nvSpPr>
        <dsp:cNvPr id="0" name=""/>
        <dsp:cNvSpPr/>
      </dsp:nvSpPr>
      <dsp:spPr>
        <a:xfrm rot="12900000">
          <a:off x="2988885" y="2018372"/>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65647-577A-445E-B842-66AA5C8598FD}">
      <dsp:nvSpPr>
        <dsp:cNvPr id="0" name=""/>
        <dsp:cNvSpPr/>
      </dsp:nvSpPr>
      <dsp:spPr>
        <a:xfrm>
          <a:off x="2183419" y="1110725"/>
          <a:ext cx="1885968" cy="1508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it-IT" sz="1000" b="1" kern="1200" dirty="0" smtClean="0"/>
            <a:t>International business</a:t>
          </a:r>
        </a:p>
        <a:p>
          <a:pPr lvl="0" algn="ctr" defTabSz="444500">
            <a:lnSpc>
              <a:spcPct val="90000"/>
            </a:lnSpc>
            <a:spcBef>
              <a:spcPct val="0"/>
            </a:spcBef>
            <a:spcAft>
              <a:spcPct val="35000"/>
            </a:spcAft>
          </a:pPr>
          <a:r>
            <a:rPr lang="en-US" sz="1000" kern="1200" dirty="0" smtClean="0"/>
            <a:t>Management and configuration of international activities</a:t>
          </a:r>
          <a:endParaRPr lang="it-IT" sz="1000" kern="1200" dirty="0" smtClean="0"/>
        </a:p>
        <a:p>
          <a:pPr lvl="0" algn="ctr" defTabSz="444500">
            <a:lnSpc>
              <a:spcPct val="90000"/>
            </a:lnSpc>
            <a:spcBef>
              <a:spcPct val="0"/>
            </a:spcBef>
            <a:spcAft>
              <a:spcPct val="35000"/>
            </a:spcAft>
          </a:pPr>
          <a:r>
            <a:rPr lang="en-US" sz="1000" kern="1200" dirty="0" smtClean="0"/>
            <a:t>Internationalization process </a:t>
          </a:r>
          <a:endParaRPr lang="it-IT" sz="1000" kern="1200" dirty="0" smtClean="0"/>
        </a:p>
        <a:p>
          <a:pPr lvl="0" algn="ctr" defTabSz="444500">
            <a:lnSpc>
              <a:spcPct val="90000"/>
            </a:lnSpc>
            <a:spcBef>
              <a:spcPct val="0"/>
            </a:spcBef>
            <a:spcAft>
              <a:spcPct val="35000"/>
            </a:spcAft>
          </a:pPr>
          <a:endParaRPr lang="it-IT" sz="1000" kern="1200" dirty="0"/>
        </a:p>
      </dsp:txBody>
      <dsp:txXfrm>
        <a:off x="2227610" y="1154916"/>
        <a:ext cx="1797586" cy="1420393"/>
      </dsp:txXfrm>
    </dsp:sp>
    <dsp:sp modelId="{53EB3E32-FB6D-4BB2-9184-19E9721948CE}">
      <dsp:nvSpPr>
        <dsp:cNvPr id="0" name=""/>
        <dsp:cNvSpPr/>
      </dsp:nvSpPr>
      <dsp:spPr>
        <a:xfrm rot="16200000">
          <a:off x="4497387" y="1233095"/>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755F13-316F-417D-98CD-DFFE55486822}">
      <dsp:nvSpPr>
        <dsp:cNvPr id="0" name=""/>
        <dsp:cNvSpPr/>
      </dsp:nvSpPr>
      <dsp:spPr>
        <a:xfrm>
          <a:off x="4314815" y="1190"/>
          <a:ext cx="1885968" cy="1508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it-IT" sz="1000" b="1" kern="1200" dirty="0" err="1" smtClean="0"/>
            <a:t>Entrepreneurship</a:t>
          </a:r>
          <a:endParaRPr lang="it-IT" sz="1000" b="1" kern="1200" dirty="0" smtClean="0"/>
        </a:p>
        <a:p>
          <a:pPr lvl="0" algn="ctr" defTabSz="444500">
            <a:lnSpc>
              <a:spcPct val="90000"/>
            </a:lnSpc>
            <a:spcBef>
              <a:spcPct val="0"/>
            </a:spcBef>
            <a:spcAft>
              <a:spcPct val="35000"/>
            </a:spcAft>
          </a:pPr>
          <a:r>
            <a:rPr lang="en-US" sz="1000" kern="1200" dirty="0" smtClean="0"/>
            <a:t>The entrepreneurs and their organizations pursuing opportunities beyond resources controlled</a:t>
          </a:r>
          <a:endParaRPr lang="it-IT" sz="1000" kern="1200" dirty="0"/>
        </a:p>
      </dsp:txBody>
      <dsp:txXfrm>
        <a:off x="4359006" y="45381"/>
        <a:ext cx="1797586" cy="1420393"/>
      </dsp:txXfrm>
    </dsp:sp>
    <dsp:sp modelId="{7F4D7449-5C6E-4905-8C86-BCE8B4E0E172}">
      <dsp:nvSpPr>
        <dsp:cNvPr id="0" name=""/>
        <dsp:cNvSpPr/>
      </dsp:nvSpPr>
      <dsp:spPr>
        <a:xfrm rot="19500000">
          <a:off x="6005889" y="2018372"/>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C9CDEC-BBC5-43F4-B08F-5F4B05834268}">
      <dsp:nvSpPr>
        <dsp:cNvPr id="0" name=""/>
        <dsp:cNvSpPr/>
      </dsp:nvSpPr>
      <dsp:spPr>
        <a:xfrm>
          <a:off x="6446211" y="1110725"/>
          <a:ext cx="1885968" cy="1508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it-IT" sz="1000" b="1" kern="1200" dirty="0" smtClean="0"/>
            <a:t>Strategic Management</a:t>
          </a:r>
        </a:p>
        <a:p>
          <a:pPr lvl="0" algn="ctr" defTabSz="444500">
            <a:lnSpc>
              <a:spcPct val="90000"/>
            </a:lnSpc>
            <a:spcBef>
              <a:spcPct val="0"/>
            </a:spcBef>
            <a:spcAft>
              <a:spcPct val="35000"/>
            </a:spcAft>
          </a:pPr>
          <a:r>
            <a:rPr lang="it-IT" sz="1000" kern="1200" dirty="0" smtClean="0"/>
            <a:t>The use of </a:t>
          </a:r>
          <a:r>
            <a:rPr lang="it-IT" sz="1000" kern="1200" dirty="0" err="1" smtClean="0"/>
            <a:t>resources</a:t>
          </a:r>
          <a:r>
            <a:rPr lang="it-IT" sz="1000" kern="1200" dirty="0" smtClean="0"/>
            <a:t> and </a:t>
          </a:r>
          <a:r>
            <a:rPr lang="it-IT" sz="1000" kern="1200" dirty="0" err="1" smtClean="0"/>
            <a:t>capabilities</a:t>
          </a:r>
          <a:r>
            <a:rPr lang="it-IT" sz="1000" kern="1200" dirty="0" smtClean="0"/>
            <a:t> to </a:t>
          </a:r>
          <a:r>
            <a:rPr lang="it-IT" sz="1000" kern="1200" dirty="0" err="1" smtClean="0"/>
            <a:t>achieve</a:t>
          </a:r>
          <a:r>
            <a:rPr lang="it-IT" sz="1000" kern="1200" dirty="0" smtClean="0"/>
            <a:t> competitive </a:t>
          </a:r>
          <a:r>
            <a:rPr lang="it-IT" sz="1000" kern="1200" dirty="0" err="1" smtClean="0"/>
            <a:t>advantage</a:t>
          </a:r>
          <a:endParaRPr lang="it-IT" sz="1000" kern="1200" dirty="0"/>
        </a:p>
      </dsp:txBody>
      <dsp:txXfrm>
        <a:off x="6490402" y="1154916"/>
        <a:ext cx="1797586" cy="1420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04E6F-8935-4936-B76C-B915ABF35957}">
      <dsp:nvSpPr>
        <dsp:cNvPr id="0" name=""/>
        <dsp:cNvSpPr/>
      </dsp:nvSpPr>
      <dsp:spPr>
        <a:xfrm>
          <a:off x="3505516" y="282836"/>
          <a:ext cx="3655123" cy="365512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t-IT" sz="1500" kern="1200" dirty="0" smtClean="0"/>
            <a:t>2 </a:t>
          </a:r>
        </a:p>
        <a:p>
          <a:pPr lvl="0" algn="ctr" defTabSz="666750">
            <a:lnSpc>
              <a:spcPct val="90000"/>
            </a:lnSpc>
            <a:spcBef>
              <a:spcPct val="0"/>
            </a:spcBef>
            <a:spcAft>
              <a:spcPct val="35000"/>
            </a:spcAft>
          </a:pPr>
          <a:r>
            <a:rPr lang="it-IT" sz="1500" kern="1200" dirty="0" err="1" smtClean="0"/>
            <a:t>Key</a:t>
          </a:r>
          <a:r>
            <a:rPr lang="it-IT" sz="1500" kern="1200" dirty="0" smtClean="0"/>
            <a:t> </a:t>
          </a:r>
          <a:r>
            <a:rPr lang="it-IT" sz="1500" kern="1200" dirty="0" err="1" smtClean="0"/>
            <a:t>constructs</a:t>
          </a:r>
          <a:r>
            <a:rPr lang="it-IT" sz="1500" kern="1200" dirty="0" smtClean="0"/>
            <a:t> (</a:t>
          </a:r>
          <a:r>
            <a:rPr lang="it-IT" sz="1500" kern="1200" dirty="0" err="1" smtClean="0"/>
            <a:t>Distance</a:t>
          </a:r>
          <a:r>
            <a:rPr lang="it-IT" sz="1500" kern="1200" dirty="0" smtClean="0"/>
            <a:t> and </a:t>
          </a:r>
          <a:r>
            <a:rPr lang="it-IT" sz="1500" kern="1200" dirty="0" err="1" smtClean="0"/>
            <a:t>opportunity</a:t>
          </a:r>
          <a:r>
            <a:rPr lang="it-IT" sz="1500" kern="1200" dirty="0" smtClean="0"/>
            <a:t>)</a:t>
          </a:r>
        </a:p>
      </dsp:txBody>
      <dsp:txXfrm>
        <a:off x="5431853" y="1057375"/>
        <a:ext cx="1305401" cy="1087834"/>
      </dsp:txXfrm>
    </dsp:sp>
    <dsp:sp modelId="{42EDB6D2-D10B-4C65-B8E7-C04D646B1F06}">
      <dsp:nvSpPr>
        <dsp:cNvPr id="0" name=""/>
        <dsp:cNvSpPr/>
      </dsp:nvSpPr>
      <dsp:spPr>
        <a:xfrm>
          <a:off x="3430238" y="413377"/>
          <a:ext cx="3655123" cy="365512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t-IT" sz="1500" kern="1200" dirty="0" smtClean="0"/>
            <a:t>3 </a:t>
          </a:r>
        </a:p>
        <a:p>
          <a:pPr lvl="0" algn="ctr" defTabSz="666750">
            <a:lnSpc>
              <a:spcPct val="90000"/>
            </a:lnSpc>
            <a:spcBef>
              <a:spcPct val="0"/>
            </a:spcBef>
            <a:spcAft>
              <a:spcPct val="35000"/>
            </a:spcAft>
          </a:pPr>
          <a:r>
            <a:rPr lang="it-IT" sz="1500" kern="1200" dirty="0" err="1" smtClean="0"/>
            <a:t>Levels</a:t>
          </a:r>
          <a:r>
            <a:rPr lang="it-IT" sz="1500" kern="1200" dirty="0" smtClean="0"/>
            <a:t> of </a:t>
          </a:r>
          <a:r>
            <a:rPr lang="it-IT" sz="1500" kern="1200" dirty="0" err="1" smtClean="0"/>
            <a:t>analysis</a:t>
          </a:r>
          <a:r>
            <a:rPr lang="it-IT" sz="1500" kern="1200" dirty="0" smtClean="0"/>
            <a:t> (</a:t>
          </a:r>
          <a:r>
            <a:rPr lang="it-IT" sz="1500" kern="1200" dirty="0" err="1" smtClean="0"/>
            <a:t>individual</a:t>
          </a:r>
          <a:r>
            <a:rPr lang="it-IT" sz="1500" kern="1200" dirty="0" smtClean="0"/>
            <a:t>, </a:t>
          </a:r>
          <a:r>
            <a:rPr lang="it-IT" sz="1500" kern="1200" dirty="0" err="1" smtClean="0"/>
            <a:t>organization</a:t>
          </a:r>
          <a:r>
            <a:rPr lang="it-IT" sz="1500" kern="1200" dirty="0" smtClean="0"/>
            <a:t>, network)</a:t>
          </a:r>
          <a:endParaRPr lang="it-IT" sz="1500" kern="1200" dirty="0"/>
        </a:p>
      </dsp:txBody>
      <dsp:txXfrm>
        <a:off x="4300505" y="2784856"/>
        <a:ext cx="1958102" cy="957294"/>
      </dsp:txXfrm>
    </dsp:sp>
    <dsp:sp modelId="{343053BE-D8DA-4407-8384-7CE4315E601C}">
      <dsp:nvSpPr>
        <dsp:cNvPr id="0" name=""/>
        <dsp:cNvSpPr/>
      </dsp:nvSpPr>
      <dsp:spPr>
        <a:xfrm>
          <a:off x="3354959" y="282836"/>
          <a:ext cx="3655123" cy="365512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t-IT" sz="1500" kern="1200" dirty="0" smtClean="0"/>
            <a:t>1</a:t>
          </a:r>
        </a:p>
        <a:p>
          <a:pPr lvl="0" algn="ctr" defTabSz="666750">
            <a:lnSpc>
              <a:spcPct val="90000"/>
            </a:lnSpc>
            <a:spcBef>
              <a:spcPct val="0"/>
            </a:spcBef>
            <a:spcAft>
              <a:spcPct val="35000"/>
            </a:spcAft>
          </a:pPr>
          <a:r>
            <a:rPr lang="it-IT" sz="1500" kern="1200" dirty="0" err="1" smtClean="0"/>
            <a:t>Phenomenon</a:t>
          </a:r>
          <a:endParaRPr lang="it-IT" sz="1500" kern="1200" dirty="0" smtClean="0"/>
        </a:p>
        <a:p>
          <a:pPr lvl="0" algn="ctr" defTabSz="666750">
            <a:lnSpc>
              <a:spcPct val="90000"/>
            </a:lnSpc>
            <a:spcBef>
              <a:spcPct val="0"/>
            </a:spcBef>
            <a:spcAft>
              <a:spcPct val="35000"/>
            </a:spcAft>
          </a:pPr>
          <a:r>
            <a:rPr lang="it-IT" sz="1500" kern="1200" dirty="0" smtClean="0"/>
            <a:t>(</a:t>
          </a:r>
          <a:r>
            <a:rPr lang="it-IT" sz="1500" kern="1200" dirty="0" err="1" smtClean="0"/>
            <a:t>international</a:t>
          </a:r>
          <a:r>
            <a:rPr lang="it-IT" sz="1500" kern="1200" dirty="0" smtClean="0"/>
            <a:t> </a:t>
          </a:r>
          <a:r>
            <a:rPr lang="it-IT" sz="1500" kern="1200" dirty="0" err="1" smtClean="0"/>
            <a:t>growth</a:t>
          </a:r>
          <a:r>
            <a:rPr lang="it-IT" sz="1500" kern="1200" dirty="0" smtClean="0"/>
            <a:t>)</a:t>
          </a:r>
          <a:endParaRPr lang="it-IT" sz="1500" kern="1200" dirty="0"/>
        </a:p>
      </dsp:txBody>
      <dsp:txXfrm>
        <a:off x="3778345" y="1057375"/>
        <a:ext cx="1305401" cy="1087834"/>
      </dsp:txXfrm>
    </dsp:sp>
    <dsp:sp modelId="{B1E9A971-2453-4FC9-BC29-6231D87CCEE0}">
      <dsp:nvSpPr>
        <dsp:cNvPr id="0" name=""/>
        <dsp:cNvSpPr/>
      </dsp:nvSpPr>
      <dsp:spPr>
        <a:xfrm>
          <a:off x="3279548" y="56567"/>
          <a:ext cx="4107663" cy="410766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C4BC24-A304-4756-A56F-B9F1DB23002B}">
      <dsp:nvSpPr>
        <dsp:cNvPr id="0" name=""/>
        <dsp:cNvSpPr/>
      </dsp:nvSpPr>
      <dsp:spPr>
        <a:xfrm>
          <a:off x="3203968" y="186876"/>
          <a:ext cx="4107663" cy="410766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FF9207-EBF6-42AF-82DF-C0AF415FA0AC}">
      <dsp:nvSpPr>
        <dsp:cNvPr id="0" name=""/>
        <dsp:cNvSpPr/>
      </dsp:nvSpPr>
      <dsp:spPr>
        <a:xfrm>
          <a:off x="3128388" y="56567"/>
          <a:ext cx="4107663" cy="410766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C15A4-E0C9-4D12-85AB-E071BFDC57BB}">
      <dsp:nvSpPr>
        <dsp:cNvPr id="0" name=""/>
        <dsp:cNvSpPr/>
      </dsp:nvSpPr>
      <dsp:spPr>
        <a:xfrm rot="10800000">
          <a:off x="2010332" y="1595"/>
          <a:ext cx="7120000" cy="867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673" tIns="91440" rIns="170688" bIns="91440" numCol="1" spcCol="1270" anchor="ctr" anchorCtr="0">
          <a:noAutofit/>
        </a:bodyPr>
        <a:lstStyle/>
        <a:p>
          <a:pPr lvl="0" algn="ctr" defTabSz="1066800">
            <a:lnSpc>
              <a:spcPct val="90000"/>
            </a:lnSpc>
            <a:spcBef>
              <a:spcPct val="0"/>
            </a:spcBef>
            <a:spcAft>
              <a:spcPct val="35000"/>
            </a:spcAft>
          </a:pPr>
          <a:r>
            <a:rPr lang="it-IT" sz="2400" b="1" kern="1200" dirty="0"/>
            <a:t>A </a:t>
          </a:r>
          <a:r>
            <a:rPr lang="it-IT" sz="2400" b="1" kern="1200" dirty="0" smtClean="0"/>
            <a:t>new and </a:t>
          </a:r>
          <a:r>
            <a:rPr lang="it-IT" sz="2400" b="1" kern="1200" dirty="0" err="1" smtClean="0"/>
            <a:t>constantly</a:t>
          </a:r>
          <a:r>
            <a:rPr lang="it-IT" sz="2400" b="1" kern="1200" dirty="0" smtClean="0"/>
            <a:t> </a:t>
          </a:r>
          <a:r>
            <a:rPr lang="it-IT" sz="2400" b="1" kern="1200" dirty="0" err="1"/>
            <a:t>changing</a:t>
          </a:r>
          <a:r>
            <a:rPr lang="it-IT" sz="2400" b="1" kern="1200" dirty="0"/>
            <a:t> </a:t>
          </a:r>
          <a:r>
            <a:rPr lang="it-IT" sz="2400" b="1" kern="1200" dirty="0" err="1"/>
            <a:t>economic</a:t>
          </a:r>
          <a:r>
            <a:rPr lang="it-IT" sz="2400" b="1" kern="1200" dirty="0"/>
            <a:t> </a:t>
          </a:r>
          <a:r>
            <a:rPr lang="it-IT" sz="2400" b="1" kern="1200" dirty="0" err="1"/>
            <a:t>landscape</a:t>
          </a:r>
          <a:endParaRPr lang="it-IT" sz="2400" b="1" kern="1200" dirty="0"/>
        </a:p>
      </dsp:txBody>
      <dsp:txXfrm rot="10800000">
        <a:off x="2227280" y="1595"/>
        <a:ext cx="6903052" cy="867794"/>
      </dsp:txXfrm>
    </dsp:sp>
    <dsp:sp modelId="{F38CE01D-43BB-40DA-A089-ED236F47C862}">
      <dsp:nvSpPr>
        <dsp:cNvPr id="0" name=""/>
        <dsp:cNvSpPr/>
      </dsp:nvSpPr>
      <dsp:spPr>
        <a:xfrm>
          <a:off x="1576434" y="1595"/>
          <a:ext cx="867794" cy="86779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32FBC-8A88-4AE8-88FF-758D2A212952}">
      <dsp:nvSpPr>
        <dsp:cNvPr id="0" name=""/>
        <dsp:cNvSpPr/>
      </dsp:nvSpPr>
      <dsp:spPr>
        <a:xfrm rot="10800000">
          <a:off x="2010332" y="1128432"/>
          <a:ext cx="7120000" cy="867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673" tIns="91440" rIns="170688" bIns="91440" numCol="1" spcCol="1270" anchor="ctr" anchorCtr="0">
          <a:noAutofit/>
        </a:bodyPr>
        <a:lstStyle/>
        <a:p>
          <a:pPr lvl="0" algn="ctr" defTabSz="1066800">
            <a:lnSpc>
              <a:spcPct val="90000"/>
            </a:lnSpc>
            <a:spcBef>
              <a:spcPct val="0"/>
            </a:spcBef>
            <a:spcAft>
              <a:spcPct val="35000"/>
            </a:spcAft>
          </a:pPr>
          <a:r>
            <a:rPr lang="it-IT" sz="2400" b="1" kern="1200"/>
            <a:t>Technology, in particular ICT, developments</a:t>
          </a:r>
        </a:p>
      </dsp:txBody>
      <dsp:txXfrm rot="10800000">
        <a:off x="2227280" y="1128432"/>
        <a:ext cx="6903052" cy="867794"/>
      </dsp:txXfrm>
    </dsp:sp>
    <dsp:sp modelId="{31A979FF-AE15-4CD9-A46E-6A2EA2362F73}">
      <dsp:nvSpPr>
        <dsp:cNvPr id="0" name=""/>
        <dsp:cNvSpPr/>
      </dsp:nvSpPr>
      <dsp:spPr>
        <a:xfrm>
          <a:off x="1576434" y="1128432"/>
          <a:ext cx="867794" cy="867794"/>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A15FE6-1F49-4A37-A626-90678C6E7C52}">
      <dsp:nvSpPr>
        <dsp:cNvPr id="0" name=""/>
        <dsp:cNvSpPr/>
      </dsp:nvSpPr>
      <dsp:spPr>
        <a:xfrm rot="10800000">
          <a:off x="2010332" y="2255270"/>
          <a:ext cx="7120000" cy="867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673" tIns="91440" rIns="170688" bIns="91440" numCol="1" spcCol="1270" anchor="ctr" anchorCtr="0">
          <a:noAutofit/>
        </a:bodyPr>
        <a:lstStyle/>
        <a:p>
          <a:pPr lvl="0" algn="l" defTabSz="1066800">
            <a:lnSpc>
              <a:spcPct val="90000"/>
            </a:lnSpc>
            <a:spcBef>
              <a:spcPct val="0"/>
            </a:spcBef>
            <a:spcAft>
              <a:spcPct val="35000"/>
            </a:spcAft>
          </a:pPr>
          <a:r>
            <a:rPr lang="it-IT" sz="2400" b="1" kern="1200" dirty="0" err="1"/>
            <a:t>Convergence</a:t>
          </a:r>
          <a:r>
            <a:rPr lang="it-IT" sz="2400" b="1" kern="1200" dirty="0"/>
            <a:t>  </a:t>
          </a:r>
          <a:r>
            <a:rPr lang="it-IT" sz="2400" b="1" kern="1200" dirty="0" smtClean="0"/>
            <a:t>*</a:t>
          </a:r>
          <a:r>
            <a:rPr lang="it-IT" sz="2800" kern="1200" dirty="0" smtClean="0"/>
            <a:t> </a:t>
          </a:r>
          <a:r>
            <a:rPr lang="it-IT" sz="2200" kern="1200" dirty="0"/>
            <a:t>of </a:t>
          </a:r>
          <a:r>
            <a:rPr lang="it-IT" sz="2200" kern="1200" dirty="0" err="1" smtClean="0"/>
            <a:t>political-legal</a:t>
          </a:r>
          <a:r>
            <a:rPr lang="it-IT" sz="2200" kern="1200" dirty="0" smtClean="0"/>
            <a:t> </a:t>
          </a:r>
          <a:r>
            <a:rPr lang="it-IT" sz="2200" kern="1200" dirty="0" err="1" smtClean="0"/>
            <a:t>institutions</a:t>
          </a:r>
          <a:r>
            <a:rPr lang="it-IT" sz="2400" kern="1200" dirty="0" smtClean="0"/>
            <a:t>       </a:t>
          </a:r>
        </a:p>
        <a:p>
          <a:pPr lvl="0" algn="l" defTabSz="1066800">
            <a:lnSpc>
              <a:spcPct val="90000"/>
            </a:lnSpc>
            <a:spcBef>
              <a:spcPct val="0"/>
            </a:spcBef>
            <a:spcAft>
              <a:spcPct val="35000"/>
            </a:spcAft>
          </a:pPr>
          <a:r>
            <a:rPr lang="it-IT" sz="2400" kern="1200" dirty="0" smtClean="0"/>
            <a:t>	             *  </a:t>
          </a:r>
          <a:r>
            <a:rPr lang="it-IT" sz="2200" kern="1200" dirty="0" smtClean="0"/>
            <a:t>of </a:t>
          </a:r>
          <a:r>
            <a:rPr lang="it-IT" sz="2200" kern="1200" dirty="0" err="1"/>
            <a:t>customer</a:t>
          </a:r>
          <a:r>
            <a:rPr lang="it-IT" sz="2200" kern="1200" dirty="0"/>
            <a:t> </a:t>
          </a:r>
          <a:r>
            <a:rPr lang="it-IT" sz="2200" kern="1200" dirty="0" err="1"/>
            <a:t>needs</a:t>
          </a:r>
          <a:r>
            <a:rPr lang="it-IT" sz="2200" kern="1200" dirty="0"/>
            <a:t> and </a:t>
          </a:r>
          <a:r>
            <a:rPr lang="it-IT" sz="2200" kern="1200" dirty="0" err="1"/>
            <a:t>wants</a:t>
          </a:r>
          <a:endParaRPr lang="it-IT" sz="2200" kern="1200" dirty="0"/>
        </a:p>
      </dsp:txBody>
      <dsp:txXfrm rot="10800000">
        <a:off x="2227280" y="2255270"/>
        <a:ext cx="6903052" cy="867794"/>
      </dsp:txXfrm>
    </dsp:sp>
    <dsp:sp modelId="{664A53C8-9DC2-4F8D-9E91-08F4BF8B470B}">
      <dsp:nvSpPr>
        <dsp:cNvPr id="0" name=""/>
        <dsp:cNvSpPr/>
      </dsp:nvSpPr>
      <dsp:spPr>
        <a:xfrm>
          <a:off x="1576434" y="2255270"/>
          <a:ext cx="867794" cy="867794"/>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011F1-EA97-494E-B608-F950A043C4A1}">
      <dsp:nvSpPr>
        <dsp:cNvPr id="0" name=""/>
        <dsp:cNvSpPr/>
      </dsp:nvSpPr>
      <dsp:spPr>
        <a:xfrm rot="10800000">
          <a:off x="2010332" y="3382107"/>
          <a:ext cx="7120000" cy="867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673" tIns="91440" rIns="170688" bIns="91440" numCol="1" spcCol="1270" anchor="ctr" anchorCtr="0">
          <a:noAutofit/>
        </a:bodyPr>
        <a:lstStyle/>
        <a:p>
          <a:pPr lvl="0" algn="ctr" defTabSz="1066800">
            <a:lnSpc>
              <a:spcPct val="90000"/>
            </a:lnSpc>
            <a:spcBef>
              <a:spcPct val="0"/>
            </a:spcBef>
            <a:spcAft>
              <a:spcPct val="35000"/>
            </a:spcAft>
          </a:pPr>
          <a:r>
            <a:rPr lang="it-IT" sz="2400" b="1" kern="1200"/>
            <a:t>Industry-specific dynamics</a:t>
          </a:r>
        </a:p>
      </dsp:txBody>
      <dsp:txXfrm rot="10800000">
        <a:off x="2227280" y="3382107"/>
        <a:ext cx="6903052" cy="867794"/>
      </dsp:txXfrm>
    </dsp:sp>
    <dsp:sp modelId="{EE36D89A-242C-4BCD-A7E2-AB496F373C9D}">
      <dsp:nvSpPr>
        <dsp:cNvPr id="0" name=""/>
        <dsp:cNvSpPr/>
      </dsp:nvSpPr>
      <dsp:spPr>
        <a:xfrm>
          <a:off x="1576434" y="3382107"/>
          <a:ext cx="867794" cy="867794"/>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DFA7DC-8801-41C0-A20C-0EC5F10D2084}">
      <dsp:nvSpPr>
        <dsp:cNvPr id="0" name=""/>
        <dsp:cNvSpPr/>
      </dsp:nvSpPr>
      <dsp:spPr>
        <a:xfrm rot="10800000">
          <a:off x="2010332" y="4508945"/>
          <a:ext cx="7120000" cy="867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673" tIns="83820" rIns="156464" bIns="83820" numCol="1" spcCol="1270" anchor="ctr" anchorCtr="0">
          <a:noAutofit/>
        </a:bodyPr>
        <a:lstStyle/>
        <a:p>
          <a:pPr lvl="0" algn="ctr" defTabSz="977900">
            <a:lnSpc>
              <a:spcPct val="90000"/>
            </a:lnSpc>
            <a:spcBef>
              <a:spcPct val="0"/>
            </a:spcBef>
            <a:spcAft>
              <a:spcPct val="35000"/>
            </a:spcAft>
          </a:pPr>
          <a:r>
            <a:rPr lang="it-IT" sz="2200" b="1" kern="1200" dirty="0"/>
            <a:t>International </a:t>
          </a:r>
          <a:r>
            <a:rPr lang="it-IT" sz="2200" b="1" kern="1200" dirty="0" err="1"/>
            <a:t>education</a:t>
          </a:r>
          <a:r>
            <a:rPr lang="it-IT" sz="2200" b="1" kern="1200" dirty="0"/>
            <a:t>, work, </a:t>
          </a:r>
          <a:r>
            <a:rPr lang="it-IT" sz="2200" b="1" kern="1200" dirty="0" err="1"/>
            <a:t>travel</a:t>
          </a:r>
          <a:r>
            <a:rPr lang="it-IT" sz="2200" b="1" kern="1200" dirty="0"/>
            <a:t> and </a:t>
          </a:r>
          <a:r>
            <a:rPr lang="it-IT" sz="2200" b="1" kern="1200" dirty="0" err="1"/>
            <a:t>communication</a:t>
          </a:r>
          <a:r>
            <a:rPr lang="it-IT" sz="2200" b="1" kern="1200" dirty="0"/>
            <a:t> </a:t>
          </a:r>
          <a:r>
            <a:rPr lang="it-IT" sz="2200" kern="1200" dirty="0"/>
            <a:t>- A "</a:t>
          </a:r>
          <a:r>
            <a:rPr lang="it-IT" sz="2200" kern="1200" dirty="0" err="1"/>
            <a:t>new</a:t>
          </a:r>
          <a:r>
            <a:rPr lang="it-IT" sz="2200" kern="1200" dirty="0"/>
            <a:t> </a:t>
          </a:r>
          <a:r>
            <a:rPr lang="it-IT" sz="2200" kern="1200" dirty="0" err="1"/>
            <a:t>breed</a:t>
          </a:r>
          <a:r>
            <a:rPr lang="it-IT" sz="2200" kern="1200" dirty="0"/>
            <a:t>" </a:t>
          </a:r>
          <a:r>
            <a:rPr lang="it-IT" sz="2200" kern="1200" dirty="0" err="1"/>
            <a:t>of</a:t>
          </a:r>
          <a:r>
            <a:rPr lang="it-IT" sz="2200" kern="1200" dirty="0"/>
            <a:t> </a:t>
          </a:r>
          <a:r>
            <a:rPr lang="it-IT" sz="2200" kern="1200" dirty="0" err="1"/>
            <a:t>entrepreneurs</a:t>
          </a:r>
          <a:endParaRPr lang="it-IT" sz="2200" kern="1200" dirty="0"/>
        </a:p>
      </dsp:txBody>
      <dsp:txXfrm rot="10800000">
        <a:off x="2227280" y="4508945"/>
        <a:ext cx="6903052" cy="867794"/>
      </dsp:txXfrm>
    </dsp:sp>
    <dsp:sp modelId="{E51F3981-CA28-45B9-860A-1E71949D1246}">
      <dsp:nvSpPr>
        <dsp:cNvPr id="0" name=""/>
        <dsp:cNvSpPr/>
      </dsp:nvSpPr>
      <dsp:spPr>
        <a:xfrm>
          <a:off x="1576434" y="4508945"/>
          <a:ext cx="867794" cy="867794"/>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80DDD-3CD3-468A-9EEE-6C4ADAFF02AB}" type="datetimeFigureOut">
              <a:rPr lang="it-IT" smtClean="0"/>
              <a:pPr/>
              <a:t>15/07/2023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5A30D-FCA7-46DF-B35F-A543058C36F6}" type="slidenum">
              <a:rPr lang="it-IT" smtClean="0"/>
              <a:pPr/>
              <a:t>‹N›</a:t>
            </a:fld>
            <a:endParaRPr lang="it-IT"/>
          </a:p>
        </p:txBody>
      </p:sp>
    </p:spTree>
    <p:extLst>
      <p:ext uri="{BB962C8B-B14F-4D97-AF65-F5344CB8AC3E}">
        <p14:creationId xmlns:p14="http://schemas.microsoft.com/office/powerpoint/2010/main" val="197938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F25A30D-FCA7-46DF-B35F-A543058C36F6}" type="slidenum">
              <a:rPr lang="it-IT" smtClean="0"/>
              <a:pPr/>
              <a:t>1</a:t>
            </a:fld>
            <a:endParaRPr lang="it-IT"/>
          </a:p>
        </p:txBody>
      </p:sp>
    </p:spTree>
    <p:extLst>
      <p:ext uri="{BB962C8B-B14F-4D97-AF65-F5344CB8AC3E}">
        <p14:creationId xmlns:p14="http://schemas.microsoft.com/office/powerpoint/2010/main" val="83992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F25A30D-FCA7-46DF-B35F-A543058C36F6}" type="slidenum">
              <a:rPr lang="it-IT" smtClean="0"/>
              <a:pPr/>
              <a:t>2</a:t>
            </a:fld>
            <a:endParaRPr lang="it-IT"/>
          </a:p>
        </p:txBody>
      </p:sp>
    </p:spTree>
    <p:extLst>
      <p:ext uri="{BB962C8B-B14F-4D97-AF65-F5344CB8AC3E}">
        <p14:creationId xmlns:p14="http://schemas.microsoft.com/office/powerpoint/2010/main" val="38517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23</a:t>
            </a:fld>
            <a:endParaRPr lang="it-IT"/>
          </a:p>
        </p:txBody>
      </p:sp>
    </p:spTree>
    <p:extLst>
      <p:ext uri="{BB962C8B-B14F-4D97-AF65-F5344CB8AC3E}">
        <p14:creationId xmlns:p14="http://schemas.microsoft.com/office/powerpoint/2010/main" val="354996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egnaposto immagine diapositiva 1"/>
          <p:cNvSpPr>
            <a:spLocks noGrp="1" noRot="1" noChangeAspect="1" noTextEdit="1"/>
          </p:cNvSpPr>
          <p:nvPr>
            <p:ph type="sldImg"/>
          </p:nvPr>
        </p:nvSpPr>
        <p:spPr>
          <a:ln/>
        </p:spPr>
      </p:sp>
      <p:sp>
        <p:nvSpPr>
          <p:cNvPr id="313347" name="Segnaposto note 2"/>
          <p:cNvSpPr>
            <a:spLocks noGrp="1"/>
          </p:cNvSpPr>
          <p:nvPr>
            <p:ph type="body" idx="1"/>
          </p:nvPr>
        </p:nvSpPr>
        <p:spPr>
          <a:noFill/>
          <a:ln/>
        </p:spPr>
        <p:txBody>
          <a:bodyPr/>
          <a:lstStyle/>
          <a:p>
            <a:endParaRPr lang="it-IT" b="1" dirty="0" smtClean="0">
              <a:latin typeface="Arial" charset="0"/>
              <a:cs typeface="Arial" charset="0"/>
            </a:endParaRPr>
          </a:p>
        </p:txBody>
      </p:sp>
      <p:sp>
        <p:nvSpPr>
          <p:cNvPr id="313348" name="Segnaposto numero diapositiva 3"/>
          <p:cNvSpPr>
            <a:spLocks noGrp="1"/>
          </p:cNvSpPr>
          <p:nvPr>
            <p:ph type="sldNum" sz="quarter" idx="5"/>
          </p:nvPr>
        </p:nvSpPr>
        <p:spPr>
          <a:noFill/>
        </p:spPr>
        <p:txBody>
          <a:bodyPr/>
          <a:lstStyle/>
          <a:p>
            <a:fld id="{3840FA6E-26D7-44BC-9AA2-A73492D788FB}" type="slidenum">
              <a:rPr lang="it-IT" smtClean="0">
                <a:latin typeface="Arial" charset="0"/>
                <a:cs typeface="Arial" charset="0"/>
              </a:rPr>
              <a:pPr/>
              <a:t>27</a:t>
            </a:fld>
            <a:endParaRPr lang="it-IT"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66FAF46B-A7D8-48AC-8CEF-99278137A883}" type="slidenum">
              <a:rPr lang="it-IT" smtClean="0"/>
              <a:pPr>
                <a:defRPr/>
              </a:pPr>
              <a:t>31</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66FAF46B-A7D8-48AC-8CEF-99278137A883}" type="slidenum">
              <a:rPr lang="it-IT" smtClean="0"/>
              <a:pPr>
                <a:defRPr/>
              </a:pPr>
              <a:t>33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eaLnBrk="1" hangingPunct="1"/>
            <a:fld id="{F3414003-4D2A-4EF3-828F-454A6793DB16}" type="slidenum">
              <a:rPr lang="en-US">
                <a:solidFill>
                  <a:schemeClr val="tx1"/>
                </a:solidFill>
                <a:latin typeface="Arial" pitchFamily="34" charset="0"/>
              </a:rPr>
              <a:pPr eaLnBrk="1" hangingPunct="1"/>
              <a:t>36</a:t>
            </a:fld>
            <a:endParaRPr lang="en-US">
              <a:solidFill>
                <a:schemeClr val="tx1"/>
              </a:solidFill>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F25A30D-FCA7-46DF-B35F-A543058C36F6}" type="slidenum">
              <a:rPr lang="it-IT" smtClean="0"/>
              <a:pPr/>
              <a:t>41</a:t>
            </a:fld>
            <a:endParaRPr lang="it-IT"/>
          </a:p>
        </p:txBody>
      </p:sp>
    </p:spTree>
    <p:extLst>
      <p:ext uri="{BB962C8B-B14F-4D97-AF65-F5344CB8AC3E}">
        <p14:creationId xmlns:p14="http://schemas.microsoft.com/office/powerpoint/2010/main" val="203427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45</a:t>
            </a:fld>
            <a:endParaRPr lang="it-IT"/>
          </a:p>
        </p:txBody>
      </p:sp>
    </p:spTree>
    <p:extLst>
      <p:ext uri="{BB962C8B-B14F-4D97-AF65-F5344CB8AC3E}">
        <p14:creationId xmlns:p14="http://schemas.microsoft.com/office/powerpoint/2010/main" val="57582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9677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412788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63744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9264352" y="6534002"/>
            <a:ext cx="2844800" cy="365125"/>
          </a:xfrm>
        </p:spPr>
        <p:txBody>
          <a:bodyPr/>
          <a:lstStyle>
            <a:lvl1pPr>
              <a:defRPr sz="1500">
                <a:solidFill>
                  <a:schemeClr val="bg1"/>
                </a:solidFill>
              </a:defRPr>
            </a:lvl1pPr>
          </a:lstStyle>
          <a:p>
            <a:fld id="{C7FDC5B1-8BB2-48AB-AEA1-B808312AB155}"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295416" y="393702"/>
            <a:ext cx="10515600" cy="892182"/>
          </a:xfrm>
        </p:spPr>
        <p:txBody>
          <a:bodyPr>
            <a:normAutofit/>
          </a:bodyPr>
          <a:lstStyle>
            <a:lvl1pPr>
              <a:defRPr sz="4000" b="1">
                <a:solidFill>
                  <a:srgbClr val="002060"/>
                </a:solidFill>
                <a:latin typeface="Arial" pitchFamily="34" charset="0"/>
                <a:cs typeface="Arial" pitchFamily="34" charset="0"/>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a:solidFill>
                  <a:srgbClr val="002060"/>
                </a:solidFill>
                <a:latin typeface="Arial" pitchFamily="34" charset="0"/>
                <a:cs typeface="Arial" pitchFamily="34" charset="0"/>
              </a:defRPr>
            </a:lvl1pPr>
            <a:lvl2pPr>
              <a:defRPr>
                <a:solidFill>
                  <a:srgbClr val="002060"/>
                </a:solidFill>
                <a:latin typeface="Arial" pitchFamily="34" charset="0"/>
                <a:cs typeface="Arial" pitchFamily="34" charset="0"/>
              </a:defRPr>
            </a:lvl2pPr>
            <a:lvl3pPr>
              <a:defRPr>
                <a:solidFill>
                  <a:srgbClr val="002060"/>
                </a:solidFill>
                <a:latin typeface="Arial" pitchFamily="34" charset="0"/>
                <a:cs typeface="Arial" pitchFamily="34" charset="0"/>
              </a:defRPr>
            </a:lvl3pPr>
            <a:lvl4pPr>
              <a:defRPr>
                <a:solidFill>
                  <a:srgbClr val="002060"/>
                </a:solidFill>
                <a:latin typeface="Arial" pitchFamily="34" charset="0"/>
                <a:cs typeface="Arial" pitchFamily="34" charset="0"/>
              </a:defRPr>
            </a:lvl4pPr>
            <a:lvl5pPr>
              <a:defRPr>
                <a:solidFill>
                  <a:srgbClr val="002060"/>
                </a:solidFill>
              </a:defRPr>
            </a:lvl5pPr>
          </a:lstStyle>
          <a:p>
            <a:pPr lvl="0"/>
            <a:r>
              <a:rPr lang="it-IT" dirty="0" smtClean="0"/>
              <a:t>Modifica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
        <p:nvSpPr>
          <p:cNvPr id="10" name="Rettangolo 9"/>
          <p:cNvSpPr/>
          <p:nvPr userDrawn="1"/>
        </p:nvSpPr>
        <p:spPr>
          <a:xfrm>
            <a:off x="0" y="753086"/>
            <a:ext cx="871894" cy="225208"/>
          </a:xfrm>
          <a:prstGeom prst="rect">
            <a:avLst/>
          </a:prstGeom>
          <a:solidFill>
            <a:srgbClr val="D5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userDrawn="1"/>
        </p:nvSpPr>
        <p:spPr>
          <a:xfrm>
            <a:off x="871894" y="753086"/>
            <a:ext cx="326960" cy="225208"/>
          </a:xfrm>
          <a:prstGeom prst="rect">
            <a:avLst/>
          </a:prstGeom>
          <a:solidFill>
            <a:srgbClr val="2C2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4277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atin typeface="Arial" pitchFamily="34" charset="0"/>
                <a:cs typeface="Arial" pitchFamily="34" charset="0"/>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smtClean="0"/>
              <a:t>Modifica gli stili del testo dello schema</a:t>
            </a:r>
          </a:p>
        </p:txBody>
      </p:sp>
      <p:sp>
        <p:nvSpPr>
          <p:cNvPr id="4" name="Segnaposto data 3"/>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28026924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dirty="0" smtClean="0"/>
              <a:t>Modifica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‹N›</a:t>
            </a:fld>
            <a:endParaRPr lang="it-IT"/>
          </a:p>
        </p:txBody>
      </p:sp>
      <p:sp>
        <p:nvSpPr>
          <p:cNvPr id="8" name="Rettangolo 7"/>
          <p:cNvSpPr/>
          <p:nvPr userDrawn="1"/>
        </p:nvSpPr>
        <p:spPr>
          <a:xfrm>
            <a:off x="845150" y="1575346"/>
            <a:ext cx="1994303" cy="272120"/>
          </a:xfrm>
          <a:prstGeom prst="rect">
            <a:avLst/>
          </a:prstGeom>
          <a:solidFill>
            <a:srgbClr val="D5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userDrawn="1"/>
        </p:nvSpPr>
        <p:spPr>
          <a:xfrm>
            <a:off x="2839453" y="1582558"/>
            <a:ext cx="741947" cy="264907"/>
          </a:xfrm>
          <a:prstGeom prst="rect">
            <a:avLst/>
          </a:prstGeom>
          <a:solidFill>
            <a:srgbClr val="2C2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5323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708597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65128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204071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89633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F4BD6AC7-0508-4095-AFAA-99D814267A13}" type="datetimeFigureOut">
              <a:rPr lang="it-IT" smtClean="0"/>
              <a:pPr/>
              <a:t>15/07/2023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63691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smtClean="0"/>
              <a:t>Modifica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D6AC7-0508-4095-AFAA-99D814267A13}" type="datetimeFigureOut">
              <a:rPr lang="it-IT" smtClean="0"/>
              <a:pPr/>
              <a:t>15/07/2023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2892B-8265-4BBA-A05B-766924ACDE10}" type="slidenum">
              <a:rPr lang="it-IT" smtClean="0"/>
              <a:pPr/>
              <a:t>‹N›</a:t>
            </a:fld>
            <a:endParaRPr lang="it-IT"/>
          </a:p>
        </p:txBody>
      </p:sp>
    </p:spTree>
    <p:extLst>
      <p:ext uri="{BB962C8B-B14F-4D97-AF65-F5344CB8AC3E}">
        <p14:creationId xmlns:p14="http://schemas.microsoft.com/office/powerpoint/2010/main" val="175117335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photo/"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photo/"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weforum.org/agenda/2023/01/deglobalisation-what-you-need-to-know-wef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2060"/>
                </a:solidFill>
                <a:latin typeface="+mn-lt"/>
              </a:rPr>
              <a:t>Chapter</a:t>
            </a:r>
            <a:r>
              <a:rPr lang="it-IT" b="1" dirty="0" smtClean="0">
                <a:solidFill>
                  <a:srgbClr val="002060"/>
                </a:solidFill>
                <a:latin typeface="+mn-lt"/>
              </a:rPr>
              <a:t> 1: </a:t>
            </a:r>
            <a:r>
              <a:rPr lang="it-IT" dirty="0" err="1" smtClean="0">
                <a:solidFill>
                  <a:srgbClr val="002060"/>
                </a:solidFill>
                <a:latin typeface="+mn-lt"/>
              </a:rPr>
              <a:t>Setting</a:t>
            </a:r>
            <a:r>
              <a:rPr lang="it-IT" dirty="0" smtClean="0">
                <a:solidFill>
                  <a:srgbClr val="002060"/>
                </a:solidFill>
                <a:latin typeface="+mn-lt"/>
              </a:rPr>
              <a:t> the </a:t>
            </a:r>
            <a:r>
              <a:rPr lang="it-IT" dirty="0" err="1" smtClean="0">
                <a:solidFill>
                  <a:srgbClr val="002060"/>
                </a:solidFill>
                <a:latin typeface="+mn-lt"/>
              </a:rPr>
              <a:t>field</a:t>
            </a:r>
            <a:endParaRPr lang="it-IT" dirty="0">
              <a:solidFill>
                <a:srgbClr val="002060"/>
              </a:solidFill>
              <a:latin typeface="+mn-lt"/>
            </a:endParaRPr>
          </a:p>
        </p:txBody>
      </p:sp>
      <p:sp>
        <p:nvSpPr>
          <p:cNvPr id="3" name="Segnaposto testo 2"/>
          <p:cNvSpPr>
            <a:spLocks noGrp="1"/>
          </p:cNvSpPr>
          <p:nvPr>
            <p:ph type="body" idx="1"/>
          </p:nvPr>
        </p:nvSpPr>
        <p:spPr>
          <a:xfrm>
            <a:off x="863934" y="4589463"/>
            <a:ext cx="10515600" cy="1500187"/>
          </a:xfrm>
        </p:spPr>
        <p:txBody>
          <a:bodyPr/>
          <a:lstStyle/>
          <a:p>
            <a:endParaRPr lang="it-IT" dirty="0"/>
          </a:p>
        </p:txBody>
      </p:sp>
      <p:sp>
        <p:nvSpPr>
          <p:cNvPr id="4" name="Rettangolo 3"/>
          <p:cNvSpPr/>
          <p:nvPr/>
        </p:nvSpPr>
        <p:spPr>
          <a:xfrm>
            <a:off x="818147" y="4620126"/>
            <a:ext cx="2566737" cy="481263"/>
          </a:xfrm>
          <a:prstGeom prst="rect">
            <a:avLst/>
          </a:prstGeom>
          <a:solidFill>
            <a:srgbClr val="D5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384885" y="4620126"/>
            <a:ext cx="962526" cy="481263"/>
          </a:xfrm>
          <a:prstGeom prst="rect">
            <a:avLst/>
          </a:prstGeom>
          <a:solidFill>
            <a:srgbClr val="2C2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6"/>
          <p:cNvSpPr txBox="1"/>
          <p:nvPr/>
        </p:nvSpPr>
        <p:spPr>
          <a:xfrm>
            <a:off x="840506" y="6349136"/>
            <a:ext cx="6610849" cy="646331"/>
          </a:xfrm>
          <a:prstGeom prst="rect">
            <a:avLst/>
          </a:prstGeom>
          <a:noFill/>
        </p:spPr>
        <p:txBody>
          <a:bodyPr wrap="none" rtlCol="0">
            <a:spAutoFit/>
          </a:bodyPr>
          <a:lstStyle/>
          <a:p>
            <a:r>
              <a:rPr lang="en-US" dirty="0" smtClean="0"/>
              <a:t>(</a:t>
            </a:r>
            <a:r>
              <a:rPr lang="en-US" dirty="0"/>
              <a:t>c)  Antonella </a:t>
            </a:r>
            <a:r>
              <a:rPr lang="en-US" dirty="0" err="1"/>
              <a:t>Zucchella</a:t>
            </a:r>
            <a:r>
              <a:rPr lang="en-US" dirty="0"/>
              <a:t>, Birgit Hagen and Manuel G. </a:t>
            </a:r>
            <a:r>
              <a:rPr lang="en-US" dirty="0" err="1" smtClean="0"/>
              <a:t>Serapio</a:t>
            </a:r>
            <a:r>
              <a:rPr lang="en-US" dirty="0"/>
              <a:t>, </a:t>
            </a:r>
            <a:r>
              <a:rPr lang="en-US" dirty="0" smtClean="0"/>
              <a:t>2023</a:t>
            </a:r>
            <a:endParaRPr lang="en-US" dirty="0"/>
          </a:p>
          <a:p>
            <a:endParaRPr lang="en-US" dirty="0"/>
          </a:p>
        </p:txBody>
      </p:sp>
      <p:pic>
        <p:nvPicPr>
          <p:cNvPr id="8" name="Immagine 7"/>
          <p:cNvPicPr>
            <a:picLocks noChangeAspect="1"/>
          </p:cNvPicPr>
          <p:nvPr/>
        </p:nvPicPr>
        <p:blipFill>
          <a:blip r:embed="rId3"/>
          <a:stretch>
            <a:fillRect/>
          </a:stretch>
        </p:blipFill>
        <p:spPr>
          <a:xfrm>
            <a:off x="9629490" y="110168"/>
            <a:ext cx="2339074" cy="3549750"/>
          </a:xfrm>
          <a:prstGeom prst="rect">
            <a:avLst/>
          </a:prstGeom>
        </p:spPr>
      </p:pic>
    </p:spTree>
    <p:extLst>
      <p:ext uri="{BB962C8B-B14F-4D97-AF65-F5344CB8AC3E}">
        <p14:creationId xmlns:p14="http://schemas.microsoft.com/office/powerpoint/2010/main" val="3188251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err="1">
                <a:solidFill>
                  <a:srgbClr val="002060"/>
                </a:solidFill>
                <a:latin typeface="Arial" panose="020B0604020202020204" pitchFamily="34" charset="0"/>
                <a:cs typeface="Arial" panose="020B0604020202020204" pitchFamily="34" charset="0"/>
              </a:rPr>
              <a:t>What</a:t>
            </a:r>
            <a:r>
              <a:rPr lang="it-IT" sz="4000" b="1" dirty="0">
                <a:solidFill>
                  <a:srgbClr val="002060"/>
                </a:solidFill>
                <a:latin typeface="Arial" panose="020B0604020202020204" pitchFamily="34" charset="0"/>
                <a:cs typeface="Arial" panose="020B0604020202020204" pitchFamily="34" charset="0"/>
              </a:rPr>
              <a:t> </a:t>
            </a:r>
            <a:r>
              <a:rPr lang="it-IT" sz="4000" b="1" dirty="0" err="1">
                <a:solidFill>
                  <a:srgbClr val="002060"/>
                </a:solidFill>
                <a:latin typeface="Arial" panose="020B0604020202020204" pitchFamily="34" charset="0"/>
                <a:cs typeface="Arial" panose="020B0604020202020204" pitchFamily="34" charset="0"/>
              </a:rPr>
              <a:t>about</a:t>
            </a:r>
            <a:r>
              <a:rPr lang="it-IT" sz="4000" b="1" dirty="0">
                <a:solidFill>
                  <a:srgbClr val="002060"/>
                </a:solidFill>
                <a:latin typeface="Arial" panose="020B0604020202020204" pitchFamily="34" charset="0"/>
                <a:cs typeface="Arial" panose="020B0604020202020204" pitchFamily="34" charset="0"/>
              </a:rPr>
              <a:t> the </a:t>
            </a:r>
            <a:r>
              <a:rPr lang="it-IT" sz="4000" b="1" dirty="0" err="1">
                <a:solidFill>
                  <a:srgbClr val="002060"/>
                </a:solidFill>
                <a:latin typeface="Arial" panose="020B0604020202020204" pitchFamily="34" charset="0"/>
                <a:cs typeface="Arial" panose="020B0604020202020204" pitchFamily="34" charset="0"/>
              </a:rPr>
              <a:t>recent</a:t>
            </a:r>
            <a:r>
              <a:rPr lang="it-IT" sz="4000" b="1" dirty="0">
                <a:solidFill>
                  <a:srgbClr val="002060"/>
                </a:solidFill>
                <a:latin typeface="Arial" panose="020B0604020202020204" pitchFamily="34" charset="0"/>
                <a:cs typeface="Arial" panose="020B0604020202020204" pitchFamily="34" charset="0"/>
              </a:rPr>
              <a:t> </a:t>
            </a:r>
            <a:r>
              <a:rPr lang="it-IT" sz="4000" b="1" dirty="0" err="1">
                <a:solidFill>
                  <a:srgbClr val="002060"/>
                </a:solidFill>
                <a:latin typeface="Arial" panose="020B0604020202020204" pitchFamily="34" charset="0"/>
                <a:cs typeface="Arial" panose="020B0604020202020204" pitchFamily="34" charset="0"/>
              </a:rPr>
              <a:t>evolution</a:t>
            </a:r>
            <a:r>
              <a:rPr lang="it-IT" sz="4000" b="1" dirty="0" smtClean="0">
                <a:solidFill>
                  <a:srgbClr val="002060"/>
                </a:solidFill>
                <a:latin typeface="Arial" panose="020B0604020202020204" pitchFamily="34" charset="0"/>
                <a:cs typeface="Arial" panose="020B0604020202020204" pitchFamily="34" charset="0"/>
              </a:rPr>
              <a:t>? (c) </a:t>
            </a:r>
            <a:endParaRPr lang="it-IT" sz="4000" b="1" dirty="0">
              <a:solidFill>
                <a:srgbClr val="002060"/>
              </a:solidFill>
              <a:latin typeface="Arial" panose="020B0604020202020204" pitchFamily="34" charset="0"/>
              <a:cs typeface="Arial" panose="020B0604020202020204" pitchFamily="34" charset="0"/>
            </a:endParaRPr>
          </a:p>
        </p:txBody>
      </p:sp>
      <p:sp>
        <p:nvSpPr>
          <p:cNvPr id="4" name="Segnaposto contenuto 3"/>
          <p:cNvSpPr>
            <a:spLocks noGrp="1"/>
          </p:cNvSpPr>
          <p:nvPr>
            <p:ph sz="half" idx="1"/>
          </p:nvPr>
        </p:nvSpPr>
        <p:spPr>
          <a:xfrm>
            <a:off x="703446" y="1825625"/>
            <a:ext cx="5181600" cy="4351338"/>
          </a:xfrm>
        </p:spPr>
        <p:txBody>
          <a:bodyPr/>
          <a:lstStyle/>
          <a:p>
            <a:r>
              <a:rPr lang="it-IT" dirty="0" err="1" smtClean="0">
                <a:solidFill>
                  <a:srgbClr val="002060"/>
                </a:solidFill>
                <a:latin typeface="Arial" panose="020B0604020202020204" pitchFamily="34" charset="0"/>
                <a:cs typeface="Arial" panose="020B0604020202020204" pitchFamily="34" charset="0"/>
              </a:rPr>
              <a:t>We</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often</a:t>
            </a:r>
            <a:r>
              <a:rPr lang="it-IT" dirty="0" smtClean="0">
                <a:solidFill>
                  <a:srgbClr val="002060"/>
                </a:solidFill>
                <a:latin typeface="Arial" panose="020B0604020202020204" pitchFamily="34" charset="0"/>
                <a:cs typeface="Arial" panose="020B0604020202020204" pitchFamily="34" charset="0"/>
              </a:rPr>
              <a:t> come </a:t>
            </a:r>
            <a:r>
              <a:rPr lang="it-IT" dirty="0" err="1" smtClean="0">
                <a:solidFill>
                  <a:srgbClr val="002060"/>
                </a:solidFill>
                <a:latin typeface="Arial" panose="020B0604020202020204" pitchFamily="34" charset="0"/>
                <a:cs typeface="Arial" panose="020B0604020202020204" pitchFamily="34" charset="0"/>
              </a:rPr>
              <a:t>across</a:t>
            </a:r>
            <a:r>
              <a:rPr lang="it-IT" dirty="0" smtClean="0">
                <a:solidFill>
                  <a:srgbClr val="002060"/>
                </a:solidFill>
                <a:latin typeface="Arial" panose="020B0604020202020204" pitchFamily="34" charset="0"/>
                <a:cs typeface="Arial" panose="020B0604020202020204" pitchFamily="34" charset="0"/>
              </a:rPr>
              <a:t> the </a:t>
            </a:r>
            <a:r>
              <a:rPr lang="it-IT" dirty="0" err="1" smtClean="0">
                <a:solidFill>
                  <a:srgbClr val="002060"/>
                </a:solidFill>
                <a:latin typeface="Arial" panose="020B0604020202020204" pitchFamily="34" charset="0"/>
                <a:cs typeface="Arial" panose="020B0604020202020204" pitchFamily="34" charset="0"/>
              </a:rPr>
              <a:t>term</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digital</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transformation</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What</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does</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it</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mean</a:t>
            </a:r>
            <a:r>
              <a:rPr lang="it-IT" dirty="0" smtClean="0">
                <a:solidFill>
                  <a:srgbClr val="002060"/>
                </a:solidFill>
                <a:latin typeface="Arial" panose="020B0604020202020204" pitchFamily="34" charset="0"/>
                <a:cs typeface="Arial" panose="020B0604020202020204" pitchFamily="34" charset="0"/>
              </a:rPr>
              <a:t>?</a:t>
            </a:r>
          </a:p>
          <a:p>
            <a:r>
              <a:rPr lang="it-IT" dirty="0" err="1" smtClean="0">
                <a:solidFill>
                  <a:srgbClr val="002060"/>
                </a:solidFill>
                <a:latin typeface="Arial" panose="020B0604020202020204" pitchFamily="34" charset="0"/>
                <a:cs typeface="Arial" panose="020B0604020202020204" pitchFamily="34" charset="0"/>
              </a:rPr>
              <a:t>Which</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technologies</a:t>
            </a:r>
            <a:r>
              <a:rPr lang="it-IT" dirty="0" smtClean="0">
                <a:solidFill>
                  <a:srgbClr val="002060"/>
                </a:solidFill>
                <a:latin typeface="Arial" panose="020B0604020202020204" pitchFamily="34" charset="0"/>
                <a:cs typeface="Arial" panose="020B0604020202020204" pitchFamily="34" charset="0"/>
              </a:rPr>
              <a:t> are </a:t>
            </a:r>
            <a:r>
              <a:rPr lang="it-IT" dirty="0" err="1" smtClean="0">
                <a:solidFill>
                  <a:srgbClr val="002060"/>
                </a:solidFill>
                <a:latin typeface="Arial" panose="020B0604020202020204" pitchFamily="34" charset="0"/>
                <a:cs typeface="Arial" panose="020B0604020202020204" pitchFamily="34" charset="0"/>
              </a:rPr>
              <a:t>included</a:t>
            </a:r>
            <a:r>
              <a:rPr lang="it-IT" dirty="0" smtClean="0">
                <a:solidFill>
                  <a:srgbClr val="002060"/>
                </a:solidFill>
                <a:latin typeface="Arial" panose="020B0604020202020204" pitchFamily="34" charset="0"/>
                <a:cs typeface="Arial" panose="020B0604020202020204" pitchFamily="34" charset="0"/>
              </a:rPr>
              <a:t> in </a:t>
            </a:r>
            <a:r>
              <a:rPr lang="it-IT" dirty="0" err="1" smtClean="0">
                <a:solidFill>
                  <a:srgbClr val="002060"/>
                </a:solidFill>
                <a:latin typeface="Arial" panose="020B0604020202020204" pitchFamily="34" charset="0"/>
                <a:cs typeface="Arial" panose="020B0604020202020204" pitchFamily="34" charset="0"/>
              </a:rPr>
              <a:t>this</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term</a:t>
            </a:r>
            <a:r>
              <a:rPr lang="it-IT" dirty="0" smtClean="0">
                <a:solidFill>
                  <a:srgbClr val="002060"/>
                </a:solidFill>
                <a:latin typeface="Arial" panose="020B0604020202020204" pitchFamily="34" charset="0"/>
                <a:cs typeface="Arial" panose="020B0604020202020204" pitchFamily="34" charset="0"/>
              </a:rPr>
              <a:t>?</a:t>
            </a:r>
          </a:p>
          <a:p>
            <a:r>
              <a:rPr lang="it-IT" dirty="0" smtClean="0">
                <a:solidFill>
                  <a:srgbClr val="002060"/>
                </a:solidFill>
                <a:latin typeface="Arial" panose="020B0604020202020204" pitchFamily="34" charset="0"/>
                <a:cs typeface="Arial" panose="020B0604020202020204" pitchFamily="34" charset="0"/>
              </a:rPr>
              <a:t>How do </a:t>
            </a:r>
            <a:r>
              <a:rPr lang="it-IT" dirty="0" err="1" smtClean="0">
                <a:solidFill>
                  <a:srgbClr val="002060"/>
                </a:solidFill>
                <a:latin typeface="Arial" panose="020B0604020202020204" pitchFamily="34" charset="0"/>
                <a:cs typeface="Arial" panose="020B0604020202020204" pitchFamily="34" charset="0"/>
              </a:rPr>
              <a:t>they</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affect</a:t>
            </a:r>
            <a:r>
              <a:rPr lang="it-IT" dirty="0" smtClean="0">
                <a:solidFill>
                  <a:srgbClr val="002060"/>
                </a:solidFill>
                <a:latin typeface="Arial" panose="020B0604020202020204" pitchFamily="34" charset="0"/>
                <a:cs typeface="Arial" panose="020B0604020202020204" pitchFamily="34" charset="0"/>
              </a:rPr>
              <a:t> the </a:t>
            </a:r>
            <a:r>
              <a:rPr lang="it-IT" dirty="0" err="1" smtClean="0">
                <a:solidFill>
                  <a:srgbClr val="002060"/>
                </a:solidFill>
                <a:latin typeface="Arial" panose="020B0604020202020204" pitchFamily="34" charset="0"/>
                <a:cs typeface="Arial" panose="020B0604020202020204" pitchFamily="34" charset="0"/>
              </a:rPr>
              <a:t>internationalization</a:t>
            </a:r>
            <a:r>
              <a:rPr lang="it-IT" dirty="0" smtClean="0">
                <a:solidFill>
                  <a:srgbClr val="002060"/>
                </a:solidFill>
                <a:latin typeface="Arial" panose="020B0604020202020204" pitchFamily="34" charset="0"/>
                <a:cs typeface="Arial" panose="020B0604020202020204" pitchFamily="34" charset="0"/>
              </a:rPr>
              <a:t> of the </a:t>
            </a:r>
            <a:r>
              <a:rPr lang="it-IT" dirty="0" err="1" smtClean="0">
                <a:solidFill>
                  <a:srgbClr val="002060"/>
                </a:solidFill>
                <a:latin typeface="Arial" panose="020B0604020202020204" pitchFamily="34" charset="0"/>
                <a:cs typeface="Arial" panose="020B0604020202020204" pitchFamily="34" charset="0"/>
              </a:rPr>
              <a:t>firm</a:t>
            </a:r>
            <a:r>
              <a:rPr lang="it-IT" dirty="0" smtClean="0">
                <a:solidFill>
                  <a:srgbClr val="002060"/>
                </a:solidFill>
                <a:latin typeface="Arial" panose="020B0604020202020204" pitchFamily="34" charset="0"/>
                <a:cs typeface="Arial" panose="020B0604020202020204" pitchFamily="34" charset="0"/>
              </a:rPr>
              <a:t> and the rise of </a:t>
            </a:r>
            <a:r>
              <a:rPr lang="it-IT" dirty="0" err="1" smtClean="0">
                <a:solidFill>
                  <a:srgbClr val="002060"/>
                </a:solidFill>
                <a:latin typeface="Arial" panose="020B0604020202020204" pitchFamily="34" charset="0"/>
                <a:cs typeface="Arial" panose="020B0604020202020204" pitchFamily="34" charset="0"/>
              </a:rPr>
              <a:t>international</a:t>
            </a:r>
            <a:r>
              <a:rPr lang="it-IT" dirty="0" smtClean="0">
                <a:solidFill>
                  <a:srgbClr val="002060"/>
                </a:solidFill>
                <a:latin typeface="Arial" panose="020B0604020202020204" pitchFamily="34" charset="0"/>
                <a:cs typeface="Arial" panose="020B0604020202020204" pitchFamily="34" charset="0"/>
              </a:rPr>
              <a:t> new </a:t>
            </a:r>
            <a:r>
              <a:rPr lang="it-IT" dirty="0" err="1" smtClean="0">
                <a:solidFill>
                  <a:srgbClr val="002060"/>
                </a:solidFill>
                <a:latin typeface="Arial" panose="020B0604020202020204" pitchFamily="34" charset="0"/>
                <a:cs typeface="Arial" panose="020B0604020202020204" pitchFamily="34" charset="0"/>
              </a:rPr>
              <a:t>ventures</a:t>
            </a:r>
            <a:r>
              <a:rPr lang="it-IT" dirty="0" smtClean="0">
                <a:solidFill>
                  <a:srgbClr val="002060"/>
                </a:solidFill>
                <a:latin typeface="Arial" panose="020B0604020202020204" pitchFamily="34" charset="0"/>
                <a:cs typeface="Arial" panose="020B0604020202020204" pitchFamily="34" charset="0"/>
              </a:rPr>
              <a:t>?</a:t>
            </a:r>
          </a:p>
        </p:txBody>
      </p:sp>
      <p:pic>
        <p:nvPicPr>
          <p:cNvPr id="1026" name="Picture 2" descr="Free photo woman's hand presenting futuristic technology digital remi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345164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299200" y="5829300"/>
            <a:ext cx="5448300" cy="923330"/>
          </a:xfrm>
          <a:prstGeom prst="rect">
            <a:avLst/>
          </a:prstGeom>
          <a:noFill/>
        </p:spPr>
        <p:txBody>
          <a:bodyPr wrap="square" rtlCol="0">
            <a:spAutoFit/>
          </a:bodyPr>
          <a:lstStyle/>
          <a:p>
            <a:r>
              <a:rPr lang="it-IT" dirty="0" smtClean="0"/>
              <a:t>Source: free </a:t>
            </a:r>
            <a:r>
              <a:rPr lang="it-IT" dirty="0"/>
              <a:t>image from </a:t>
            </a:r>
            <a:r>
              <a:rPr lang="it-IT" dirty="0">
                <a:hlinkClick r:id="rId3"/>
              </a:rPr>
              <a:t>https://</a:t>
            </a:r>
            <a:r>
              <a:rPr lang="it-IT" dirty="0" smtClean="0">
                <a:hlinkClick r:id="rId3"/>
              </a:rPr>
              <a:t>www.freepik.com/free-photo/</a:t>
            </a:r>
            <a:endParaRPr lang="it-IT" dirty="0" smtClean="0"/>
          </a:p>
          <a:p>
            <a:endParaRPr lang="it-IT" dirty="0"/>
          </a:p>
        </p:txBody>
      </p:sp>
    </p:spTree>
    <p:extLst>
      <p:ext uri="{BB962C8B-B14F-4D97-AF65-F5344CB8AC3E}">
        <p14:creationId xmlns:p14="http://schemas.microsoft.com/office/powerpoint/2010/main" val="2390048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What</a:t>
            </a:r>
            <a:r>
              <a:rPr lang="it-IT" dirty="0" smtClean="0"/>
              <a:t> </a:t>
            </a:r>
            <a:r>
              <a:rPr lang="it-IT" dirty="0" err="1" smtClean="0"/>
              <a:t>characterizes</a:t>
            </a:r>
            <a:r>
              <a:rPr lang="it-IT" dirty="0" smtClean="0"/>
              <a:t> </a:t>
            </a:r>
            <a:r>
              <a:rPr lang="it-IT" dirty="0" err="1" smtClean="0"/>
              <a:t>international</a:t>
            </a:r>
            <a:r>
              <a:rPr lang="it-IT" dirty="0" smtClean="0"/>
              <a:t> </a:t>
            </a:r>
            <a:r>
              <a:rPr lang="it-IT" dirty="0" err="1" smtClean="0"/>
              <a:t>entrepreneurial</a:t>
            </a:r>
            <a:r>
              <a:rPr lang="it-IT" dirty="0" smtClean="0"/>
              <a:t> </a:t>
            </a:r>
            <a:r>
              <a:rPr lang="it-IT" dirty="0" err="1" smtClean="0"/>
              <a:t>organizations</a:t>
            </a:r>
            <a:r>
              <a:rPr lang="it-IT" dirty="0" smtClean="0"/>
              <a:t> in </a:t>
            </a:r>
            <a:r>
              <a:rPr lang="it-IT" dirty="0" err="1" smtClean="0"/>
              <a:t>this</a:t>
            </a:r>
            <a:r>
              <a:rPr lang="it-IT" dirty="0" smtClean="0"/>
              <a:t> </a:t>
            </a:r>
            <a:r>
              <a:rPr lang="it-IT" dirty="0" err="1" smtClean="0"/>
              <a:t>context</a:t>
            </a:r>
            <a:r>
              <a:rPr lang="it-IT" dirty="0" smtClean="0"/>
              <a:t>?</a:t>
            </a:r>
            <a:endParaRPr lang="it-IT" dirty="0"/>
          </a:p>
        </p:txBody>
      </p:sp>
      <p:pic>
        <p:nvPicPr>
          <p:cNvPr id="2050" name="Picture 2" descr="Free vector technological ecology conce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0631" y="17875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755900" y="6210300"/>
            <a:ext cx="8890000" cy="646331"/>
          </a:xfrm>
          <a:prstGeom prst="rect">
            <a:avLst/>
          </a:prstGeom>
          <a:noFill/>
        </p:spPr>
        <p:txBody>
          <a:bodyPr wrap="square" rtlCol="0">
            <a:spAutoFit/>
          </a:bodyPr>
          <a:lstStyle/>
          <a:p>
            <a:r>
              <a:rPr lang="it-IT" dirty="0" smtClean="0"/>
              <a:t>Source: free </a:t>
            </a:r>
            <a:r>
              <a:rPr lang="it-IT" dirty="0"/>
              <a:t>image from </a:t>
            </a:r>
            <a:r>
              <a:rPr lang="it-IT" dirty="0">
                <a:hlinkClick r:id="rId3"/>
              </a:rPr>
              <a:t>https://</a:t>
            </a:r>
            <a:r>
              <a:rPr lang="it-IT" dirty="0" smtClean="0">
                <a:hlinkClick r:id="rId3"/>
              </a:rPr>
              <a:t>www.freepik.com/free-photo/</a:t>
            </a:r>
            <a:endParaRPr lang="it-IT" dirty="0" smtClean="0"/>
          </a:p>
          <a:p>
            <a:endParaRPr lang="it-IT" dirty="0"/>
          </a:p>
        </p:txBody>
      </p:sp>
    </p:spTree>
    <p:extLst>
      <p:ext uri="{BB962C8B-B14F-4D97-AF65-F5344CB8AC3E}">
        <p14:creationId xmlns:p14="http://schemas.microsoft.com/office/powerpoint/2010/main" val="2804610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IE in a </a:t>
            </a:r>
            <a:r>
              <a:rPr lang="it-IT" dirty="0" err="1" smtClean="0"/>
              <a:t>nutshell</a:t>
            </a:r>
            <a:endParaRPr lang="it-IT" dirty="0"/>
          </a:p>
        </p:txBody>
      </p:sp>
      <p:pic>
        <p:nvPicPr>
          <p:cNvPr id="3" name="Immagine 2"/>
          <p:cNvPicPr>
            <a:picLocks noChangeAspect="1"/>
          </p:cNvPicPr>
          <p:nvPr/>
        </p:nvPicPr>
        <p:blipFill>
          <a:blip r:embed="rId2"/>
          <a:stretch>
            <a:fillRect/>
          </a:stretch>
        </p:blipFill>
        <p:spPr>
          <a:xfrm>
            <a:off x="2557017" y="1190626"/>
            <a:ext cx="7005027" cy="54867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2291" y="343827"/>
            <a:ext cx="10515600" cy="892182"/>
          </a:xfrm>
        </p:spPr>
        <p:txBody>
          <a:bodyPr/>
          <a:lstStyle/>
          <a:p>
            <a:r>
              <a:rPr lang="it-IT" dirty="0" smtClean="0"/>
              <a:t>The triple O in </a:t>
            </a:r>
            <a:r>
              <a:rPr lang="it-IT" dirty="0" err="1" smtClean="0"/>
              <a:t>entrepreneurship</a:t>
            </a:r>
            <a:endParaRPr lang="it-IT" dirty="0"/>
          </a:p>
        </p:txBody>
      </p:sp>
      <p:sp>
        <p:nvSpPr>
          <p:cNvPr id="4" name="Segnaposto contenuto 3"/>
          <p:cNvSpPr>
            <a:spLocks noGrp="1"/>
          </p:cNvSpPr>
          <p:nvPr>
            <p:ph idx="1"/>
          </p:nvPr>
        </p:nvSpPr>
        <p:spPr/>
        <p:txBody>
          <a:bodyPr/>
          <a:lstStyle/>
          <a:p>
            <a:endParaRPr lang="it-IT" dirty="0"/>
          </a:p>
        </p:txBody>
      </p:sp>
      <p:graphicFrame>
        <p:nvGraphicFramePr>
          <p:cNvPr id="5" name="Diagram 24"/>
          <p:cNvGraphicFramePr/>
          <p:nvPr>
            <p:extLst>
              <p:ext uri="{D42A27DB-BD31-4B8C-83A1-F6EECF244321}">
                <p14:modId xmlns:p14="http://schemas.microsoft.com/office/powerpoint/2010/main" val="1402372186"/>
              </p:ext>
            </p:extLst>
          </p:nvPr>
        </p:nvGraphicFramePr>
        <p:xfrm>
          <a:off x="2493818" y="1017386"/>
          <a:ext cx="7631084" cy="584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002060"/>
                </a:solidFill>
                <a:latin typeface="+mn-lt"/>
              </a:rPr>
              <a:t>Theory</a:t>
            </a:r>
            <a:r>
              <a:rPr lang="it-IT" dirty="0" smtClean="0">
                <a:solidFill>
                  <a:srgbClr val="002060"/>
                </a:solidFill>
                <a:latin typeface="+mn-lt"/>
              </a:rPr>
              <a:t> </a:t>
            </a:r>
            <a:r>
              <a:rPr lang="it-IT" dirty="0" err="1" smtClean="0">
                <a:solidFill>
                  <a:srgbClr val="002060"/>
                </a:solidFill>
                <a:latin typeface="+mn-lt"/>
              </a:rPr>
              <a:t>perspectives</a:t>
            </a:r>
            <a:endParaRPr lang="it-IT" dirty="0">
              <a:solidFill>
                <a:srgbClr val="002060"/>
              </a:solidFill>
              <a:latin typeface="+mn-lt"/>
            </a:endParaRPr>
          </a:p>
        </p:txBody>
      </p:sp>
      <p:sp>
        <p:nvSpPr>
          <p:cNvPr id="3" name="Segnaposto testo 2"/>
          <p:cNvSpPr>
            <a:spLocks noGrp="1"/>
          </p:cNvSpPr>
          <p:nvPr>
            <p:ph type="body" idx="1"/>
          </p:nvPr>
        </p:nvSpPr>
        <p:spPr/>
        <p:txBody>
          <a:bodyPr/>
          <a:lstStyle/>
          <a:p>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1144" y="293942"/>
            <a:ext cx="10515600" cy="892182"/>
          </a:xfrm>
        </p:spPr>
        <p:txBody>
          <a:bodyPr/>
          <a:lstStyle/>
          <a:p>
            <a:r>
              <a:rPr lang="it-IT" dirty="0" smtClean="0"/>
              <a:t>IE and </a:t>
            </a:r>
            <a:r>
              <a:rPr lang="it-IT" dirty="0" err="1" smtClean="0"/>
              <a:t>its</a:t>
            </a:r>
            <a:r>
              <a:rPr lang="it-IT" dirty="0" smtClean="0"/>
              <a:t> </a:t>
            </a:r>
            <a:r>
              <a:rPr lang="it-IT" dirty="0" err="1" smtClean="0"/>
              <a:t>parent</a:t>
            </a:r>
            <a:r>
              <a:rPr lang="it-IT" dirty="0" smtClean="0"/>
              <a:t> </a:t>
            </a:r>
            <a:r>
              <a:rPr lang="it-IT" dirty="0" err="1" smtClean="0"/>
              <a:t>disciplines</a:t>
            </a:r>
            <a:r>
              <a:rPr lang="it-IT" dirty="0" smtClean="0"/>
              <a:t> </a:t>
            </a:r>
            <a:endParaRPr lang="it-IT" dirty="0"/>
          </a:p>
        </p:txBody>
      </p:sp>
      <p:graphicFrame>
        <p:nvGraphicFramePr>
          <p:cNvPr id="8" name="Segnaposto contenuto 7"/>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p:cNvSpPr/>
          <p:nvPr/>
        </p:nvSpPr>
        <p:spPr>
          <a:xfrm>
            <a:off x="2883631" y="6129697"/>
            <a:ext cx="4579074" cy="338554"/>
          </a:xfrm>
          <a:prstGeom prst="rect">
            <a:avLst/>
          </a:prstGeom>
        </p:spPr>
        <p:txBody>
          <a:bodyPr wrap="none">
            <a:spAutoFit/>
          </a:bodyPr>
          <a:lstStyle/>
          <a:p>
            <a:pPr marL="608330" eaLnBrk="0" hangingPunct="0">
              <a:spcBef>
                <a:spcPts val="435"/>
              </a:spcBef>
              <a:spcAft>
                <a:spcPts val="0"/>
              </a:spcAft>
            </a:pPr>
            <a:r>
              <a:rPr lang="en-US" sz="1600" dirty="0">
                <a:latin typeface="Geneva"/>
                <a:ea typeface="Times New Roman" panose="02020603050405020304" pitchFamily="18" charset="0"/>
                <a:cs typeface="Geneva"/>
              </a:rPr>
              <a:t>Source: </a:t>
            </a:r>
            <a:r>
              <a:rPr lang="en-US" sz="1600" dirty="0" smtClean="0">
                <a:latin typeface="Geneva"/>
                <a:ea typeface="Times New Roman" panose="02020603050405020304" pitchFamily="18" charset="0"/>
                <a:cs typeface="Geneva"/>
              </a:rPr>
              <a:t>Authors</a:t>
            </a:r>
            <a:r>
              <a:rPr lang="en-US" sz="1600" dirty="0">
                <a:latin typeface="Geneva"/>
                <a:ea typeface="Times New Roman" panose="02020603050405020304" pitchFamily="18" charset="0"/>
                <a:cs typeface="Geneva"/>
              </a:rPr>
              <a:t>’ elaboration, Figure </a:t>
            </a:r>
            <a:r>
              <a:rPr lang="en-US" sz="1600" dirty="0" smtClean="0">
                <a:latin typeface="Geneva"/>
                <a:ea typeface="Times New Roman" panose="02020603050405020304" pitchFamily="18" charset="0"/>
                <a:cs typeface="Geneva"/>
              </a:rPr>
              <a:t>1.4.</a:t>
            </a:r>
            <a:endParaRPr lang="it-IT" sz="1600" dirty="0">
              <a:effectLst/>
              <a:latin typeface="Geneva"/>
              <a:ea typeface="Times New Roman" panose="02020603050405020304" pitchFamily="18" charset="0"/>
              <a:cs typeface="Genev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1144" y="293942"/>
            <a:ext cx="10515600" cy="892182"/>
          </a:xfrm>
        </p:spPr>
        <p:txBody>
          <a:bodyPr/>
          <a:lstStyle/>
          <a:p>
            <a:r>
              <a:rPr lang="it-IT" dirty="0" smtClean="0"/>
              <a:t>IE and </a:t>
            </a:r>
            <a:r>
              <a:rPr lang="it-IT" dirty="0" err="1" smtClean="0"/>
              <a:t>its</a:t>
            </a:r>
            <a:r>
              <a:rPr lang="it-IT" dirty="0" smtClean="0"/>
              <a:t> </a:t>
            </a:r>
            <a:r>
              <a:rPr lang="it-IT" dirty="0" err="1" smtClean="0"/>
              <a:t>research</a:t>
            </a:r>
            <a:r>
              <a:rPr lang="it-IT" dirty="0" smtClean="0"/>
              <a:t> </a:t>
            </a:r>
            <a:r>
              <a:rPr lang="it-IT" dirty="0" err="1" smtClean="0"/>
              <a:t>dimensions</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0616084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3722493" y="6194323"/>
            <a:ext cx="4312428" cy="365760"/>
          </a:xfrm>
          <a:prstGeom prst="rect">
            <a:avLst/>
          </a:prstGeom>
          <a:noFill/>
        </p:spPr>
        <p:txBody>
          <a:bodyPr wrap="square" rtlCol="0">
            <a:spAutoFit/>
          </a:bodyPr>
          <a:lstStyle/>
          <a:p>
            <a:r>
              <a:rPr lang="it-IT" dirty="0" smtClean="0"/>
              <a:t>Source, </a:t>
            </a:r>
            <a:r>
              <a:rPr lang="it-IT" dirty="0" err="1" smtClean="0"/>
              <a:t>Author’s</a:t>
            </a:r>
            <a:r>
              <a:rPr lang="it-IT" dirty="0" smtClean="0"/>
              <a:t> </a:t>
            </a:r>
            <a:r>
              <a:rPr lang="it-IT" dirty="0" err="1" smtClean="0"/>
              <a:t>eleboration</a:t>
            </a:r>
            <a:r>
              <a:rPr lang="it-IT" dirty="0" smtClean="0"/>
              <a:t>, figure 1.5</a:t>
            </a:r>
            <a:endParaRPr lang="it-IT" dirty="0"/>
          </a:p>
        </p:txBody>
      </p:sp>
    </p:spTree>
    <p:extLst>
      <p:ext uri="{BB962C8B-B14F-4D97-AF65-F5344CB8AC3E}">
        <p14:creationId xmlns:p14="http://schemas.microsoft.com/office/powerpoint/2010/main" val="140115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16" y="393702"/>
            <a:ext cx="10515600" cy="892182"/>
          </a:xfrm>
        </p:spPr>
        <p:txBody>
          <a:bodyPr>
            <a:normAutofit fontScale="90000"/>
          </a:bodyPr>
          <a:lstStyle/>
          <a:p>
            <a:r>
              <a:rPr lang="it-IT" dirty="0" err="1" smtClean="0"/>
              <a:t>Comparing</a:t>
            </a:r>
            <a:r>
              <a:rPr lang="it-IT" dirty="0" smtClean="0"/>
              <a:t> the </a:t>
            </a:r>
            <a:r>
              <a:rPr lang="it-IT" dirty="0" err="1" smtClean="0"/>
              <a:t>international</a:t>
            </a:r>
            <a:r>
              <a:rPr lang="it-IT" dirty="0" smtClean="0"/>
              <a:t> </a:t>
            </a:r>
            <a:r>
              <a:rPr lang="it-IT" dirty="0" err="1" smtClean="0"/>
              <a:t>growth</a:t>
            </a:r>
            <a:r>
              <a:rPr lang="it-IT" dirty="0" smtClean="0"/>
              <a:t> to  </a:t>
            </a:r>
            <a:r>
              <a:rPr lang="it-IT" dirty="0" err="1" smtClean="0"/>
              <a:t>other</a:t>
            </a:r>
            <a:r>
              <a:rPr lang="it-IT" dirty="0" smtClean="0"/>
              <a:t> </a:t>
            </a:r>
            <a:r>
              <a:rPr lang="it-IT" dirty="0" err="1" smtClean="0"/>
              <a:t>perspectives</a:t>
            </a:r>
            <a:endParaRPr lang="it-IT" dirty="0"/>
          </a:p>
        </p:txBody>
      </p:sp>
      <p:sp>
        <p:nvSpPr>
          <p:cNvPr id="3" name="Segnaposto contenuto 2"/>
          <p:cNvSpPr>
            <a:spLocks noGrp="1"/>
          </p:cNvSpPr>
          <p:nvPr>
            <p:ph idx="1"/>
          </p:nvPr>
        </p:nvSpPr>
        <p:spPr>
          <a:xfrm>
            <a:off x="867076" y="2586021"/>
            <a:ext cx="10515600" cy="4351338"/>
          </a:xfrm>
        </p:spPr>
        <p:txBody>
          <a:bodyPr/>
          <a:lstStyle/>
          <a:p>
            <a:r>
              <a:rPr lang="it-IT" dirty="0" smtClean="0"/>
              <a:t>The Uppsala model </a:t>
            </a:r>
          </a:p>
          <a:p>
            <a:endParaRPr lang="it-IT" dirty="0"/>
          </a:p>
          <a:p>
            <a:r>
              <a:rPr lang="it-IT" dirty="0" smtClean="0"/>
              <a:t>The network </a:t>
            </a:r>
            <a:r>
              <a:rPr lang="it-IT" dirty="0" err="1" smtClean="0"/>
              <a:t>approach</a:t>
            </a:r>
            <a:endParaRPr lang="it-IT" dirty="0"/>
          </a:p>
        </p:txBody>
      </p:sp>
    </p:spTree>
    <p:extLst>
      <p:ext uri="{BB962C8B-B14F-4D97-AF65-F5344CB8AC3E}">
        <p14:creationId xmlns:p14="http://schemas.microsoft.com/office/powerpoint/2010/main" val="2042830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1315454" y="-16042"/>
            <a:ext cx="10972800" cy="1143000"/>
          </a:xfrm>
        </p:spPr>
        <p:txBody>
          <a:bodyPr>
            <a:normAutofit fontScale="90000"/>
          </a:bodyPr>
          <a:lstStyle/>
          <a:p>
            <a:pPr algn="l"/>
            <a:r>
              <a:rPr lang="it-IT" b="1" dirty="0" smtClean="0">
                <a:latin typeface="Arial Narrow" pitchFamily="34" charset="0"/>
              </a:rPr>
              <a:t>“</a:t>
            </a:r>
            <a:r>
              <a:rPr lang="it-IT" b="1" dirty="0" err="1" smtClean="0">
                <a:latin typeface="Arial Narrow" pitchFamily="34" charset="0"/>
              </a:rPr>
              <a:t>Like</a:t>
            </a:r>
            <a:r>
              <a:rPr lang="it-IT" b="1" dirty="0" smtClean="0">
                <a:latin typeface="Arial Narrow" pitchFamily="34" charset="0"/>
              </a:rPr>
              <a:t> </a:t>
            </a:r>
            <a:r>
              <a:rPr lang="it-IT" b="1" dirty="0" err="1" smtClean="0">
                <a:latin typeface="Arial Narrow" pitchFamily="34" charset="0"/>
              </a:rPr>
              <a:t>rings</a:t>
            </a:r>
            <a:r>
              <a:rPr lang="it-IT" b="1" dirty="0" smtClean="0">
                <a:latin typeface="Arial Narrow" pitchFamily="34" charset="0"/>
              </a:rPr>
              <a:t> in the water” – The </a:t>
            </a:r>
            <a:r>
              <a:rPr lang="it-IT" b="1" dirty="0" err="1" smtClean="0">
                <a:latin typeface="Arial Narrow" pitchFamily="34" charset="0"/>
              </a:rPr>
              <a:t>Uppsala</a:t>
            </a:r>
            <a:r>
              <a:rPr lang="it-IT" b="1" dirty="0" smtClean="0">
                <a:latin typeface="Arial Narrow" pitchFamily="34" charset="0"/>
              </a:rPr>
              <a:t> </a:t>
            </a:r>
            <a:r>
              <a:rPr lang="it-IT" b="1" dirty="0" err="1" smtClean="0">
                <a:latin typeface="Arial Narrow" pitchFamily="34" charset="0"/>
              </a:rPr>
              <a:t>process</a:t>
            </a:r>
            <a:r>
              <a:rPr lang="it-IT" b="1" dirty="0" smtClean="0">
                <a:latin typeface="Arial Narrow" pitchFamily="34" charset="0"/>
              </a:rPr>
              <a:t> </a:t>
            </a:r>
            <a:r>
              <a:rPr lang="it-IT" b="1" dirty="0" err="1" smtClean="0">
                <a:latin typeface="Arial Narrow" pitchFamily="34" charset="0"/>
              </a:rPr>
              <a:t>model</a:t>
            </a:r>
            <a:r>
              <a:rPr lang="it-IT" b="1" dirty="0" smtClean="0">
                <a:latin typeface="Arial Narrow" pitchFamily="34" charset="0"/>
              </a:rPr>
              <a:t> </a:t>
            </a:r>
            <a:r>
              <a:rPr lang="it-IT" sz="3600" b="1" dirty="0" smtClean="0">
                <a:latin typeface="Arial Narrow" pitchFamily="34" charset="0"/>
              </a:rPr>
              <a:t>(</a:t>
            </a:r>
            <a:r>
              <a:rPr lang="it-IT" sz="3600" b="1" dirty="0" err="1" smtClean="0">
                <a:latin typeface="Arial Narrow" pitchFamily="34" charset="0"/>
              </a:rPr>
              <a:t>Johanson</a:t>
            </a:r>
            <a:r>
              <a:rPr lang="it-IT" sz="3600" b="1" dirty="0" smtClean="0">
                <a:latin typeface="Arial Narrow" pitchFamily="34" charset="0"/>
              </a:rPr>
              <a:t> &amp; </a:t>
            </a:r>
            <a:r>
              <a:rPr lang="it-IT" sz="3600" b="1" dirty="0" err="1" smtClean="0">
                <a:latin typeface="Arial Narrow" pitchFamily="34" charset="0"/>
              </a:rPr>
              <a:t>Vahlne</a:t>
            </a:r>
            <a:r>
              <a:rPr lang="it-IT" sz="3600" b="1" dirty="0" smtClean="0">
                <a:latin typeface="Arial Narrow" pitchFamily="34" charset="0"/>
              </a:rPr>
              <a:t>, 1977)</a:t>
            </a:r>
            <a:endParaRPr lang="it-IT" b="1" dirty="0" smtClean="0">
              <a:latin typeface="Arial Narrow" pitchFamily="34" charset="0"/>
            </a:endParaRPr>
          </a:p>
        </p:txBody>
      </p:sp>
      <p:sp>
        <p:nvSpPr>
          <p:cNvPr id="25603" name="Segnaposto contenuto 2"/>
          <p:cNvSpPr>
            <a:spLocks noGrp="1"/>
          </p:cNvSpPr>
          <p:nvPr>
            <p:ph idx="1"/>
          </p:nvPr>
        </p:nvSpPr>
        <p:spPr/>
        <p:txBody>
          <a:bodyPr/>
          <a:lstStyle/>
          <a:p>
            <a:endParaRPr lang="it-IT" dirty="0" smtClean="0"/>
          </a:p>
        </p:txBody>
      </p:sp>
      <p:sp>
        <p:nvSpPr>
          <p:cNvPr id="7" name="Rettangolo arrotondato 6"/>
          <p:cNvSpPr/>
          <p:nvPr/>
        </p:nvSpPr>
        <p:spPr>
          <a:xfrm>
            <a:off x="8373979" y="1299410"/>
            <a:ext cx="3304674" cy="17004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smtClean="0"/>
              <a:t>Key</a:t>
            </a:r>
            <a:r>
              <a:rPr lang="it-IT" sz="2000" b="1" dirty="0" smtClean="0"/>
              <a:t>  </a:t>
            </a:r>
            <a:r>
              <a:rPr lang="it-IT" sz="2000" b="1" dirty="0" err="1" smtClean="0"/>
              <a:t>elements</a:t>
            </a:r>
            <a:r>
              <a:rPr lang="it-IT" sz="2000" b="1" dirty="0" smtClean="0"/>
              <a:t> of the </a:t>
            </a:r>
            <a:r>
              <a:rPr lang="it-IT" sz="2000" b="1" dirty="0"/>
              <a:t>U</a:t>
            </a:r>
            <a:r>
              <a:rPr lang="it-IT" sz="2000" b="1" dirty="0" smtClean="0"/>
              <a:t>ppsala  1977 model:</a:t>
            </a:r>
          </a:p>
          <a:p>
            <a:pPr algn="ctr"/>
            <a:r>
              <a:rPr lang="it-IT" sz="2000" b="1" dirty="0" err="1" smtClean="0"/>
              <a:t>Psychic</a:t>
            </a:r>
            <a:r>
              <a:rPr lang="it-IT" sz="2000" b="1" dirty="0" smtClean="0"/>
              <a:t> </a:t>
            </a:r>
            <a:r>
              <a:rPr lang="it-IT" sz="2000" b="1" dirty="0" err="1" smtClean="0"/>
              <a:t>distance</a:t>
            </a:r>
            <a:endParaRPr lang="it-IT" sz="2000" b="1" dirty="0" smtClean="0"/>
          </a:p>
          <a:p>
            <a:pPr algn="ctr"/>
            <a:r>
              <a:rPr lang="it-IT" sz="2000" b="1" dirty="0" err="1" smtClean="0"/>
              <a:t>Experiential</a:t>
            </a:r>
            <a:r>
              <a:rPr lang="it-IT" sz="2000" b="1" dirty="0" smtClean="0"/>
              <a:t> </a:t>
            </a:r>
            <a:r>
              <a:rPr lang="it-IT" sz="2000" b="1" dirty="0" err="1" smtClean="0"/>
              <a:t>knowledge</a:t>
            </a:r>
            <a:endParaRPr lang="it-IT" sz="2000" b="1" dirty="0" smtClean="0"/>
          </a:p>
          <a:p>
            <a:pPr algn="ctr"/>
            <a:r>
              <a:rPr lang="it-IT" sz="2000" b="1" dirty="0" smtClean="0"/>
              <a:t>Establishment </a:t>
            </a:r>
            <a:r>
              <a:rPr lang="it-IT" sz="2000" b="1" dirty="0" err="1" smtClean="0"/>
              <a:t>chain</a:t>
            </a:r>
            <a:endParaRPr lang="it-IT" sz="2000" b="1" dirty="0"/>
          </a:p>
        </p:txBody>
      </p:sp>
      <p:pic>
        <p:nvPicPr>
          <p:cNvPr id="27" name="Immagine 26">
            <a:extLst>
              <a:ext uri="{FF2B5EF4-FFF2-40B4-BE49-F238E27FC236}">
                <a16:creationId xmlns:a16="http://schemas.microsoft.com/office/drawing/2014/main" id="{09DC335F-1D8F-D3F6-272E-6125A4507383}"/>
              </a:ext>
            </a:extLst>
          </p:cNvPr>
          <p:cNvPicPr>
            <a:picLocks noChangeAspect="1"/>
          </p:cNvPicPr>
          <p:nvPr/>
        </p:nvPicPr>
        <p:blipFill rotWithShape="1">
          <a:blip r:embed="rId2">
            <a:alphaModFix amt="75000"/>
          </a:blip>
          <a:srcRect t="11042" r="955" b="23542"/>
          <a:stretch/>
        </p:blipFill>
        <p:spPr>
          <a:xfrm>
            <a:off x="1225716" y="1339128"/>
            <a:ext cx="6586538" cy="5437790"/>
          </a:xfrm>
          <a:prstGeom prst="rect">
            <a:avLst/>
          </a:prstGeom>
        </p:spPr>
      </p:pic>
      <p:cxnSp>
        <p:nvCxnSpPr>
          <p:cNvPr id="28" name="Connettore 1 6">
            <a:extLst>
              <a:ext uri="{FF2B5EF4-FFF2-40B4-BE49-F238E27FC236}">
                <a16:creationId xmlns:a16="http://schemas.microsoft.com/office/drawing/2014/main" id="{60DEFB1E-B18B-6898-051C-AC8DC3AD0BBF}"/>
              </a:ext>
            </a:extLst>
          </p:cNvPr>
          <p:cNvCxnSpPr/>
          <p:nvPr/>
        </p:nvCxnSpPr>
        <p:spPr>
          <a:xfrm flipV="1">
            <a:off x="4435641" y="1339128"/>
            <a:ext cx="0" cy="28877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ttore 1 7">
            <a:extLst>
              <a:ext uri="{FF2B5EF4-FFF2-40B4-BE49-F238E27FC236}">
                <a16:creationId xmlns:a16="http://schemas.microsoft.com/office/drawing/2014/main" id="{E0EB51AA-5FB6-2C3D-33F9-BDE38D89CF8F}"/>
              </a:ext>
            </a:extLst>
          </p:cNvPr>
          <p:cNvCxnSpPr>
            <a:cxnSpLocks/>
          </p:cNvCxnSpPr>
          <p:nvPr/>
        </p:nvCxnSpPr>
        <p:spPr>
          <a:xfrm flipV="1">
            <a:off x="1225716" y="4226845"/>
            <a:ext cx="3209925" cy="255007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ttore 1 9">
            <a:extLst>
              <a:ext uri="{FF2B5EF4-FFF2-40B4-BE49-F238E27FC236}">
                <a16:creationId xmlns:a16="http://schemas.microsoft.com/office/drawing/2014/main" id="{A97321D6-3854-830B-0646-629F48E7F4C4}"/>
              </a:ext>
            </a:extLst>
          </p:cNvPr>
          <p:cNvCxnSpPr>
            <a:cxnSpLocks/>
          </p:cNvCxnSpPr>
          <p:nvPr/>
        </p:nvCxnSpPr>
        <p:spPr>
          <a:xfrm flipH="1">
            <a:off x="4435640" y="4226845"/>
            <a:ext cx="33766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Ovale 30">
            <a:extLst>
              <a:ext uri="{FF2B5EF4-FFF2-40B4-BE49-F238E27FC236}">
                <a16:creationId xmlns:a16="http://schemas.microsoft.com/office/drawing/2014/main" id="{1D0B43D2-8918-6723-B57C-513DBBF42861}"/>
              </a:ext>
            </a:extLst>
          </p:cNvPr>
          <p:cNvSpPr/>
          <p:nvPr/>
        </p:nvSpPr>
        <p:spPr>
          <a:xfrm>
            <a:off x="2161465" y="2659655"/>
            <a:ext cx="4548352" cy="316098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e 31">
            <a:extLst>
              <a:ext uri="{FF2B5EF4-FFF2-40B4-BE49-F238E27FC236}">
                <a16:creationId xmlns:a16="http://schemas.microsoft.com/office/drawing/2014/main" id="{691E314D-35A7-26ED-E4A1-E8A0C1673DF5}"/>
              </a:ext>
            </a:extLst>
          </p:cNvPr>
          <p:cNvSpPr/>
          <p:nvPr/>
        </p:nvSpPr>
        <p:spPr>
          <a:xfrm>
            <a:off x="2601257" y="3016020"/>
            <a:ext cx="3668768" cy="242165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e 32">
            <a:extLst>
              <a:ext uri="{FF2B5EF4-FFF2-40B4-BE49-F238E27FC236}">
                <a16:creationId xmlns:a16="http://schemas.microsoft.com/office/drawing/2014/main" id="{8B6FB1D4-D3CE-C400-9C39-1FF01F23DF8A}"/>
              </a:ext>
            </a:extLst>
          </p:cNvPr>
          <p:cNvSpPr/>
          <p:nvPr/>
        </p:nvSpPr>
        <p:spPr>
          <a:xfrm>
            <a:off x="3090973" y="3380353"/>
            <a:ext cx="2689335" cy="171958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sellaDiTesto 33">
            <a:extLst>
              <a:ext uri="{FF2B5EF4-FFF2-40B4-BE49-F238E27FC236}">
                <a16:creationId xmlns:a16="http://schemas.microsoft.com/office/drawing/2014/main" id="{DE8BF835-5BFF-6161-5F74-00919CAFD069}"/>
              </a:ext>
            </a:extLst>
          </p:cNvPr>
          <p:cNvSpPr txBox="1"/>
          <p:nvPr/>
        </p:nvSpPr>
        <p:spPr>
          <a:xfrm>
            <a:off x="4518985" y="1435864"/>
            <a:ext cx="2252305" cy="369332"/>
          </a:xfrm>
          <a:prstGeom prst="rect">
            <a:avLst/>
          </a:prstGeom>
          <a:solidFill>
            <a:schemeClr val="bg1"/>
          </a:solidFill>
        </p:spPr>
        <p:txBody>
          <a:bodyPr wrap="square" rtlCol="0">
            <a:spAutoFit/>
          </a:bodyPr>
          <a:lstStyle/>
          <a:p>
            <a:r>
              <a:rPr lang="en-US" b="1" dirty="0"/>
              <a:t>Market operations</a:t>
            </a:r>
          </a:p>
        </p:txBody>
      </p:sp>
      <p:sp>
        <p:nvSpPr>
          <p:cNvPr id="35" name="CasellaDiTesto 34">
            <a:extLst>
              <a:ext uri="{FF2B5EF4-FFF2-40B4-BE49-F238E27FC236}">
                <a16:creationId xmlns:a16="http://schemas.microsoft.com/office/drawing/2014/main" id="{97E25CC9-94A4-50A5-0D36-2B8B30BD2B9C}"/>
              </a:ext>
            </a:extLst>
          </p:cNvPr>
          <p:cNvSpPr txBox="1"/>
          <p:nvPr/>
        </p:nvSpPr>
        <p:spPr>
          <a:xfrm>
            <a:off x="802028" y="6184974"/>
            <a:ext cx="2252305" cy="369332"/>
          </a:xfrm>
          <a:prstGeom prst="rect">
            <a:avLst/>
          </a:prstGeom>
          <a:solidFill>
            <a:schemeClr val="bg1"/>
          </a:solidFill>
        </p:spPr>
        <p:txBody>
          <a:bodyPr wrap="square" rtlCol="0">
            <a:spAutoFit/>
          </a:bodyPr>
          <a:lstStyle/>
          <a:p>
            <a:r>
              <a:rPr lang="en-US" b="1" dirty="0">
                <a:solidFill>
                  <a:srgbClr val="002060"/>
                </a:solidFill>
              </a:rPr>
              <a:t>Product offering </a:t>
            </a:r>
          </a:p>
        </p:txBody>
      </p:sp>
      <p:sp>
        <p:nvSpPr>
          <p:cNvPr id="36" name="CasellaDiTesto 35">
            <a:extLst>
              <a:ext uri="{FF2B5EF4-FFF2-40B4-BE49-F238E27FC236}">
                <a16:creationId xmlns:a16="http://schemas.microsoft.com/office/drawing/2014/main" id="{B9561554-61F1-F427-7450-0C96AC52FD85}"/>
              </a:ext>
            </a:extLst>
          </p:cNvPr>
          <p:cNvSpPr txBox="1"/>
          <p:nvPr/>
        </p:nvSpPr>
        <p:spPr>
          <a:xfrm>
            <a:off x="5583664" y="4294062"/>
            <a:ext cx="2432621" cy="369332"/>
          </a:xfrm>
          <a:prstGeom prst="rect">
            <a:avLst/>
          </a:prstGeom>
          <a:solidFill>
            <a:schemeClr val="bg1"/>
          </a:solidFill>
        </p:spPr>
        <p:txBody>
          <a:bodyPr wrap="square" rtlCol="0">
            <a:spAutoFit/>
          </a:bodyPr>
          <a:lstStyle/>
          <a:p>
            <a:r>
              <a:rPr lang="en-US" b="1" dirty="0">
                <a:solidFill>
                  <a:srgbClr val="002060"/>
                </a:solidFill>
              </a:rPr>
              <a:t>Market</a:t>
            </a:r>
            <a:r>
              <a:rPr lang="en-US" b="1" dirty="0"/>
              <a:t> development</a:t>
            </a:r>
          </a:p>
        </p:txBody>
      </p:sp>
      <p:sp>
        <p:nvSpPr>
          <p:cNvPr id="37" name="CasellaDiTesto 36">
            <a:extLst>
              <a:ext uri="{FF2B5EF4-FFF2-40B4-BE49-F238E27FC236}">
                <a16:creationId xmlns:a16="http://schemas.microsoft.com/office/drawing/2014/main" id="{EE06CDA4-F08C-D016-5184-E6E203E9BFC4}"/>
              </a:ext>
            </a:extLst>
          </p:cNvPr>
          <p:cNvSpPr txBox="1"/>
          <p:nvPr/>
        </p:nvSpPr>
        <p:spPr>
          <a:xfrm>
            <a:off x="3106189" y="3319472"/>
            <a:ext cx="2252305" cy="369332"/>
          </a:xfrm>
          <a:prstGeom prst="rect">
            <a:avLst/>
          </a:prstGeom>
          <a:noFill/>
        </p:spPr>
        <p:txBody>
          <a:bodyPr wrap="square" rtlCol="0">
            <a:spAutoFit/>
          </a:bodyPr>
          <a:lstStyle/>
          <a:p>
            <a:r>
              <a:rPr lang="en-US" dirty="0">
                <a:solidFill>
                  <a:schemeClr val="bg1"/>
                </a:solidFill>
              </a:rPr>
              <a:t>Direct export</a:t>
            </a:r>
          </a:p>
        </p:txBody>
      </p:sp>
      <p:sp>
        <p:nvSpPr>
          <p:cNvPr id="38" name="CasellaDiTesto 37">
            <a:extLst>
              <a:ext uri="{FF2B5EF4-FFF2-40B4-BE49-F238E27FC236}">
                <a16:creationId xmlns:a16="http://schemas.microsoft.com/office/drawing/2014/main" id="{3A6D1F9E-C101-0796-0947-8E5EA3F5B812}"/>
              </a:ext>
            </a:extLst>
          </p:cNvPr>
          <p:cNvSpPr txBox="1"/>
          <p:nvPr/>
        </p:nvSpPr>
        <p:spPr>
          <a:xfrm>
            <a:off x="2961814" y="3559744"/>
            <a:ext cx="2252305" cy="369332"/>
          </a:xfrm>
          <a:prstGeom prst="rect">
            <a:avLst/>
          </a:prstGeom>
          <a:noFill/>
        </p:spPr>
        <p:txBody>
          <a:bodyPr wrap="square" rtlCol="0">
            <a:spAutoFit/>
          </a:bodyPr>
          <a:lstStyle/>
          <a:p>
            <a:r>
              <a:rPr lang="en-US" dirty="0">
                <a:solidFill>
                  <a:schemeClr val="bg1"/>
                </a:solidFill>
              </a:rPr>
              <a:t>Indirect export</a:t>
            </a:r>
          </a:p>
        </p:txBody>
      </p:sp>
      <p:sp>
        <p:nvSpPr>
          <p:cNvPr id="39" name="CasellaDiTesto 38">
            <a:extLst>
              <a:ext uri="{FF2B5EF4-FFF2-40B4-BE49-F238E27FC236}">
                <a16:creationId xmlns:a16="http://schemas.microsoft.com/office/drawing/2014/main" id="{01A40884-D56D-368F-D44E-BE9DC52995D9}"/>
              </a:ext>
            </a:extLst>
          </p:cNvPr>
          <p:cNvSpPr txBox="1"/>
          <p:nvPr/>
        </p:nvSpPr>
        <p:spPr>
          <a:xfrm>
            <a:off x="4499183" y="2350758"/>
            <a:ext cx="2618696" cy="369332"/>
          </a:xfrm>
          <a:prstGeom prst="rect">
            <a:avLst/>
          </a:prstGeom>
          <a:noFill/>
        </p:spPr>
        <p:txBody>
          <a:bodyPr wrap="square" rtlCol="0">
            <a:spAutoFit/>
          </a:bodyPr>
          <a:lstStyle/>
          <a:p>
            <a:r>
              <a:rPr lang="en-US" dirty="0">
                <a:solidFill>
                  <a:schemeClr val="bg1"/>
                </a:solidFill>
              </a:rPr>
              <a:t>Own foreign production</a:t>
            </a:r>
          </a:p>
        </p:txBody>
      </p:sp>
      <p:sp>
        <p:nvSpPr>
          <p:cNvPr id="40" name="CasellaDiTesto 39">
            <a:extLst>
              <a:ext uri="{FF2B5EF4-FFF2-40B4-BE49-F238E27FC236}">
                <a16:creationId xmlns:a16="http://schemas.microsoft.com/office/drawing/2014/main" id="{531D3FCB-D1CE-2F59-9CB4-6B22D0B6367B}"/>
              </a:ext>
            </a:extLst>
          </p:cNvPr>
          <p:cNvSpPr txBox="1"/>
          <p:nvPr/>
        </p:nvSpPr>
        <p:spPr>
          <a:xfrm>
            <a:off x="4513136" y="2726391"/>
            <a:ext cx="2689333" cy="369332"/>
          </a:xfrm>
          <a:prstGeom prst="rect">
            <a:avLst/>
          </a:prstGeom>
          <a:noFill/>
        </p:spPr>
        <p:txBody>
          <a:bodyPr wrap="square" rtlCol="0">
            <a:spAutoFit/>
          </a:bodyPr>
          <a:lstStyle/>
          <a:p>
            <a:r>
              <a:rPr lang="en-US" dirty="0">
                <a:solidFill>
                  <a:schemeClr val="bg1"/>
                </a:solidFill>
              </a:rPr>
              <a:t>Own sales subsidiary</a:t>
            </a:r>
          </a:p>
        </p:txBody>
      </p:sp>
      <p:sp>
        <p:nvSpPr>
          <p:cNvPr id="41" name="CasellaDiTesto 40">
            <a:extLst>
              <a:ext uri="{FF2B5EF4-FFF2-40B4-BE49-F238E27FC236}">
                <a16:creationId xmlns:a16="http://schemas.microsoft.com/office/drawing/2014/main" id="{898633E8-5C82-FE6F-7FAD-DCE875959C68}"/>
              </a:ext>
            </a:extLst>
          </p:cNvPr>
          <p:cNvSpPr txBox="1"/>
          <p:nvPr/>
        </p:nvSpPr>
        <p:spPr>
          <a:xfrm>
            <a:off x="3727409" y="4727991"/>
            <a:ext cx="2252305" cy="369332"/>
          </a:xfrm>
          <a:prstGeom prst="rect">
            <a:avLst/>
          </a:prstGeom>
          <a:noFill/>
        </p:spPr>
        <p:txBody>
          <a:bodyPr wrap="square" rtlCol="0">
            <a:spAutoFit/>
          </a:bodyPr>
          <a:lstStyle/>
          <a:p>
            <a:r>
              <a:rPr lang="en-US" dirty="0">
                <a:solidFill>
                  <a:schemeClr val="bg1"/>
                </a:solidFill>
              </a:rPr>
              <a:t>Existing</a:t>
            </a:r>
          </a:p>
        </p:txBody>
      </p:sp>
      <p:sp>
        <p:nvSpPr>
          <p:cNvPr id="42" name="CasellaDiTesto 41">
            <a:extLst>
              <a:ext uri="{FF2B5EF4-FFF2-40B4-BE49-F238E27FC236}">
                <a16:creationId xmlns:a16="http://schemas.microsoft.com/office/drawing/2014/main" id="{E744522D-E24C-6FD5-69BF-5F7D546E77B6}"/>
              </a:ext>
            </a:extLst>
          </p:cNvPr>
          <p:cNvSpPr txBox="1"/>
          <p:nvPr/>
        </p:nvSpPr>
        <p:spPr>
          <a:xfrm>
            <a:off x="3499705" y="5191649"/>
            <a:ext cx="2252305" cy="369332"/>
          </a:xfrm>
          <a:prstGeom prst="rect">
            <a:avLst/>
          </a:prstGeom>
          <a:noFill/>
        </p:spPr>
        <p:txBody>
          <a:bodyPr wrap="square" rtlCol="0">
            <a:spAutoFit/>
          </a:bodyPr>
          <a:lstStyle/>
          <a:p>
            <a:r>
              <a:rPr lang="en-US" dirty="0">
                <a:solidFill>
                  <a:schemeClr val="bg1"/>
                </a:solidFill>
              </a:rPr>
              <a:t>Adapted</a:t>
            </a:r>
          </a:p>
        </p:txBody>
      </p:sp>
      <p:sp>
        <p:nvSpPr>
          <p:cNvPr id="43" name="CasellaDiTesto 42">
            <a:extLst>
              <a:ext uri="{FF2B5EF4-FFF2-40B4-BE49-F238E27FC236}">
                <a16:creationId xmlns:a16="http://schemas.microsoft.com/office/drawing/2014/main" id="{9B8B6F5F-CB42-6B82-13DF-B6558DDCF49B}"/>
              </a:ext>
            </a:extLst>
          </p:cNvPr>
          <p:cNvSpPr txBox="1"/>
          <p:nvPr/>
        </p:nvSpPr>
        <p:spPr>
          <a:xfrm>
            <a:off x="3029040" y="5700572"/>
            <a:ext cx="2252305" cy="369332"/>
          </a:xfrm>
          <a:prstGeom prst="rect">
            <a:avLst/>
          </a:prstGeom>
          <a:noFill/>
        </p:spPr>
        <p:txBody>
          <a:bodyPr wrap="square" rtlCol="0">
            <a:spAutoFit/>
          </a:bodyPr>
          <a:lstStyle/>
          <a:p>
            <a:r>
              <a:rPr lang="en-US" dirty="0">
                <a:solidFill>
                  <a:schemeClr val="bg1"/>
                </a:solidFill>
              </a:rPr>
              <a:t>New</a:t>
            </a:r>
          </a:p>
        </p:txBody>
      </p:sp>
      <p:sp>
        <p:nvSpPr>
          <p:cNvPr id="44" name="CasellaDiTesto 43">
            <a:extLst>
              <a:ext uri="{FF2B5EF4-FFF2-40B4-BE49-F238E27FC236}">
                <a16:creationId xmlns:a16="http://schemas.microsoft.com/office/drawing/2014/main" id="{6D584404-5509-B427-67E0-459C89D62D72}"/>
              </a:ext>
            </a:extLst>
          </p:cNvPr>
          <p:cNvSpPr txBox="1"/>
          <p:nvPr/>
        </p:nvSpPr>
        <p:spPr>
          <a:xfrm>
            <a:off x="5530321" y="5600465"/>
            <a:ext cx="2252305" cy="369332"/>
          </a:xfrm>
          <a:prstGeom prst="rect">
            <a:avLst/>
          </a:prstGeom>
          <a:noFill/>
        </p:spPr>
        <p:txBody>
          <a:bodyPr wrap="square" rtlCol="0">
            <a:spAutoFit/>
          </a:bodyPr>
          <a:lstStyle/>
          <a:p>
            <a:r>
              <a:rPr lang="en-US" dirty="0">
                <a:solidFill>
                  <a:schemeClr val="bg1"/>
                </a:solidFill>
              </a:rPr>
              <a:t>Global</a:t>
            </a:r>
          </a:p>
        </p:txBody>
      </p:sp>
      <p:sp>
        <p:nvSpPr>
          <p:cNvPr id="45" name="CasellaDiTesto 44">
            <a:extLst>
              <a:ext uri="{FF2B5EF4-FFF2-40B4-BE49-F238E27FC236}">
                <a16:creationId xmlns:a16="http://schemas.microsoft.com/office/drawing/2014/main" id="{2899D9BE-6A9F-5AFF-A0F9-552C317A09F6}"/>
              </a:ext>
            </a:extLst>
          </p:cNvPr>
          <p:cNvSpPr txBox="1"/>
          <p:nvPr/>
        </p:nvSpPr>
        <p:spPr>
          <a:xfrm>
            <a:off x="5396049" y="5086897"/>
            <a:ext cx="2252305" cy="369332"/>
          </a:xfrm>
          <a:prstGeom prst="rect">
            <a:avLst/>
          </a:prstGeom>
          <a:noFill/>
        </p:spPr>
        <p:txBody>
          <a:bodyPr wrap="square" rtlCol="0">
            <a:spAutoFit/>
          </a:bodyPr>
          <a:lstStyle/>
          <a:p>
            <a:r>
              <a:rPr lang="en-US" dirty="0">
                <a:solidFill>
                  <a:schemeClr val="bg1"/>
                </a:solidFill>
              </a:rPr>
              <a:t>Regional</a:t>
            </a:r>
          </a:p>
        </p:txBody>
      </p:sp>
      <p:sp>
        <p:nvSpPr>
          <p:cNvPr id="46" name="CasellaDiTesto 45">
            <a:extLst>
              <a:ext uri="{FF2B5EF4-FFF2-40B4-BE49-F238E27FC236}">
                <a16:creationId xmlns:a16="http://schemas.microsoft.com/office/drawing/2014/main" id="{AEBC814A-ECCA-D375-ED93-DC05A47258BE}"/>
              </a:ext>
            </a:extLst>
          </p:cNvPr>
          <p:cNvSpPr txBox="1"/>
          <p:nvPr/>
        </p:nvSpPr>
        <p:spPr>
          <a:xfrm>
            <a:off x="5054118" y="4706724"/>
            <a:ext cx="2252305" cy="369332"/>
          </a:xfrm>
          <a:prstGeom prst="rect">
            <a:avLst/>
          </a:prstGeom>
          <a:noFill/>
        </p:spPr>
        <p:txBody>
          <a:bodyPr wrap="square" rtlCol="0">
            <a:spAutoFit/>
          </a:bodyPr>
          <a:lstStyle/>
          <a:p>
            <a:r>
              <a:rPr lang="en-US" dirty="0">
                <a:solidFill>
                  <a:schemeClr val="bg1"/>
                </a:solidFill>
              </a:rPr>
              <a:t>National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1427748" y="479048"/>
            <a:ext cx="10972800" cy="1143000"/>
          </a:xfrm>
        </p:spPr>
        <p:txBody>
          <a:bodyPr>
            <a:normAutofit fontScale="90000"/>
          </a:bodyPr>
          <a:lstStyle/>
          <a:p>
            <a:pPr algn="l"/>
            <a:r>
              <a:rPr lang="it-IT" sz="4400" b="1" dirty="0" smtClean="0">
                <a:latin typeface="Arial Narrow" pitchFamily="34" charset="0"/>
              </a:rPr>
              <a:t>Networks </a:t>
            </a:r>
            <a:r>
              <a:rPr lang="it-IT" sz="4400" dirty="0" err="1" smtClean="0">
                <a:latin typeface="Arial Narrow" pitchFamily="34" charset="0"/>
              </a:rPr>
              <a:t>approach</a:t>
            </a:r>
            <a:r>
              <a:rPr lang="it-IT" b="1" dirty="0" smtClean="0">
                <a:latin typeface="Arial Narrow" pitchFamily="34" charset="0"/>
              </a:rPr>
              <a:t/>
            </a:r>
            <a:br>
              <a:rPr lang="it-IT" b="1" dirty="0" smtClean="0">
                <a:latin typeface="Arial Narrow" pitchFamily="34" charset="0"/>
              </a:rPr>
            </a:br>
            <a:endParaRPr lang="it-IT" b="1" dirty="0" smtClean="0">
              <a:latin typeface="Arial Narrow" pitchFamily="34" charset="0"/>
            </a:endParaRPr>
          </a:p>
        </p:txBody>
      </p:sp>
      <p:sp>
        <p:nvSpPr>
          <p:cNvPr id="23555" name="Segnaposto contenuto 2"/>
          <p:cNvSpPr>
            <a:spLocks noGrp="1"/>
          </p:cNvSpPr>
          <p:nvPr>
            <p:ph idx="1"/>
          </p:nvPr>
        </p:nvSpPr>
        <p:spPr>
          <a:xfrm>
            <a:off x="609600" y="1556792"/>
            <a:ext cx="10972800" cy="4525962"/>
          </a:xfrm>
        </p:spPr>
        <p:txBody>
          <a:bodyPr>
            <a:normAutofit/>
          </a:bodyPr>
          <a:lstStyle/>
          <a:p>
            <a:r>
              <a:rPr lang="en-US" sz="2800" dirty="0" smtClean="0"/>
              <a:t>How does a network-based view affect the Uppsala model (1977)?</a:t>
            </a:r>
          </a:p>
          <a:p>
            <a:endParaRPr lang="en-US" dirty="0"/>
          </a:p>
          <a:p>
            <a:r>
              <a:rPr lang="en-US" sz="2800" dirty="0" smtClean="0"/>
              <a:t>Consider how the Authors have proposed an update of their 1977 model (Johansson and </a:t>
            </a:r>
            <a:r>
              <a:rPr lang="en-US" sz="2800" dirty="0" err="1" smtClean="0"/>
              <a:t>Vahlne</a:t>
            </a:r>
            <a:r>
              <a:rPr lang="en-US" sz="2800" dirty="0" smtClean="0"/>
              <a:t>, 2009)</a:t>
            </a:r>
          </a:p>
          <a:p>
            <a:endParaRPr lang="en-US" dirty="0"/>
          </a:p>
          <a:p>
            <a:r>
              <a:rPr lang="en-US" sz="2800" dirty="0" smtClean="0"/>
              <a:t>Can you observe some convergence between International Entrepreneurship and the latest updates of the Uppsala model?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2060"/>
                </a:solidFill>
              </a:rPr>
              <a:t>Chapter</a:t>
            </a:r>
            <a:r>
              <a:rPr lang="it-IT" b="1" dirty="0" smtClean="0">
                <a:solidFill>
                  <a:srgbClr val="002060"/>
                </a:solidFill>
              </a:rPr>
              <a:t> 1 – </a:t>
            </a:r>
            <a:r>
              <a:rPr lang="it-IT" b="1" dirty="0" err="1" smtClean="0">
                <a:solidFill>
                  <a:srgbClr val="002060"/>
                </a:solidFill>
              </a:rPr>
              <a:t>Setting</a:t>
            </a:r>
            <a:r>
              <a:rPr lang="it-IT" b="1" dirty="0" smtClean="0">
                <a:solidFill>
                  <a:srgbClr val="002060"/>
                </a:solidFill>
              </a:rPr>
              <a:t> the </a:t>
            </a:r>
            <a:r>
              <a:rPr lang="it-IT" b="1" dirty="0" err="1" smtClean="0">
                <a:solidFill>
                  <a:srgbClr val="002060"/>
                </a:solidFill>
              </a:rPr>
              <a:t>field</a:t>
            </a:r>
            <a:endParaRPr lang="it-IT" b="1" dirty="0">
              <a:solidFill>
                <a:srgbClr val="002060"/>
              </a:solidFill>
            </a:endParaRPr>
          </a:p>
        </p:txBody>
      </p:sp>
      <p:sp>
        <p:nvSpPr>
          <p:cNvPr id="3" name="Segnaposto contenuto 2"/>
          <p:cNvSpPr>
            <a:spLocks noGrp="1"/>
          </p:cNvSpPr>
          <p:nvPr>
            <p:ph idx="1"/>
          </p:nvPr>
        </p:nvSpPr>
        <p:spPr/>
        <p:txBody>
          <a:bodyPr>
            <a:normAutofit/>
          </a:bodyPr>
          <a:lstStyle/>
          <a:p>
            <a:r>
              <a:rPr lang="it-IT" dirty="0" smtClean="0"/>
              <a:t>International </a:t>
            </a:r>
            <a:r>
              <a:rPr lang="it-IT" dirty="0" err="1" smtClean="0"/>
              <a:t>entrepreneurship</a:t>
            </a:r>
            <a:r>
              <a:rPr lang="it-IT" dirty="0" smtClean="0"/>
              <a:t>: </a:t>
            </a:r>
            <a:r>
              <a:rPr lang="it-IT" dirty="0" err="1" smtClean="0"/>
              <a:t>what</a:t>
            </a:r>
            <a:r>
              <a:rPr lang="it-IT" dirty="0" smtClean="0"/>
              <a:t>, </a:t>
            </a:r>
            <a:r>
              <a:rPr lang="it-IT" dirty="0" err="1" smtClean="0"/>
              <a:t>who</a:t>
            </a:r>
            <a:r>
              <a:rPr lang="it-IT" dirty="0" smtClean="0"/>
              <a:t>, </a:t>
            </a:r>
            <a:r>
              <a:rPr lang="it-IT" dirty="0" err="1" smtClean="0"/>
              <a:t>why</a:t>
            </a:r>
            <a:endParaRPr lang="it-IT" dirty="0" smtClean="0"/>
          </a:p>
          <a:p>
            <a:r>
              <a:rPr lang="it-IT" dirty="0" err="1" smtClean="0"/>
              <a:t>Theory</a:t>
            </a:r>
            <a:r>
              <a:rPr lang="it-IT" dirty="0" smtClean="0"/>
              <a:t> </a:t>
            </a:r>
            <a:r>
              <a:rPr lang="it-IT" dirty="0" err="1" smtClean="0"/>
              <a:t>perspectives</a:t>
            </a:r>
            <a:endParaRPr lang="it-IT" dirty="0" smtClean="0"/>
          </a:p>
          <a:p>
            <a:r>
              <a:rPr lang="it-IT" dirty="0" smtClean="0"/>
              <a:t>The </a:t>
            </a:r>
            <a:r>
              <a:rPr lang="it-IT" dirty="0" err="1" smtClean="0"/>
              <a:t>environment</a:t>
            </a:r>
            <a:r>
              <a:rPr lang="it-IT" dirty="0" smtClean="0"/>
              <a:t> of </a:t>
            </a:r>
            <a:r>
              <a:rPr lang="it-IT" dirty="0" err="1" smtClean="0"/>
              <a:t>international</a:t>
            </a:r>
            <a:r>
              <a:rPr lang="it-IT" dirty="0" smtClean="0"/>
              <a:t> </a:t>
            </a:r>
            <a:r>
              <a:rPr lang="it-IT" dirty="0" err="1" smtClean="0"/>
              <a:t>entrepreneurship</a:t>
            </a:r>
            <a:r>
              <a:rPr lang="it-IT" dirty="0" smtClean="0"/>
              <a:t>: </a:t>
            </a:r>
            <a:r>
              <a:rPr lang="it-IT" dirty="0" err="1" smtClean="0"/>
              <a:t>across</a:t>
            </a:r>
            <a:r>
              <a:rPr lang="it-IT" dirty="0" smtClean="0"/>
              <a:t> </a:t>
            </a:r>
            <a:r>
              <a:rPr lang="it-IT" dirty="0" err="1" smtClean="0"/>
              <a:t>countries</a:t>
            </a:r>
            <a:r>
              <a:rPr lang="it-IT" dirty="0" smtClean="0"/>
              <a:t> and </a:t>
            </a:r>
            <a:r>
              <a:rPr lang="it-IT" dirty="0" err="1" smtClean="0"/>
              <a:t>cultures</a:t>
            </a:r>
            <a:endParaRPr lang="it-IT" dirty="0" smtClean="0"/>
          </a:p>
          <a:p>
            <a:r>
              <a:rPr lang="it-IT" dirty="0" smtClean="0"/>
              <a:t>IE and comparative </a:t>
            </a:r>
            <a:r>
              <a:rPr lang="it-IT" dirty="0" err="1" smtClean="0"/>
              <a:t>entrepreneurship</a:t>
            </a:r>
            <a:endParaRPr lang="it-IT" dirty="0" smtClean="0"/>
          </a:p>
          <a:p>
            <a:pPr marL="0" indent="0">
              <a:buNone/>
            </a:pPr>
            <a:endParaRPr lang="it-IT" b="1" dirty="0" smtClean="0"/>
          </a:p>
          <a:p>
            <a:pPr marL="0" indent="0">
              <a:buNone/>
            </a:pPr>
            <a:r>
              <a:rPr lang="it-IT" b="1" dirty="0" smtClean="0"/>
              <a:t>Case </a:t>
            </a:r>
            <a:r>
              <a:rPr lang="it-IT" b="1" dirty="0" err="1" smtClean="0"/>
              <a:t>studies</a:t>
            </a:r>
            <a:r>
              <a:rPr lang="it-IT" dirty="0" smtClean="0"/>
              <a:t>: BTS and K Pop</a:t>
            </a:r>
          </a:p>
        </p:txBody>
      </p:sp>
    </p:spTree>
    <p:extLst>
      <p:ext uri="{BB962C8B-B14F-4D97-AF65-F5344CB8AC3E}">
        <p14:creationId xmlns:p14="http://schemas.microsoft.com/office/powerpoint/2010/main" val="2127220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002060"/>
                </a:solidFill>
                <a:latin typeface="+mn-lt"/>
              </a:rPr>
              <a:t>The </a:t>
            </a:r>
            <a:r>
              <a:rPr lang="it-IT" dirty="0" err="1" smtClean="0">
                <a:solidFill>
                  <a:srgbClr val="002060"/>
                </a:solidFill>
                <a:latin typeface="+mn-lt"/>
              </a:rPr>
              <a:t>environment</a:t>
            </a:r>
            <a:r>
              <a:rPr lang="it-IT" dirty="0" smtClean="0">
                <a:solidFill>
                  <a:srgbClr val="002060"/>
                </a:solidFill>
                <a:latin typeface="+mn-lt"/>
              </a:rPr>
              <a:t> of </a:t>
            </a:r>
            <a:r>
              <a:rPr lang="it-IT" dirty="0" err="1" smtClean="0">
                <a:solidFill>
                  <a:srgbClr val="002060"/>
                </a:solidFill>
                <a:latin typeface="+mn-lt"/>
              </a:rPr>
              <a:t>international</a:t>
            </a:r>
            <a:r>
              <a:rPr lang="it-IT" dirty="0" smtClean="0">
                <a:solidFill>
                  <a:srgbClr val="002060"/>
                </a:solidFill>
                <a:latin typeface="+mn-lt"/>
              </a:rPr>
              <a:t> </a:t>
            </a:r>
            <a:r>
              <a:rPr lang="it-IT" dirty="0" err="1" smtClean="0">
                <a:solidFill>
                  <a:srgbClr val="002060"/>
                </a:solidFill>
                <a:latin typeface="+mn-lt"/>
              </a:rPr>
              <a:t>entrepreneurship</a:t>
            </a:r>
            <a:r>
              <a:rPr lang="it-IT" dirty="0" smtClean="0">
                <a:solidFill>
                  <a:srgbClr val="002060"/>
                </a:solidFill>
                <a:latin typeface="+mn-lt"/>
              </a:rPr>
              <a:t>: </a:t>
            </a:r>
            <a:r>
              <a:rPr lang="it-IT" dirty="0" err="1" smtClean="0">
                <a:solidFill>
                  <a:srgbClr val="002060"/>
                </a:solidFill>
                <a:latin typeface="+mn-lt"/>
              </a:rPr>
              <a:t>across</a:t>
            </a:r>
            <a:r>
              <a:rPr lang="it-IT" dirty="0" smtClean="0">
                <a:solidFill>
                  <a:srgbClr val="002060"/>
                </a:solidFill>
                <a:latin typeface="+mn-lt"/>
              </a:rPr>
              <a:t> </a:t>
            </a:r>
            <a:r>
              <a:rPr lang="it-IT" dirty="0" err="1" smtClean="0">
                <a:solidFill>
                  <a:srgbClr val="002060"/>
                </a:solidFill>
                <a:latin typeface="+mn-lt"/>
              </a:rPr>
              <a:t>countries</a:t>
            </a:r>
            <a:r>
              <a:rPr lang="it-IT" dirty="0" smtClean="0">
                <a:solidFill>
                  <a:srgbClr val="002060"/>
                </a:solidFill>
                <a:latin typeface="+mn-lt"/>
              </a:rPr>
              <a:t> and </a:t>
            </a:r>
            <a:r>
              <a:rPr lang="it-IT" dirty="0" err="1" smtClean="0">
                <a:solidFill>
                  <a:srgbClr val="002060"/>
                </a:solidFill>
                <a:latin typeface="+mn-lt"/>
              </a:rPr>
              <a:t>cultures</a:t>
            </a:r>
            <a:endParaRPr lang="it-IT" dirty="0">
              <a:solidFill>
                <a:srgbClr val="002060"/>
              </a:solidFill>
              <a:latin typeface="+mn-lt"/>
            </a:endParaRPr>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1483645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environment</a:t>
            </a:r>
            <a:r>
              <a:rPr lang="it-IT" dirty="0" smtClean="0"/>
              <a:t> or the </a:t>
            </a:r>
            <a:r>
              <a:rPr lang="it-IT" dirty="0" err="1" smtClean="0"/>
              <a:t>entrepreneur</a:t>
            </a:r>
            <a:r>
              <a:rPr lang="it-IT" dirty="0" smtClean="0"/>
              <a:t>?</a:t>
            </a:r>
            <a:endParaRPr lang="it-IT" dirty="0"/>
          </a:p>
        </p:txBody>
      </p:sp>
      <p:sp>
        <p:nvSpPr>
          <p:cNvPr id="3" name="Segnaposto contenuto 2"/>
          <p:cNvSpPr>
            <a:spLocks noGrp="1"/>
          </p:cNvSpPr>
          <p:nvPr>
            <p:ph idx="1"/>
          </p:nvPr>
        </p:nvSpPr>
        <p:spPr>
          <a:xfrm>
            <a:off x="4136066" y="1765004"/>
            <a:ext cx="7792375" cy="4671375"/>
          </a:xfrm>
        </p:spPr>
        <p:txBody>
          <a:bodyPr>
            <a:normAutofit fontScale="92500"/>
          </a:bodyPr>
          <a:lstStyle/>
          <a:p>
            <a:pPr>
              <a:buNone/>
            </a:pPr>
            <a:r>
              <a:rPr lang="it-IT" dirty="0" smtClean="0"/>
              <a:t>Three </a:t>
            </a:r>
            <a:r>
              <a:rPr lang="it-IT" dirty="0" err="1" smtClean="0"/>
              <a:t>views</a:t>
            </a:r>
            <a:r>
              <a:rPr lang="it-IT" dirty="0" smtClean="0"/>
              <a:t> </a:t>
            </a:r>
            <a:r>
              <a:rPr lang="it-IT" dirty="0" err="1" smtClean="0"/>
              <a:t>of</a:t>
            </a:r>
            <a:r>
              <a:rPr lang="it-IT" dirty="0" smtClean="0"/>
              <a:t> </a:t>
            </a:r>
            <a:r>
              <a:rPr lang="it-IT" dirty="0" err="1" smtClean="0"/>
              <a:t>entrepreneurship</a:t>
            </a:r>
            <a:endParaRPr lang="it-IT" dirty="0" smtClean="0"/>
          </a:p>
          <a:p>
            <a:pPr>
              <a:buNone/>
            </a:pPr>
            <a:endParaRPr lang="it-IT" dirty="0" smtClean="0"/>
          </a:p>
          <a:p>
            <a:r>
              <a:rPr lang="it-IT" dirty="0" err="1" smtClean="0"/>
              <a:t>Deterministic</a:t>
            </a:r>
            <a:r>
              <a:rPr lang="it-IT" dirty="0" smtClean="0"/>
              <a:t> </a:t>
            </a:r>
            <a:r>
              <a:rPr lang="it-IT" dirty="0" err="1" smtClean="0"/>
              <a:t>view</a:t>
            </a:r>
            <a:r>
              <a:rPr lang="it-IT" dirty="0" smtClean="0"/>
              <a:t> : </a:t>
            </a:r>
            <a:r>
              <a:rPr lang="it-IT" dirty="0" err="1" smtClean="0"/>
              <a:t>entrepreneurs</a:t>
            </a:r>
            <a:r>
              <a:rPr lang="it-IT" dirty="0" smtClean="0"/>
              <a:t> and </a:t>
            </a:r>
            <a:r>
              <a:rPr lang="it-IT" dirty="0" err="1" smtClean="0"/>
              <a:t>entrepreneurial</a:t>
            </a:r>
            <a:r>
              <a:rPr lang="it-IT" dirty="0" smtClean="0"/>
              <a:t> </a:t>
            </a:r>
            <a:r>
              <a:rPr lang="it-IT" dirty="0" err="1" smtClean="0"/>
              <a:t>action</a:t>
            </a:r>
            <a:r>
              <a:rPr lang="it-IT" dirty="0" smtClean="0"/>
              <a:t> are </a:t>
            </a:r>
            <a:r>
              <a:rPr lang="it-IT" dirty="0" err="1" smtClean="0"/>
              <a:t>determined</a:t>
            </a:r>
            <a:r>
              <a:rPr lang="it-IT" dirty="0" smtClean="0"/>
              <a:t> by the </a:t>
            </a:r>
            <a:r>
              <a:rPr lang="it-IT" dirty="0" err="1" smtClean="0"/>
              <a:t>external</a:t>
            </a:r>
            <a:r>
              <a:rPr lang="it-IT" dirty="0" smtClean="0"/>
              <a:t> </a:t>
            </a:r>
            <a:r>
              <a:rPr lang="it-IT" dirty="0" err="1" smtClean="0"/>
              <a:t>environment</a:t>
            </a:r>
            <a:r>
              <a:rPr lang="it-IT" dirty="0" smtClean="0"/>
              <a:t>, e.g. </a:t>
            </a:r>
            <a:r>
              <a:rPr lang="it-IT" dirty="0" err="1" smtClean="0"/>
              <a:t>institutions</a:t>
            </a:r>
            <a:r>
              <a:rPr lang="it-IT" dirty="0" smtClean="0"/>
              <a:t> and </a:t>
            </a:r>
            <a:r>
              <a:rPr lang="it-IT" dirty="0" err="1" smtClean="0"/>
              <a:t>industry</a:t>
            </a:r>
            <a:endParaRPr lang="it-IT" dirty="0" smtClean="0"/>
          </a:p>
          <a:p>
            <a:r>
              <a:rPr lang="it-IT" dirty="0" err="1" smtClean="0"/>
              <a:t>Independent</a:t>
            </a:r>
            <a:r>
              <a:rPr lang="it-IT" dirty="0" smtClean="0"/>
              <a:t> </a:t>
            </a:r>
            <a:r>
              <a:rPr lang="it-IT" dirty="0" err="1" smtClean="0"/>
              <a:t>view</a:t>
            </a:r>
            <a:r>
              <a:rPr lang="it-IT" dirty="0" smtClean="0"/>
              <a:t> : </a:t>
            </a:r>
            <a:r>
              <a:rPr lang="it-IT" dirty="0" err="1" smtClean="0"/>
              <a:t>entrepreneurs</a:t>
            </a:r>
            <a:r>
              <a:rPr lang="it-IT" dirty="0" smtClean="0"/>
              <a:t>, and </a:t>
            </a:r>
            <a:r>
              <a:rPr lang="it-IT" dirty="0" err="1" smtClean="0"/>
              <a:t>their</a:t>
            </a:r>
            <a:r>
              <a:rPr lang="it-IT" dirty="0" smtClean="0"/>
              <a:t> traits and </a:t>
            </a:r>
            <a:r>
              <a:rPr lang="it-IT" dirty="0" err="1" smtClean="0"/>
              <a:t>capabilities</a:t>
            </a:r>
            <a:r>
              <a:rPr lang="it-IT" dirty="0" smtClean="0"/>
              <a:t>, drive </a:t>
            </a:r>
            <a:r>
              <a:rPr lang="it-IT" dirty="0" err="1" smtClean="0"/>
              <a:t>entrepreneurial</a:t>
            </a:r>
            <a:r>
              <a:rPr lang="it-IT" dirty="0" smtClean="0"/>
              <a:t> </a:t>
            </a:r>
            <a:r>
              <a:rPr lang="it-IT" dirty="0" err="1" smtClean="0"/>
              <a:t>action</a:t>
            </a:r>
            <a:endParaRPr lang="it-IT" dirty="0" smtClean="0"/>
          </a:p>
          <a:p>
            <a:r>
              <a:rPr lang="it-IT" dirty="0" smtClean="0"/>
              <a:t>Intermediate </a:t>
            </a:r>
            <a:r>
              <a:rPr lang="it-IT" dirty="0" err="1" smtClean="0"/>
              <a:t>view</a:t>
            </a:r>
            <a:r>
              <a:rPr lang="it-IT" dirty="0" smtClean="0"/>
              <a:t>: </a:t>
            </a:r>
            <a:r>
              <a:rPr lang="it-IT" dirty="0" err="1" smtClean="0"/>
              <a:t>Entrepreneurial</a:t>
            </a:r>
            <a:r>
              <a:rPr lang="it-IT" dirty="0" smtClean="0"/>
              <a:t> </a:t>
            </a:r>
            <a:r>
              <a:rPr lang="it-IT" dirty="0" err="1" smtClean="0"/>
              <a:t>action</a:t>
            </a:r>
            <a:r>
              <a:rPr lang="it-IT" dirty="0" smtClean="0"/>
              <a:t> </a:t>
            </a:r>
            <a:r>
              <a:rPr lang="it-IT" dirty="0" err="1" smtClean="0"/>
              <a:t>is</a:t>
            </a:r>
            <a:r>
              <a:rPr lang="it-IT" dirty="0" smtClean="0"/>
              <a:t> the </a:t>
            </a:r>
            <a:r>
              <a:rPr lang="it-IT" dirty="0" err="1" smtClean="0"/>
              <a:t>result</a:t>
            </a:r>
            <a:r>
              <a:rPr lang="it-IT" dirty="0" smtClean="0"/>
              <a:t> of an </a:t>
            </a:r>
            <a:r>
              <a:rPr lang="it-IT" dirty="0" err="1" smtClean="0"/>
              <a:t>interaction</a:t>
            </a:r>
            <a:r>
              <a:rPr lang="it-IT" dirty="0" smtClean="0"/>
              <a:t> of </a:t>
            </a:r>
            <a:r>
              <a:rPr lang="it-IT" dirty="0" err="1" smtClean="0"/>
              <a:t>entrepreneurs</a:t>
            </a:r>
            <a:r>
              <a:rPr lang="it-IT" dirty="0" smtClean="0"/>
              <a:t> with </a:t>
            </a:r>
            <a:r>
              <a:rPr lang="it-IT" dirty="0" err="1" smtClean="0"/>
              <a:t>their</a:t>
            </a:r>
            <a:r>
              <a:rPr lang="it-IT" dirty="0" smtClean="0"/>
              <a:t> ‘</a:t>
            </a:r>
            <a:r>
              <a:rPr lang="it-IT" dirty="0" err="1" smtClean="0"/>
              <a:t>environment</a:t>
            </a:r>
            <a:r>
              <a:rPr lang="it-IT" dirty="0" smtClean="0"/>
              <a:t>’</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477406" y="4653005"/>
            <a:ext cx="9110331" cy="3036777"/>
          </a:xfrm>
          <a:prstGeom prst="rect">
            <a:avLst/>
          </a:prstGeom>
        </p:spPr>
      </p:pic>
    </p:spTree>
    <p:extLst>
      <p:ext uri="{BB962C8B-B14F-4D97-AF65-F5344CB8AC3E}">
        <p14:creationId xmlns:p14="http://schemas.microsoft.com/office/powerpoint/2010/main" val="4042985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Key</a:t>
            </a:r>
            <a:r>
              <a:rPr lang="it-IT" dirty="0" smtClean="0"/>
              <a:t> </a:t>
            </a:r>
            <a:r>
              <a:rPr lang="it-IT" dirty="0" err="1" smtClean="0"/>
              <a:t>environmental</a:t>
            </a:r>
            <a:r>
              <a:rPr lang="it-IT" dirty="0" smtClean="0"/>
              <a:t> drivers of IE</a:t>
            </a:r>
            <a:endParaRPr lang="it-IT" dirty="0"/>
          </a:p>
        </p:txBody>
      </p:sp>
      <p:graphicFrame>
        <p:nvGraphicFramePr>
          <p:cNvPr id="4" name="Diagram 23"/>
          <p:cNvGraphicFramePr/>
          <p:nvPr>
            <p:extLst>
              <p:ext uri="{D42A27DB-BD31-4B8C-83A1-F6EECF244321}">
                <p14:modId xmlns:p14="http://schemas.microsoft.com/office/powerpoint/2010/main" val="3926406138"/>
              </p:ext>
            </p:extLst>
          </p:nvPr>
        </p:nvGraphicFramePr>
        <p:xfrm>
          <a:off x="465537" y="1338342"/>
          <a:ext cx="10706767" cy="537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338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t>
            </a:r>
            <a:r>
              <a:rPr lang="it-IT" dirty="0" smtClean="0"/>
              <a:t>omparative </a:t>
            </a:r>
            <a:r>
              <a:rPr lang="it-IT" dirty="0" err="1" smtClean="0"/>
              <a:t>entrepreneurship</a:t>
            </a:r>
            <a:endParaRPr lang="it-IT" dirty="0"/>
          </a:p>
        </p:txBody>
      </p:sp>
      <p:sp>
        <p:nvSpPr>
          <p:cNvPr id="4" name="Segnaposto contenuto 3"/>
          <p:cNvSpPr>
            <a:spLocks noGrp="1"/>
          </p:cNvSpPr>
          <p:nvPr>
            <p:ph idx="1"/>
          </p:nvPr>
        </p:nvSpPr>
        <p:spPr/>
        <p:txBody>
          <a:bodyPr/>
          <a:lstStyle/>
          <a:p>
            <a:endParaRPr lang="it-IT"/>
          </a:p>
        </p:txBody>
      </p:sp>
      <p:pic>
        <p:nvPicPr>
          <p:cNvPr id="7" name="Immagine 6">
            <a:extLst>
              <a:ext uri="{FF2B5EF4-FFF2-40B4-BE49-F238E27FC236}">
                <a16:creationId xmlns:a16="http://schemas.microsoft.com/office/drawing/2014/main" id="{94CCA718-50CF-92C9-668B-BA2B19975694}"/>
              </a:ext>
            </a:extLst>
          </p:cNvPr>
          <p:cNvPicPr>
            <a:picLocks noChangeAspect="1"/>
          </p:cNvPicPr>
          <p:nvPr/>
        </p:nvPicPr>
        <p:blipFill>
          <a:blip r:embed="rId3"/>
          <a:stretch>
            <a:fillRect/>
          </a:stretch>
        </p:blipFill>
        <p:spPr>
          <a:xfrm>
            <a:off x="-1" y="1446559"/>
            <a:ext cx="6253035" cy="4084757"/>
          </a:xfrm>
          <a:prstGeom prst="rect">
            <a:avLst/>
          </a:prstGeom>
        </p:spPr>
      </p:pic>
      <p:pic>
        <p:nvPicPr>
          <p:cNvPr id="8" name="Immagine 7">
            <a:extLst>
              <a:ext uri="{FF2B5EF4-FFF2-40B4-BE49-F238E27FC236}">
                <a16:creationId xmlns:a16="http://schemas.microsoft.com/office/drawing/2014/main" id="{08113A9B-9981-AD28-7322-9C92536C9166}"/>
              </a:ext>
            </a:extLst>
          </p:cNvPr>
          <p:cNvPicPr>
            <a:picLocks noChangeAspect="1"/>
          </p:cNvPicPr>
          <p:nvPr/>
        </p:nvPicPr>
        <p:blipFill>
          <a:blip r:embed="rId4"/>
          <a:stretch>
            <a:fillRect/>
          </a:stretch>
        </p:blipFill>
        <p:spPr>
          <a:xfrm>
            <a:off x="6253035" y="1422320"/>
            <a:ext cx="5938965" cy="4108996"/>
          </a:xfrm>
          <a:prstGeom prst="rect">
            <a:avLst/>
          </a:prstGeom>
        </p:spPr>
      </p:pic>
      <p:sp>
        <p:nvSpPr>
          <p:cNvPr id="9" name="Segnaposto contenuto 2"/>
          <p:cNvSpPr txBox="1">
            <a:spLocks/>
          </p:cNvSpPr>
          <p:nvPr/>
        </p:nvSpPr>
        <p:spPr>
          <a:xfrm>
            <a:off x="425732" y="4821454"/>
            <a:ext cx="11654604" cy="2036546"/>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mtClean="0"/>
              <a:t>Cross-national comparisons of </a:t>
            </a:r>
          </a:p>
          <a:p>
            <a:r>
              <a:rPr lang="it-IT" sz="2400" smtClean="0"/>
              <a:t>domestic entrepreneurship, e.g. differences in entrepreneurial activity rates such business formation, innovation, internationalization</a:t>
            </a:r>
          </a:p>
          <a:p>
            <a:r>
              <a:rPr lang="it-IT" sz="2400" smtClean="0"/>
              <a:t>and entrepreneurial internationalization, e.g. d</a:t>
            </a:r>
            <a:r>
              <a:rPr lang="es-ES" sz="2400" smtClean="0"/>
              <a:t>eterminants of entrepreneurial international activities at the micro-level</a:t>
            </a:r>
            <a:endParaRPr lang="it-IT" smtClean="0"/>
          </a:p>
          <a:p>
            <a:endParaRPr lang="it-IT" smtClean="0"/>
          </a:p>
          <a:p>
            <a:pPr marL="0" indent="0">
              <a:buFont typeface="Arial" panose="020B0604020202020204" pitchFamily="34" charset="0"/>
              <a:buNone/>
            </a:pPr>
            <a:endParaRPr lang="it-IT" smtClean="0"/>
          </a:p>
          <a:p>
            <a:endParaRPr lang="it-IT" dirty="0"/>
          </a:p>
        </p:txBody>
      </p:sp>
    </p:spTree>
    <p:extLst>
      <p:ext uri="{BB962C8B-B14F-4D97-AF65-F5344CB8AC3E}">
        <p14:creationId xmlns:p14="http://schemas.microsoft.com/office/powerpoint/2010/main" val="2390684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role</a:t>
            </a:r>
            <a:r>
              <a:rPr lang="it-IT" dirty="0" smtClean="0"/>
              <a:t> and the nature of ‘</a:t>
            </a:r>
            <a:r>
              <a:rPr lang="it-IT" dirty="0" err="1" smtClean="0"/>
              <a:t>context</a:t>
            </a:r>
            <a:r>
              <a:rPr lang="it-IT" dirty="0" smtClean="0"/>
              <a:t>’</a:t>
            </a:r>
            <a:endParaRPr lang="it-IT" dirty="0"/>
          </a:p>
        </p:txBody>
      </p:sp>
      <p:sp>
        <p:nvSpPr>
          <p:cNvPr id="3" name="Segnaposto contenuto 2"/>
          <p:cNvSpPr>
            <a:spLocks noGrp="1"/>
          </p:cNvSpPr>
          <p:nvPr>
            <p:ph idx="1"/>
          </p:nvPr>
        </p:nvSpPr>
        <p:spPr>
          <a:xfrm>
            <a:off x="838200" y="1427746"/>
            <a:ext cx="10515600" cy="4973053"/>
          </a:xfrm>
        </p:spPr>
        <p:txBody>
          <a:bodyPr/>
          <a:lstStyle/>
          <a:p>
            <a:r>
              <a:rPr lang="it-IT" dirty="0" err="1" smtClean="0"/>
              <a:t>Economic</a:t>
            </a:r>
            <a:r>
              <a:rPr lang="it-IT" dirty="0" smtClean="0"/>
              <a:t>, </a:t>
            </a:r>
            <a:r>
              <a:rPr lang="it-IT" dirty="0" err="1" smtClean="0"/>
              <a:t>political-legal</a:t>
            </a:r>
            <a:r>
              <a:rPr lang="it-IT" dirty="0" smtClean="0"/>
              <a:t>, </a:t>
            </a:r>
            <a:r>
              <a:rPr lang="it-IT" dirty="0" err="1" smtClean="0"/>
              <a:t>socio-cultural</a:t>
            </a:r>
            <a:r>
              <a:rPr lang="it-IT" dirty="0" smtClean="0"/>
              <a:t> </a:t>
            </a:r>
            <a:r>
              <a:rPr lang="it-IT" dirty="0" err="1" smtClean="0"/>
              <a:t>conditions</a:t>
            </a:r>
            <a:r>
              <a:rPr lang="it-IT" dirty="0" smtClean="0"/>
              <a:t> </a:t>
            </a:r>
            <a:r>
              <a:rPr lang="it-IT" dirty="0" err="1" smtClean="0"/>
              <a:t>define</a:t>
            </a:r>
            <a:r>
              <a:rPr lang="it-IT" dirty="0" smtClean="0"/>
              <a:t> the ‘</a:t>
            </a:r>
            <a:r>
              <a:rPr lang="it-IT" dirty="0" err="1" smtClean="0"/>
              <a:t>rules</a:t>
            </a:r>
            <a:r>
              <a:rPr lang="it-IT" dirty="0" smtClean="0"/>
              <a:t> of the game’ (e.g. North, 1990) </a:t>
            </a:r>
          </a:p>
          <a:p>
            <a:r>
              <a:rPr lang="it-IT" dirty="0" smtClean="0"/>
              <a:t>The </a:t>
            </a:r>
            <a:r>
              <a:rPr lang="it-IT" dirty="0" err="1" smtClean="0"/>
              <a:t>context</a:t>
            </a:r>
            <a:r>
              <a:rPr lang="it-IT" dirty="0" smtClean="0"/>
              <a:t> </a:t>
            </a:r>
            <a:r>
              <a:rPr lang="it-IT" dirty="0" err="1" smtClean="0"/>
              <a:t>impacts</a:t>
            </a:r>
            <a:r>
              <a:rPr lang="it-IT" dirty="0" smtClean="0"/>
              <a:t> on </a:t>
            </a:r>
          </a:p>
          <a:p>
            <a:pPr lvl="1"/>
            <a:r>
              <a:rPr lang="it-IT" dirty="0" smtClean="0"/>
              <a:t>the ‘</a:t>
            </a:r>
            <a:r>
              <a:rPr lang="it-IT" dirty="0" err="1" smtClean="0"/>
              <a:t>supply</a:t>
            </a:r>
            <a:r>
              <a:rPr lang="it-IT" dirty="0" smtClean="0"/>
              <a:t>’ of </a:t>
            </a:r>
            <a:r>
              <a:rPr lang="it-IT" dirty="0" err="1" smtClean="0"/>
              <a:t>potential</a:t>
            </a:r>
            <a:r>
              <a:rPr lang="it-IT" dirty="0" smtClean="0"/>
              <a:t> </a:t>
            </a:r>
            <a:r>
              <a:rPr lang="it-IT" dirty="0" err="1" smtClean="0"/>
              <a:t>entrepreneurs</a:t>
            </a:r>
            <a:r>
              <a:rPr lang="it-IT" dirty="0" smtClean="0"/>
              <a:t>, </a:t>
            </a:r>
            <a:r>
              <a:rPr lang="it-IT" dirty="0" err="1" smtClean="0"/>
              <a:t>their</a:t>
            </a:r>
            <a:r>
              <a:rPr lang="it-IT" dirty="0" smtClean="0"/>
              <a:t> </a:t>
            </a:r>
            <a:r>
              <a:rPr lang="it-IT" dirty="0" err="1" smtClean="0"/>
              <a:t>characteristics</a:t>
            </a:r>
            <a:r>
              <a:rPr lang="it-IT" dirty="0" smtClean="0"/>
              <a:t>, traits, and </a:t>
            </a:r>
            <a:r>
              <a:rPr lang="it-IT" dirty="0" err="1" smtClean="0"/>
              <a:t>values</a:t>
            </a:r>
            <a:endParaRPr lang="it-IT" dirty="0" smtClean="0"/>
          </a:p>
          <a:p>
            <a:pPr lvl="1"/>
            <a:r>
              <a:rPr lang="it-IT" dirty="0" smtClean="0"/>
              <a:t>and the market </a:t>
            </a:r>
            <a:r>
              <a:rPr lang="it-IT" dirty="0" err="1" smtClean="0"/>
              <a:t>space</a:t>
            </a:r>
            <a:r>
              <a:rPr lang="it-IT" dirty="0" smtClean="0"/>
              <a:t> </a:t>
            </a:r>
            <a:r>
              <a:rPr lang="it-IT" dirty="0" err="1" smtClean="0"/>
              <a:t>that</a:t>
            </a:r>
            <a:r>
              <a:rPr lang="it-IT" dirty="0" smtClean="0"/>
              <a:t> </a:t>
            </a:r>
            <a:r>
              <a:rPr lang="it-IT" dirty="0" err="1" smtClean="0"/>
              <a:t>entrepreneurs</a:t>
            </a:r>
            <a:r>
              <a:rPr lang="it-IT" dirty="0" smtClean="0"/>
              <a:t> </a:t>
            </a:r>
            <a:r>
              <a:rPr lang="it-IT" dirty="0" err="1" smtClean="0"/>
              <a:t>find</a:t>
            </a:r>
            <a:r>
              <a:rPr lang="it-IT" dirty="0" smtClean="0"/>
              <a:t> for </a:t>
            </a:r>
            <a:r>
              <a:rPr lang="it-IT" dirty="0" err="1" smtClean="0"/>
              <a:t>their</a:t>
            </a:r>
            <a:r>
              <a:rPr lang="it-IT" dirty="0" smtClean="0"/>
              <a:t> </a:t>
            </a:r>
            <a:r>
              <a:rPr lang="it-IT" dirty="0" err="1" smtClean="0"/>
              <a:t>activity</a:t>
            </a:r>
            <a:endParaRPr lang="it-IT" dirty="0" smtClean="0"/>
          </a:p>
          <a:p>
            <a:r>
              <a:rPr lang="it-IT" dirty="0" smtClean="0"/>
              <a:t>A ‘strong and </a:t>
            </a:r>
            <a:r>
              <a:rPr lang="it-IT" dirty="0" err="1" smtClean="0"/>
              <a:t>supportive</a:t>
            </a:r>
            <a:r>
              <a:rPr lang="it-IT" dirty="0" smtClean="0"/>
              <a:t> </a:t>
            </a:r>
            <a:r>
              <a:rPr lang="it-IT" dirty="0" err="1" smtClean="0"/>
              <a:t>institutional</a:t>
            </a:r>
            <a:r>
              <a:rPr lang="it-IT" dirty="0" smtClean="0"/>
              <a:t> </a:t>
            </a:r>
            <a:r>
              <a:rPr lang="it-IT" dirty="0" err="1" smtClean="0"/>
              <a:t>framework</a:t>
            </a:r>
            <a:r>
              <a:rPr lang="it-IT" dirty="0" smtClean="0"/>
              <a:t>’ (</a:t>
            </a:r>
            <a:r>
              <a:rPr lang="it-IT" dirty="0" err="1" smtClean="0"/>
              <a:t>laws</a:t>
            </a:r>
            <a:r>
              <a:rPr lang="it-IT" dirty="0" smtClean="0"/>
              <a:t>, </a:t>
            </a:r>
            <a:r>
              <a:rPr lang="it-IT" dirty="0" err="1" smtClean="0"/>
              <a:t>norms</a:t>
            </a:r>
            <a:r>
              <a:rPr lang="it-IT" dirty="0" smtClean="0"/>
              <a:t>, </a:t>
            </a:r>
            <a:r>
              <a:rPr lang="it-IT" dirty="0" err="1" smtClean="0"/>
              <a:t>standards</a:t>
            </a:r>
            <a:r>
              <a:rPr lang="it-IT" dirty="0" smtClean="0"/>
              <a:t>)</a:t>
            </a:r>
          </a:p>
          <a:p>
            <a:pPr lvl="1"/>
            <a:r>
              <a:rPr lang="it-IT" dirty="0" smtClean="0"/>
              <a:t> </a:t>
            </a:r>
            <a:r>
              <a:rPr lang="it-IT" dirty="0" err="1" smtClean="0"/>
              <a:t>reduces</a:t>
            </a:r>
            <a:r>
              <a:rPr lang="it-IT" dirty="0" smtClean="0"/>
              <a:t> </a:t>
            </a:r>
            <a:r>
              <a:rPr lang="it-IT" dirty="0" err="1" smtClean="0"/>
              <a:t>uncertainty</a:t>
            </a:r>
            <a:endParaRPr lang="it-IT" dirty="0" smtClean="0"/>
          </a:p>
          <a:p>
            <a:pPr lvl="1"/>
            <a:r>
              <a:rPr lang="it-IT" dirty="0" err="1" smtClean="0"/>
              <a:t>creates</a:t>
            </a:r>
            <a:r>
              <a:rPr lang="it-IT" dirty="0" smtClean="0"/>
              <a:t> trust </a:t>
            </a:r>
          </a:p>
          <a:p>
            <a:pPr lvl="1"/>
            <a:r>
              <a:rPr lang="it-IT" dirty="0" err="1" smtClean="0"/>
              <a:t>is</a:t>
            </a:r>
            <a:r>
              <a:rPr lang="it-IT" dirty="0" smtClean="0"/>
              <a:t> </a:t>
            </a:r>
            <a:r>
              <a:rPr lang="it-IT" dirty="0" err="1" smtClean="0"/>
              <a:t>positively</a:t>
            </a:r>
            <a:r>
              <a:rPr lang="it-IT" dirty="0" smtClean="0"/>
              <a:t> </a:t>
            </a:r>
            <a:r>
              <a:rPr lang="it-IT" dirty="0" err="1" smtClean="0"/>
              <a:t>related</a:t>
            </a:r>
            <a:r>
              <a:rPr lang="it-IT" dirty="0" smtClean="0"/>
              <a:t> </a:t>
            </a:r>
            <a:r>
              <a:rPr lang="it-IT" dirty="0" err="1" smtClean="0"/>
              <a:t>to</a:t>
            </a:r>
            <a:r>
              <a:rPr lang="it-IT" dirty="0" smtClean="0"/>
              <a:t> </a:t>
            </a:r>
            <a:r>
              <a:rPr lang="it-IT" dirty="0" err="1" smtClean="0"/>
              <a:t>entrepreneurial</a:t>
            </a:r>
            <a:r>
              <a:rPr lang="it-IT" dirty="0" smtClean="0"/>
              <a:t> </a:t>
            </a:r>
            <a:r>
              <a:rPr lang="it-IT" dirty="0" err="1" smtClean="0"/>
              <a:t>activity</a:t>
            </a:r>
            <a:r>
              <a:rPr lang="it-IT" dirty="0" smtClean="0"/>
              <a:t> </a:t>
            </a:r>
          </a:p>
          <a:p>
            <a:pPr lvl="1"/>
            <a:r>
              <a:rPr lang="it-IT" dirty="0" smtClean="0"/>
              <a:t>and </a:t>
            </a:r>
            <a:r>
              <a:rPr lang="it-IT" dirty="0" err="1" smtClean="0"/>
              <a:t>economic</a:t>
            </a:r>
            <a:r>
              <a:rPr lang="it-IT" dirty="0" smtClean="0"/>
              <a:t> performance</a:t>
            </a:r>
          </a:p>
          <a:p>
            <a:pPr lvl="1">
              <a:buNone/>
            </a:pPr>
            <a:endParaRPr lang="it-IT" dirty="0"/>
          </a:p>
        </p:txBody>
      </p:sp>
    </p:spTree>
    <p:extLst>
      <p:ext uri="{BB962C8B-B14F-4D97-AF65-F5344CB8AC3E}">
        <p14:creationId xmlns:p14="http://schemas.microsoft.com/office/powerpoint/2010/main" val="226836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egnaposto numero diapositiva 3"/>
          <p:cNvSpPr>
            <a:spLocks noGrp="1"/>
          </p:cNvSpPr>
          <p:nvPr>
            <p:ph type="sldNum" sz="quarter" idx="12"/>
          </p:nvPr>
        </p:nvSpPr>
        <p:spPr>
          <a:xfrm>
            <a:off x="8576733" y="6567488"/>
            <a:ext cx="2844800" cy="457200"/>
          </a:xfrm>
          <a:noFill/>
        </p:spPr>
        <p:txBody>
          <a:bodyPr/>
          <a:lstStyle/>
          <a:p>
            <a:fld id="{94926596-882C-495D-B490-C9526A547910}" type="slidenum">
              <a:rPr lang="it-IT" sz="1000" smtClean="0">
                <a:cs typeface="Arial" charset="0"/>
              </a:rPr>
              <a:pPr/>
              <a:t>25</a:t>
            </a:fld>
            <a:endParaRPr lang="it-IT" sz="1000" smtClean="0">
              <a:cs typeface="Arial" charset="0"/>
            </a:endParaRPr>
          </a:p>
        </p:txBody>
      </p:sp>
      <p:sp>
        <p:nvSpPr>
          <p:cNvPr id="7" name="Segnaposto contenuto 6"/>
          <p:cNvSpPr>
            <a:spLocks noGrp="1"/>
          </p:cNvSpPr>
          <p:nvPr>
            <p:ph idx="1"/>
          </p:nvPr>
        </p:nvSpPr>
        <p:spPr>
          <a:xfrm>
            <a:off x="431800" y="4459697"/>
            <a:ext cx="11040533" cy="1604211"/>
          </a:xfrm>
        </p:spPr>
        <p:txBody>
          <a:bodyPr/>
          <a:lstStyle/>
          <a:p>
            <a:pPr lvl="1" eaLnBrk="1" hangingPunct="1">
              <a:spcBef>
                <a:spcPct val="0"/>
              </a:spcBef>
              <a:buFont typeface="Wingdings" pitchFamily="2" charset="2"/>
              <a:buChar char=""/>
              <a:defRPr/>
            </a:pPr>
            <a:r>
              <a:rPr lang="en-US" sz="2000" dirty="0" smtClean="0"/>
              <a:t> </a:t>
            </a:r>
            <a:r>
              <a:rPr lang="en-US" dirty="0" smtClean="0"/>
              <a:t>Formal and informal institutions </a:t>
            </a:r>
            <a:r>
              <a:rPr lang="en-US" b="1" dirty="0" smtClean="0">
                <a:solidFill>
                  <a:schemeClr val="accent5">
                    <a:lumMod val="50000"/>
                  </a:schemeClr>
                </a:solidFill>
              </a:rPr>
              <a:t>govern individual and firm behavior</a:t>
            </a:r>
          </a:p>
          <a:p>
            <a:pPr lvl="1" eaLnBrk="1" hangingPunct="1">
              <a:spcBef>
                <a:spcPct val="0"/>
              </a:spcBef>
              <a:buFont typeface="Wingdings" pitchFamily="2" charset="2"/>
              <a:buChar char=""/>
              <a:defRPr/>
            </a:pPr>
            <a:endParaRPr lang="en-US" dirty="0" smtClean="0"/>
          </a:p>
          <a:p>
            <a:pPr lvl="1" eaLnBrk="1" hangingPunct="1">
              <a:spcBef>
                <a:spcPct val="0"/>
              </a:spcBef>
              <a:buFont typeface="Wingdings" pitchFamily="2" charset="2"/>
              <a:buChar char=""/>
              <a:defRPr/>
            </a:pPr>
            <a:r>
              <a:rPr lang="en-US" dirty="0" smtClean="0"/>
              <a:t>Institutions s</a:t>
            </a:r>
            <a:r>
              <a:rPr lang="en-US" sz="2400" dirty="0" smtClean="0"/>
              <a:t>ignal conduct as acceptable or not (which constrains the range of acceptable actions)</a:t>
            </a:r>
            <a:endParaRPr lang="it-IT" sz="1800" dirty="0"/>
          </a:p>
        </p:txBody>
      </p:sp>
      <p:sp>
        <p:nvSpPr>
          <p:cNvPr id="8" name="AutoShape 10"/>
          <p:cNvSpPr>
            <a:spLocks noChangeArrowheads="1"/>
          </p:cNvSpPr>
          <p:nvPr/>
        </p:nvSpPr>
        <p:spPr bwMode="auto">
          <a:xfrm>
            <a:off x="334433" y="1390939"/>
            <a:ext cx="10972800" cy="2366962"/>
          </a:xfrm>
          <a:prstGeom prst="roundRect">
            <a:avLst>
              <a:gd name="adj" fmla="val 16667"/>
            </a:avLst>
          </a:prstGeom>
          <a:solidFill>
            <a:schemeClr val="bg1"/>
          </a:solidFill>
          <a:ln w="28575">
            <a:solidFill>
              <a:schemeClr val="accent5">
                <a:lumMod val="50000"/>
              </a:schemeClr>
            </a:solidFill>
            <a:round/>
            <a:headEnd/>
            <a:tailEnd/>
          </a:ln>
          <a:effectLst/>
        </p:spPr>
        <p:txBody>
          <a:bodyPr wrap="none" anchor="ctr"/>
          <a:lstStyle/>
          <a:p>
            <a:pPr>
              <a:defRPr/>
            </a:pPr>
            <a:endParaRPr lang="en-US" sz="2400">
              <a:solidFill>
                <a:schemeClr val="accent5">
                  <a:lumMod val="50000"/>
                </a:schemeClr>
              </a:solidFill>
              <a:cs typeface="Arial" pitchFamily="34" charset="0"/>
            </a:endParaRPr>
          </a:p>
        </p:txBody>
      </p:sp>
      <p:sp>
        <p:nvSpPr>
          <p:cNvPr id="69638" name="Text Box 12"/>
          <p:cNvSpPr txBox="1">
            <a:spLocks noChangeArrowheads="1"/>
          </p:cNvSpPr>
          <p:nvPr/>
        </p:nvSpPr>
        <p:spPr bwMode="auto">
          <a:xfrm>
            <a:off x="750191" y="1401262"/>
            <a:ext cx="3417282" cy="461665"/>
          </a:xfrm>
          <a:prstGeom prst="rect">
            <a:avLst/>
          </a:prstGeom>
          <a:noFill/>
          <a:ln w="9525">
            <a:noFill/>
            <a:miter lim="800000"/>
            <a:headEnd/>
            <a:tailEnd/>
          </a:ln>
        </p:spPr>
        <p:txBody>
          <a:bodyPr wrap="none">
            <a:spAutoFit/>
          </a:bodyPr>
          <a:lstStyle/>
          <a:p>
            <a:r>
              <a:rPr lang="en-US" sz="2400" dirty="0">
                <a:solidFill>
                  <a:schemeClr val="accent5">
                    <a:lumMod val="50000"/>
                  </a:schemeClr>
                </a:solidFill>
              </a:rPr>
              <a:t>DEGREE OF FORMALITY</a:t>
            </a:r>
          </a:p>
        </p:txBody>
      </p:sp>
      <p:sp>
        <p:nvSpPr>
          <p:cNvPr id="69639" name="Text Box 13"/>
          <p:cNvSpPr txBox="1">
            <a:spLocks noChangeArrowheads="1"/>
          </p:cNvSpPr>
          <p:nvPr/>
        </p:nvSpPr>
        <p:spPr bwMode="auto">
          <a:xfrm>
            <a:off x="5202767" y="1401262"/>
            <a:ext cx="1649811" cy="461665"/>
          </a:xfrm>
          <a:prstGeom prst="rect">
            <a:avLst/>
          </a:prstGeom>
          <a:noFill/>
          <a:ln w="9525">
            <a:noFill/>
            <a:miter lim="800000"/>
            <a:headEnd/>
            <a:tailEnd/>
          </a:ln>
        </p:spPr>
        <p:txBody>
          <a:bodyPr wrap="none">
            <a:spAutoFit/>
          </a:bodyPr>
          <a:lstStyle/>
          <a:p>
            <a:r>
              <a:rPr lang="en-US" sz="2400" dirty="0">
                <a:solidFill>
                  <a:schemeClr val="accent5">
                    <a:lumMod val="50000"/>
                  </a:schemeClr>
                </a:solidFill>
              </a:rPr>
              <a:t>EXAMPLES</a:t>
            </a:r>
          </a:p>
        </p:txBody>
      </p:sp>
      <p:sp>
        <p:nvSpPr>
          <p:cNvPr id="69640" name="Text Box 14"/>
          <p:cNvSpPr txBox="1">
            <a:spLocks noChangeArrowheads="1"/>
          </p:cNvSpPr>
          <p:nvPr/>
        </p:nvSpPr>
        <p:spPr bwMode="auto">
          <a:xfrm>
            <a:off x="7824193" y="1449388"/>
            <a:ext cx="3113673" cy="461665"/>
          </a:xfrm>
          <a:prstGeom prst="rect">
            <a:avLst/>
          </a:prstGeom>
          <a:noFill/>
          <a:ln w="9525">
            <a:noFill/>
            <a:miter lim="800000"/>
            <a:headEnd/>
            <a:tailEnd/>
          </a:ln>
        </p:spPr>
        <p:txBody>
          <a:bodyPr wrap="none">
            <a:spAutoFit/>
          </a:bodyPr>
          <a:lstStyle/>
          <a:p>
            <a:r>
              <a:rPr lang="en-US" sz="2400" dirty="0">
                <a:solidFill>
                  <a:schemeClr val="accent5">
                    <a:lumMod val="50000"/>
                  </a:schemeClr>
                </a:solidFill>
              </a:rPr>
              <a:t>SUPPORTIVE PILLARS</a:t>
            </a:r>
          </a:p>
        </p:txBody>
      </p:sp>
      <p:sp>
        <p:nvSpPr>
          <p:cNvPr id="69641" name="Text Box 15"/>
          <p:cNvSpPr txBox="1">
            <a:spLocks noChangeArrowheads="1"/>
          </p:cNvSpPr>
          <p:nvPr/>
        </p:nvSpPr>
        <p:spPr bwMode="auto">
          <a:xfrm>
            <a:off x="732367" y="1782262"/>
            <a:ext cx="2907591" cy="461665"/>
          </a:xfrm>
          <a:prstGeom prst="rect">
            <a:avLst/>
          </a:prstGeom>
          <a:noFill/>
          <a:ln w="9525">
            <a:noFill/>
            <a:miter lim="800000"/>
            <a:headEnd/>
            <a:tailEnd/>
          </a:ln>
        </p:spPr>
        <p:txBody>
          <a:bodyPr wrap="none">
            <a:spAutoFit/>
          </a:bodyPr>
          <a:lstStyle/>
          <a:p>
            <a:r>
              <a:rPr lang="en-US" sz="2400" b="1" dirty="0">
                <a:solidFill>
                  <a:schemeClr val="accent5">
                    <a:lumMod val="50000"/>
                  </a:schemeClr>
                </a:solidFill>
              </a:rPr>
              <a:t>Formal Institutions</a:t>
            </a:r>
          </a:p>
        </p:txBody>
      </p:sp>
      <p:sp>
        <p:nvSpPr>
          <p:cNvPr id="69642" name="Text Box 16"/>
          <p:cNvSpPr txBox="1">
            <a:spLocks noChangeArrowheads="1"/>
          </p:cNvSpPr>
          <p:nvPr/>
        </p:nvSpPr>
        <p:spPr bwMode="auto">
          <a:xfrm>
            <a:off x="5202767" y="1782262"/>
            <a:ext cx="1208792" cy="461665"/>
          </a:xfrm>
          <a:prstGeom prst="rect">
            <a:avLst/>
          </a:prstGeom>
          <a:noFill/>
          <a:ln w="9525">
            <a:noFill/>
            <a:miter lim="800000"/>
            <a:headEnd/>
            <a:tailEnd/>
          </a:ln>
        </p:spPr>
        <p:txBody>
          <a:bodyPr wrap="none">
            <a:spAutoFit/>
          </a:bodyPr>
          <a:lstStyle/>
          <a:p>
            <a:pPr>
              <a:buFont typeface="Wingdings" pitchFamily="2" charset="2"/>
              <a:buChar char="§"/>
            </a:pPr>
            <a:r>
              <a:rPr lang="en-US" sz="2400">
                <a:solidFill>
                  <a:schemeClr val="accent5">
                    <a:lumMod val="50000"/>
                  </a:schemeClr>
                </a:solidFill>
              </a:rPr>
              <a:t>   Laws</a:t>
            </a:r>
          </a:p>
        </p:txBody>
      </p:sp>
      <p:sp>
        <p:nvSpPr>
          <p:cNvPr id="69643" name="Text Box 17"/>
          <p:cNvSpPr txBox="1">
            <a:spLocks noChangeArrowheads="1"/>
          </p:cNvSpPr>
          <p:nvPr/>
        </p:nvSpPr>
        <p:spPr bwMode="auto">
          <a:xfrm>
            <a:off x="7824193" y="1830388"/>
            <a:ext cx="2034275" cy="830997"/>
          </a:xfrm>
          <a:prstGeom prst="rect">
            <a:avLst/>
          </a:prstGeom>
          <a:noFill/>
          <a:ln w="9525">
            <a:noFill/>
            <a:miter lim="800000"/>
            <a:headEnd/>
            <a:tailEnd/>
          </a:ln>
        </p:spPr>
        <p:txBody>
          <a:bodyPr wrap="none">
            <a:spAutoFit/>
          </a:bodyPr>
          <a:lstStyle/>
          <a:p>
            <a:pPr>
              <a:buFont typeface="Wingdings" pitchFamily="2" charset="2"/>
              <a:buChar char="§"/>
            </a:pPr>
            <a:r>
              <a:rPr lang="en-US" sz="2400" dirty="0">
                <a:solidFill>
                  <a:schemeClr val="accent5">
                    <a:lumMod val="50000"/>
                  </a:schemeClr>
                </a:solidFill>
              </a:rPr>
              <a:t>   Regulatory </a:t>
            </a:r>
            <a:endParaRPr lang="en-US" sz="2400" dirty="0" smtClean="0">
              <a:solidFill>
                <a:schemeClr val="accent5">
                  <a:lumMod val="50000"/>
                </a:schemeClr>
              </a:solidFill>
            </a:endParaRPr>
          </a:p>
          <a:p>
            <a:r>
              <a:rPr lang="en-US" sz="2400" dirty="0" smtClean="0">
                <a:solidFill>
                  <a:schemeClr val="accent5">
                    <a:lumMod val="50000"/>
                  </a:schemeClr>
                </a:solidFill>
              </a:rPr>
              <a:t>      (</a:t>
            </a:r>
            <a:r>
              <a:rPr lang="en-US" sz="2400" dirty="0">
                <a:solidFill>
                  <a:schemeClr val="accent5">
                    <a:lumMod val="50000"/>
                  </a:schemeClr>
                </a:solidFill>
              </a:rPr>
              <a:t>coercive)</a:t>
            </a:r>
          </a:p>
        </p:txBody>
      </p:sp>
      <p:sp>
        <p:nvSpPr>
          <p:cNvPr id="69644" name="Text Box 18"/>
          <p:cNvSpPr txBox="1">
            <a:spLocks noChangeArrowheads="1"/>
          </p:cNvSpPr>
          <p:nvPr/>
        </p:nvSpPr>
        <p:spPr bwMode="auto">
          <a:xfrm>
            <a:off x="5202767" y="2010862"/>
            <a:ext cx="2077043" cy="461665"/>
          </a:xfrm>
          <a:prstGeom prst="rect">
            <a:avLst/>
          </a:prstGeom>
          <a:noFill/>
          <a:ln w="9525">
            <a:noFill/>
            <a:miter lim="800000"/>
            <a:headEnd/>
            <a:tailEnd/>
          </a:ln>
        </p:spPr>
        <p:txBody>
          <a:bodyPr wrap="none">
            <a:spAutoFit/>
          </a:bodyPr>
          <a:lstStyle/>
          <a:p>
            <a:pPr>
              <a:buFont typeface="Wingdings" pitchFamily="2" charset="2"/>
              <a:buChar char="§"/>
            </a:pPr>
            <a:r>
              <a:rPr lang="en-US" sz="2400">
                <a:solidFill>
                  <a:schemeClr val="accent5">
                    <a:lumMod val="50000"/>
                  </a:schemeClr>
                </a:solidFill>
              </a:rPr>
              <a:t>   Regulations</a:t>
            </a:r>
          </a:p>
        </p:txBody>
      </p:sp>
      <p:sp>
        <p:nvSpPr>
          <p:cNvPr id="69645" name="Text Box 19"/>
          <p:cNvSpPr txBox="1">
            <a:spLocks noChangeArrowheads="1"/>
          </p:cNvSpPr>
          <p:nvPr/>
        </p:nvSpPr>
        <p:spPr bwMode="auto">
          <a:xfrm>
            <a:off x="5202768" y="2315662"/>
            <a:ext cx="1249445" cy="461665"/>
          </a:xfrm>
          <a:prstGeom prst="rect">
            <a:avLst/>
          </a:prstGeom>
          <a:noFill/>
          <a:ln w="9525">
            <a:noFill/>
            <a:miter lim="800000"/>
            <a:headEnd/>
            <a:tailEnd/>
          </a:ln>
        </p:spPr>
        <p:txBody>
          <a:bodyPr wrap="none">
            <a:spAutoFit/>
          </a:bodyPr>
          <a:lstStyle/>
          <a:p>
            <a:pPr>
              <a:buFont typeface="Wingdings" pitchFamily="2" charset="2"/>
              <a:buChar char="§"/>
            </a:pPr>
            <a:r>
              <a:rPr lang="en-US" sz="2400">
                <a:solidFill>
                  <a:schemeClr val="accent5">
                    <a:lumMod val="50000"/>
                  </a:schemeClr>
                </a:solidFill>
              </a:rPr>
              <a:t>   Rules</a:t>
            </a:r>
          </a:p>
        </p:txBody>
      </p:sp>
      <p:sp>
        <p:nvSpPr>
          <p:cNvPr id="69646" name="Text Box 20"/>
          <p:cNvSpPr txBox="1">
            <a:spLocks noChangeArrowheads="1"/>
          </p:cNvSpPr>
          <p:nvPr/>
        </p:nvSpPr>
        <p:spPr bwMode="auto">
          <a:xfrm>
            <a:off x="732367" y="2620462"/>
            <a:ext cx="3135795" cy="461665"/>
          </a:xfrm>
          <a:prstGeom prst="rect">
            <a:avLst/>
          </a:prstGeom>
          <a:noFill/>
          <a:ln w="9525">
            <a:noFill/>
            <a:miter lim="800000"/>
            <a:headEnd/>
            <a:tailEnd/>
          </a:ln>
        </p:spPr>
        <p:txBody>
          <a:bodyPr wrap="none">
            <a:spAutoFit/>
          </a:bodyPr>
          <a:lstStyle/>
          <a:p>
            <a:r>
              <a:rPr lang="en-US" sz="2400" b="1" dirty="0">
                <a:solidFill>
                  <a:schemeClr val="accent5">
                    <a:lumMod val="50000"/>
                  </a:schemeClr>
                </a:solidFill>
              </a:rPr>
              <a:t>Informal institutions</a:t>
            </a:r>
          </a:p>
        </p:txBody>
      </p:sp>
      <p:sp>
        <p:nvSpPr>
          <p:cNvPr id="69647" name="Text Box 21"/>
          <p:cNvSpPr txBox="1">
            <a:spLocks noChangeArrowheads="1"/>
          </p:cNvSpPr>
          <p:nvPr/>
        </p:nvSpPr>
        <p:spPr bwMode="auto">
          <a:xfrm>
            <a:off x="5202767" y="2620462"/>
            <a:ext cx="1417376" cy="461665"/>
          </a:xfrm>
          <a:prstGeom prst="rect">
            <a:avLst/>
          </a:prstGeom>
          <a:noFill/>
          <a:ln w="9525">
            <a:noFill/>
            <a:miter lim="800000"/>
            <a:headEnd/>
            <a:tailEnd/>
          </a:ln>
        </p:spPr>
        <p:txBody>
          <a:bodyPr wrap="none">
            <a:spAutoFit/>
          </a:bodyPr>
          <a:lstStyle/>
          <a:p>
            <a:pPr>
              <a:buFont typeface="Wingdings" pitchFamily="2" charset="2"/>
              <a:buChar char="§"/>
            </a:pPr>
            <a:r>
              <a:rPr lang="en-US" sz="2400">
                <a:solidFill>
                  <a:schemeClr val="accent5">
                    <a:lumMod val="50000"/>
                  </a:schemeClr>
                </a:solidFill>
              </a:rPr>
              <a:t>   Norms</a:t>
            </a:r>
          </a:p>
        </p:txBody>
      </p:sp>
      <p:sp>
        <p:nvSpPr>
          <p:cNvPr id="69648" name="Text Box 22"/>
          <p:cNvSpPr txBox="1">
            <a:spLocks noChangeArrowheads="1"/>
          </p:cNvSpPr>
          <p:nvPr/>
        </p:nvSpPr>
        <p:spPr bwMode="auto">
          <a:xfrm>
            <a:off x="7824192" y="2668588"/>
            <a:ext cx="1918154" cy="461665"/>
          </a:xfrm>
          <a:prstGeom prst="rect">
            <a:avLst/>
          </a:prstGeom>
          <a:noFill/>
          <a:ln w="9525">
            <a:noFill/>
            <a:miter lim="800000"/>
            <a:headEnd/>
            <a:tailEnd/>
          </a:ln>
        </p:spPr>
        <p:txBody>
          <a:bodyPr wrap="none">
            <a:spAutoFit/>
          </a:bodyPr>
          <a:lstStyle/>
          <a:p>
            <a:pPr>
              <a:buFont typeface="Wingdings" pitchFamily="2" charset="2"/>
              <a:buChar char="§"/>
            </a:pPr>
            <a:r>
              <a:rPr lang="en-US" sz="2400">
                <a:solidFill>
                  <a:schemeClr val="accent5">
                    <a:lumMod val="50000"/>
                  </a:schemeClr>
                </a:solidFill>
              </a:rPr>
              <a:t>   Normative</a:t>
            </a:r>
          </a:p>
        </p:txBody>
      </p:sp>
      <p:sp>
        <p:nvSpPr>
          <p:cNvPr id="69649" name="Text Box 23"/>
          <p:cNvSpPr txBox="1">
            <a:spLocks noChangeArrowheads="1"/>
          </p:cNvSpPr>
          <p:nvPr/>
        </p:nvSpPr>
        <p:spPr bwMode="auto">
          <a:xfrm>
            <a:off x="7824193" y="2973388"/>
            <a:ext cx="1756250" cy="461665"/>
          </a:xfrm>
          <a:prstGeom prst="rect">
            <a:avLst/>
          </a:prstGeom>
          <a:noFill/>
          <a:ln w="9525">
            <a:noFill/>
            <a:miter lim="800000"/>
            <a:headEnd/>
            <a:tailEnd/>
          </a:ln>
        </p:spPr>
        <p:txBody>
          <a:bodyPr wrap="none">
            <a:spAutoFit/>
          </a:bodyPr>
          <a:lstStyle/>
          <a:p>
            <a:pPr>
              <a:buFont typeface="Wingdings" pitchFamily="2" charset="2"/>
              <a:buChar char="§"/>
            </a:pPr>
            <a:r>
              <a:rPr lang="en-US" sz="2400" dirty="0">
                <a:solidFill>
                  <a:schemeClr val="accent5">
                    <a:lumMod val="50000"/>
                  </a:schemeClr>
                </a:solidFill>
              </a:rPr>
              <a:t>   Cognitive</a:t>
            </a:r>
          </a:p>
        </p:txBody>
      </p:sp>
      <p:sp>
        <p:nvSpPr>
          <p:cNvPr id="69650" name="Text Box 24"/>
          <p:cNvSpPr txBox="1">
            <a:spLocks noChangeArrowheads="1"/>
          </p:cNvSpPr>
          <p:nvPr/>
        </p:nvSpPr>
        <p:spPr bwMode="auto">
          <a:xfrm>
            <a:off x="5202767" y="2925262"/>
            <a:ext cx="1383327" cy="461665"/>
          </a:xfrm>
          <a:prstGeom prst="rect">
            <a:avLst/>
          </a:prstGeom>
          <a:noFill/>
          <a:ln w="9525">
            <a:noFill/>
            <a:miter lim="800000"/>
            <a:headEnd/>
            <a:tailEnd/>
          </a:ln>
        </p:spPr>
        <p:txBody>
          <a:bodyPr wrap="none">
            <a:spAutoFit/>
          </a:bodyPr>
          <a:lstStyle/>
          <a:p>
            <a:pPr>
              <a:buFont typeface="Wingdings" pitchFamily="2" charset="2"/>
              <a:buChar char="§"/>
            </a:pPr>
            <a:r>
              <a:rPr lang="en-US" sz="2400" dirty="0">
                <a:solidFill>
                  <a:schemeClr val="accent5">
                    <a:lumMod val="50000"/>
                  </a:schemeClr>
                </a:solidFill>
              </a:rPr>
              <a:t>   Values</a:t>
            </a:r>
          </a:p>
        </p:txBody>
      </p:sp>
      <p:sp>
        <p:nvSpPr>
          <p:cNvPr id="69651" name="Text Box 25"/>
          <p:cNvSpPr txBox="1">
            <a:spLocks noChangeArrowheads="1"/>
          </p:cNvSpPr>
          <p:nvPr/>
        </p:nvSpPr>
        <p:spPr bwMode="auto">
          <a:xfrm>
            <a:off x="5202767" y="3230062"/>
            <a:ext cx="1330942" cy="461665"/>
          </a:xfrm>
          <a:prstGeom prst="rect">
            <a:avLst/>
          </a:prstGeom>
          <a:noFill/>
          <a:ln w="9525">
            <a:noFill/>
            <a:miter lim="800000"/>
            <a:headEnd/>
            <a:tailEnd/>
          </a:ln>
        </p:spPr>
        <p:txBody>
          <a:bodyPr wrap="none">
            <a:spAutoFit/>
          </a:bodyPr>
          <a:lstStyle/>
          <a:p>
            <a:pPr>
              <a:buFont typeface="Wingdings" pitchFamily="2" charset="2"/>
              <a:buChar char="§"/>
            </a:pPr>
            <a:r>
              <a:rPr lang="en-US" sz="2400">
                <a:solidFill>
                  <a:schemeClr val="accent5">
                    <a:lumMod val="50000"/>
                  </a:schemeClr>
                </a:solidFill>
              </a:rPr>
              <a:t>   Ethics</a:t>
            </a:r>
          </a:p>
        </p:txBody>
      </p:sp>
      <p:sp>
        <p:nvSpPr>
          <p:cNvPr id="69652" name="Line 26"/>
          <p:cNvSpPr>
            <a:spLocks noChangeShapeType="1"/>
          </p:cNvSpPr>
          <p:nvPr/>
        </p:nvSpPr>
        <p:spPr bwMode="auto">
          <a:xfrm>
            <a:off x="5031416" y="1424028"/>
            <a:ext cx="8467" cy="2365375"/>
          </a:xfrm>
          <a:prstGeom prst="line">
            <a:avLst/>
          </a:prstGeom>
          <a:noFill/>
          <a:ln w="12700">
            <a:solidFill>
              <a:schemeClr val="tx1"/>
            </a:solidFill>
            <a:round/>
            <a:headEnd/>
            <a:tailEnd/>
          </a:ln>
        </p:spPr>
        <p:txBody>
          <a:bodyPr wrap="none" anchor="ctr"/>
          <a:lstStyle/>
          <a:p>
            <a:endParaRPr lang="it-IT"/>
          </a:p>
        </p:txBody>
      </p:sp>
      <p:sp>
        <p:nvSpPr>
          <p:cNvPr id="69653" name="Line 27"/>
          <p:cNvSpPr>
            <a:spLocks noChangeShapeType="1"/>
          </p:cNvSpPr>
          <p:nvPr/>
        </p:nvSpPr>
        <p:spPr bwMode="auto">
          <a:xfrm>
            <a:off x="7696097" y="1414336"/>
            <a:ext cx="0" cy="2359025"/>
          </a:xfrm>
          <a:prstGeom prst="line">
            <a:avLst/>
          </a:prstGeom>
          <a:noFill/>
          <a:ln w="12700">
            <a:solidFill>
              <a:schemeClr val="tx1"/>
            </a:solidFill>
            <a:round/>
            <a:headEnd/>
            <a:tailEnd/>
          </a:ln>
        </p:spPr>
        <p:txBody>
          <a:bodyPr wrap="none" anchor="ctr"/>
          <a:lstStyle/>
          <a:p>
            <a:endParaRPr lang="it-IT"/>
          </a:p>
        </p:txBody>
      </p:sp>
      <p:sp>
        <p:nvSpPr>
          <p:cNvPr id="22" name="Titolo 1"/>
          <p:cNvSpPr txBox="1">
            <a:spLocks/>
          </p:cNvSpPr>
          <p:nvPr/>
        </p:nvSpPr>
        <p:spPr>
          <a:xfrm>
            <a:off x="1361571" y="368968"/>
            <a:ext cx="11343051"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dirty="0" err="1" smtClean="0">
                <a:ln>
                  <a:noFill/>
                </a:ln>
                <a:solidFill>
                  <a:srgbClr val="002060"/>
                </a:solidFill>
                <a:effectLst/>
                <a:uLnTx/>
                <a:uFillTx/>
                <a:ea typeface="+mj-ea"/>
                <a:cs typeface="+mj-cs"/>
              </a:rPr>
              <a:t>Context</a:t>
            </a:r>
            <a:r>
              <a:rPr kumimoji="0" lang="it-IT" sz="4000" b="1" i="0" u="none" strike="noStrike" kern="1200" cap="none" spc="0" normalizeH="0" noProof="0" dirty="0" smtClean="0">
                <a:ln>
                  <a:noFill/>
                </a:ln>
                <a:solidFill>
                  <a:srgbClr val="002060"/>
                </a:solidFill>
                <a:effectLst/>
                <a:uLnTx/>
                <a:uFillTx/>
                <a:ea typeface="+mj-ea"/>
                <a:cs typeface="+mj-cs"/>
              </a:rPr>
              <a:t> – </a:t>
            </a:r>
            <a:r>
              <a:rPr kumimoji="0" lang="it-IT" sz="4000" b="1" i="0" u="none" strike="noStrike" kern="1200" cap="none" spc="0" normalizeH="0" baseline="0" noProof="0" dirty="0" err="1" smtClean="0">
                <a:ln>
                  <a:noFill/>
                </a:ln>
                <a:solidFill>
                  <a:srgbClr val="002060"/>
                </a:solidFill>
                <a:effectLst/>
                <a:uLnTx/>
                <a:uFillTx/>
                <a:ea typeface="+mj-ea"/>
                <a:cs typeface="+mj-cs"/>
              </a:rPr>
              <a:t>Institutional</a:t>
            </a:r>
            <a:r>
              <a:rPr kumimoji="0" lang="it-IT" sz="4000" b="1" i="0" u="none" strike="noStrike" kern="1200" cap="none" spc="0" normalizeH="0" baseline="0" noProof="0" dirty="0" smtClean="0">
                <a:ln>
                  <a:noFill/>
                </a:ln>
                <a:solidFill>
                  <a:srgbClr val="002060"/>
                </a:solidFill>
                <a:effectLst/>
                <a:uLnTx/>
                <a:uFillTx/>
                <a:ea typeface="+mj-ea"/>
                <a:cs typeface="+mj-cs"/>
              </a:rPr>
              <a:t> </a:t>
            </a:r>
            <a:r>
              <a:rPr kumimoji="0" lang="it-IT" sz="4000" b="1" i="0" u="none" strike="noStrike" kern="1200" cap="none" spc="0" normalizeH="0" baseline="0" noProof="0" dirty="0" err="1" smtClean="0">
                <a:ln>
                  <a:noFill/>
                </a:ln>
                <a:solidFill>
                  <a:srgbClr val="002060"/>
                </a:solidFill>
                <a:effectLst/>
                <a:uLnTx/>
                <a:uFillTx/>
                <a:ea typeface="+mj-ea"/>
                <a:cs typeface="+mj-cs"/>
              </a:rPr>
              <a:t>framework</a:t>
            </a:r>
            <a:r>
              <a:rPr kumimoji="0" lang="it-IT" sz="4000" b="1" i="0" u="none" strike="noStrike" kern="1200" cap="none" spc="0" normalizeH="0" baseline="0" noProof="0" dirty="0" smtClean="0">
                <a:ln>
                  <a:noFill/>
                </a:ln>
                <a:solidFill>
                  <a:srgbClr val="002060"/>
                </a:solidFill>
                <a:effectLst/>
                <a:uLnTx/>
                <a:uFillTx/>
                <a:ea typeface="+mj-ea"/>
                <a:cs typeface="+mj-cs"/>
              </a:rPr>
              <a:t> </a:t>
            </a:r>
          </a:p>
        </p:txBody>
      </p:sp>
      <p:sp>
        <p:nvSpPr>
          <p:cNvPr id="23" name="Ovale 22"/>
          <p:cNvSpPr/>
          <p:nvPr/>
        </p:nvSpPr>
        <p:spPr>
          <a:xfrm>
            <a:off x="9840659" y="2717485"/>
            <a:ext cx="1824203" cy="792088"/>
          </a:xfrm>
          <a:prstGeom prst="ellipse">
            <a:avLst/>
          </a:prstGeom>
          <a:solidFill>
            <a:srgbClr val="A5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accent5">
                    <a:lumMod val="50000"/>
                  </a:schemeClr>
                </a:solidFill>
              </a:rPr>
              <a:t>culture</a:t>
            </a:r>
            <a:endParaRPr lang="it-IT" sz="2800" dirty="0">
              <a:solidFill>
                <a:schemeClr val="accent5">
                  <a:lumMod val="50000"/>
                </a:schemeClr>
              </a:solidFill>
            </a:endParaRPr>
          </a:p>
        </p:txBody>
      </p:sp>
      <p:sp>
        <p:nvSpPr>
          <p:cNvPr id="25" name="Ovale 24"/>
          <p:cNvSpPr/>
          <p:nvPr/>
        </p:nvSpPr>
        <p:spPr>
          <a:xfrm>
            <a:off x="10046957" y="1759309"/>
            <a:ext cx="1824203" cy="792088"/>
          </a:xfrm>
          <a:prstGeom prst="ellipse">
            <a:avLst/>
          </a:prstGeom>
          <a:solidFill>
            <a:srgbClr val="A5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smtClean="0">
                <a:solidFill>
                  <a:schemeClr val="accent5">
                    <a:lumMod val="50000"/>
                  </a:schemeClr>
                </a:solidFill>
              </a:rPr>
              <a:t>legal</a:t>
            </a:r>
            <a:endParaRPr lang="it-IT" sz="28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1908" y="117224"/>
            <a:ext cx="10868008" cy="892182"/>
          </a:xfrm>
        </p:spPr>
        <p:txBody>
          <a:bodyPr>
            <a:noAutofit/>
          </a:bodyPr>
          <a:lstStyle/>
          <a:p>
            <a:r>
              <a:rPr lang="it-IT" sz="3600" dirty="0" smtClean="0"/>
              <a:t>The </a:t>
            </a:r>
            <a:r>
              <a:rPr lang="it-IT" sz="3600" dirty="0" err="1" smtClean="0"/>
              <a:t>economic</a:t>
            </a:r>
            <a:r>
              <a:rPr lang="it-IT" sz="3600" dirty="0" smtClean="0"/>
              <a:t> and the </a:t>
            </a:r>
            <a:r>
              <a:rPr lang="it-IT" sz="3600" dirty="0" err="1" smtClean="0"/>
              <a:t>regulatory</a:t>
            </a:r>
            <a:r>
              <a:rPr lang="it-IT" sz="3600" dirty="0" smtClean="0"/>
              <a:t> </a:t>
            </a:r>
            <a:r>
              <a:rPr lang="it-IT" sz="3600" dirty="0" err="1" smtClean="0"/>
              <a:t>environment</a:t>
            </a:r>
            <a:r>
              <a:rPr lang="it-IT" sz="3600" dirty="0" smtClean="0"/>
              <a:t> (</a:t>
            </a:r>
            <a:r>
              <a:rPr lang="it-IT" sz="3600" dirty="0" err="1" smtClean="0"/>
              <a:t>formal</a:t>
            </a:r>
            <a:r>
              <a:rPr lang="it-IT" sz="3600" dirty="0" smtClean="0"/>
              <a:t> </a:t>
            </a:r>
            <a:r>
              <a:rPr lang="it-IT" sz="3600" dirty="0" err="1" smtClean="0"/>
              <a:t>institutions</a:t>
            </a:r>
            <a:r>
              <a:rPr lang="it-IT" sz="3600" dirty="0" smtClean="0"/>
              <a:t>) – </a:t>
            </a:r>
            <a:r>
              <a:rPr lang="it-IT" sz="3600" dirty="0" err="1" smtClean="0"/>
              <a:t>institutional</a:t>
            </a:r>
            <a:r>
              <a:rPr lang="it-IT" sz="3600" dirty="0" smtClean="0"/>
              <a:t> </a:t>
            </a:r>
            <a:r>
              <a:rPr lang="it-IT" sz="3600" dirty="0" err="1" smtClean="0"/>
              <a:t>quality</a:t>
            </a:r>
            <a:endParaRPr lang="it-IT" sz="3600" dirty="0"/>
          </a:p>
        </p:txBody>
      </p:sp>
      <p:sp>
        <p:nvSpPr>
          <p:cNvPr id="101378" name="Rectangle 2"/>
          <p:cNvSpPr>
            <a:spLocks noChangeArrowheads="1"/>
          </p:cNvSpPr>
          <p:nvPr/>
        </p:nvSpPr>
        <p:spPr bwMode="auto">
          <a:xfrm>
            <a:off x="513201" y="1062335"/>
            <a:ext cx="11024864"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70325" algn="l"/>
              </a:tabLst>
            </a:pPr>
            <a:r>
              <a:rPr kumimoji="0" lang="en-GB" sz="2000" b="0" i="1"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1st pillar </a:t>
            </a:r>
            <a:r>
              <a:rPr kumimoji="0" lang="en-GB" sz="20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2000" b="0" i="1"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Institutions of the World Economic Forum</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70325" algn="l"/>
              </a:tabLst>
            </a:pP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Times-Roman"/>
              </a:rPr>
              <a:t>Rank 1-7 (best); includes </a:t>
            </a:r>
            <a:r>
              <a:rPr kumimoji="0" lang="en-US" sz="1600" b="0" i="1" u="none" strike="noStrike" cap="none" normalizeH="0" baseline="0" dirty="0" smtClean="0">
                <a:ln>
                  <a:noFill/>
                </a:ln>
                <a:solidFill>
                  <a:srgbClr val="000000"/>
                </a:solidFill>
                <a:effectLst/>
                <a:latin typeface="Palatino Linotype" pitchFamily="18" charset="0"/>
                <a:ea typeface="Calibri" pitchFamily="34" charset="0"/>
                <a:cs typeface="Times-Roman"/>
              </a:rPr>
              <a:t>public institutions</a:t>
            </a: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Times-Roman"/>
              </a:rPr>
              <a:t> such as property rights,  IPP; ethics and corruption; undue influence; </a:t>
            </a:r>
          </a:p>
          <a:p>
            <a:pPr marL="0" marR="0" lvl="0" indent="0" algn="l" defTabSz="914400" rtl="0" eaLnBrk="0" fontAlgn="base" latinLnBrk="0" hangingPunct="0">
              <a:lnSpc>
                <a:spcPct val="100000"/>
              </a:lnSpc>
              <a:spcBef>
                <a:spcPct val="0"/>
              </a:spcBef>
              <a:spcAft>
                <a:spcPct val="0"/>
              </a:spcAft>
              <a:buClrTx/>
              <a:buSzTx/>
              <a:buFontTx/>
              <a:buNone/>
              <a:tabLst>
                <a:tab pos="3870325" algn="l"/>
              </a:tabLst>
            </a:pP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Times-Roman"/>
              </a:rPr>
              <a:t>public sector performance  (e.g. burden of government regulation; efficiency of legal framework in settling disputes), </a:t>
            </a:r>
          </a:p>
          <a:p>
            <a:pPr marL="0" marR="0" lvl="0" indent="0" algn="l" defTabSz="914400" rtl="0" eaLnBrk="0" fontAlgn="base" latinLnBrk="0" hangingPunct="0">
              <a:lnSpc>
                <a:spcPct val="100000"/>
              </a:lnSpc>
              <a:spcBef>
                <a:spcPct val="0"/>
              </a:spcBef>
              <a:spcAft>
                <a:spcPct val="0"/>
              </a:spcAft>
              <a:buClrTx/>
              <a:buSzTx/>
              <a:buFontTx/>
              <a:buNone/>
              <a:tabLst>
                <a:tab pos="3870325" algn="l"/>
              </a:tabLst>
            </a:pP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Times-Roman"/>
              </a:rPr>
              <a:t>security (e.g. business cost of terrorism,  organized crime);   and </a:t>
            </a:r>
            <a:r>
              <a:rPr kumimoji="0" lang="en-US" sz="1600" b="0" i="1" u="none" strike="noStrike" cap="none" normalizeH="0" baseline="0" dirty="0" smtClean="0">
                <a:ln>
                  <a:noFill/>
                </a:ln>
                <a:solidFill>
                  <a:srgbClr val="000000"/>
                </a:solidFill>
                <a:effectLst/>
                <a:latin typeface="Palatino Linotype" pitchFamily="18" charset="0"/>
                <a:ea typeface="Calibri" pitchFamily="34" charset="0"/>
                <a:cs typeface="Times-Roman"/>
              </a:rPr>
              <a:t>private institutions</a:t>
            </a: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Times-Roman"/>
              </a:rPr>
              <a:t> (corporate ethics, accountability)</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70325" algn="l"/>
              </a:tabLst>
            </a:pPr>
            <a:endParaRPr kumimoji="0" lang="it-IT"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79" name="Rectangle 3"/>
          <p:cNvSpPr>
            <a:spLocks noChangeArrowheads="1"/>
          </p:cNvSpPr>
          <p:nvPr/>
        </p:nvSpPr>
        <p:spPr bwMode="auto">
          <a:xfrm>
            <a:off x="0" y="3200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2358848" y="2305114"/>
            <a:ext cx="24306537" cy="4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188" y="2305114"/>
            <a:ext cx="8179612" cy="4456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1378286" y="128336"/>
            <a:ext cx="10972800" cy="1143001"/>
          </a:xfrm>
        </p:spPr>
        <p:txBody>
          <a:bodyPr/>
          <a:lstStyle/>
          <a:p>
            <a:r>
              <a:rPr lang="it-IT" b="1" dirty="0" smtClean="0">
                <a:solidFill>
                  <a:srgbClr val="002060"/>
                </a:solidFill>
              </a:rPr>
              <a:t>The Global </a:t>
            </a:r>
            <a:r>
              <a:rPr lang="it-IT" b="1" dirty="0" err="1" smtClean="0">
                <a:solidFill>
                  <a:srgbClr val="002060"/>
                </a:solidFill>
              </a:rPr>
              <a:t>Competitiveness</a:t>
            </a:r>
            <a:r>
              <a:rPr lang="it-IT" b="1" dirty="0" smtClean="0">
                <a:solidFill>
                  <a:srgbClr val="002060"/>
                </a:solidFill>
              </a:rPr>
              <a:t> Index – </a:t>
            </a:r>
            <a:r>
              <a:rPr lang="it-IT" sz="2400" b="1" dirty="0" smtClean="0">
                <a:solidFill>
                  <a:srgbClr val="002060"/>
                </a:solidFill>
              </a:rPr>
              <a:t>World </a:t>
            </a:r>
            <a:r>
              <a:rPr lang="it-IT" sz="2400" b="1" dirty="0" err="1" smtClean="0">
                <a:solidFill>
                  <a:srgbClr val="002060"/>
                </a:solidFill>
              </a:rPr>
              <a:t>Bank</a:t>
            </a:r>
            <a:endParaRPr lang="it-IT" b="1" dirty="0" smtClean="0">
              <a:solidFill>
                <a:srgbClr val="002060"/>
              </a:solidFill>
            </a:endParaRPr>
          </a:p>
        </p:txBody>
      </p:sp>
      <p:sp>
        <p:nvSpPr>
          <p:cNvPr id="95235" name="Segnaposto numero diapositiva 3"/>
          <p:cNvSpPr>
            <a:spLocks noGrp="1"/>
          </p:cNvSpPr>
          <p:nvPr>
            <p:ph type="sldNum" sz="quarter" idx="12"/>
          </p:nvPr>
        </p:nvSpPr>
        <p:spPr>
          <a:noFill/>
        </p:spPr>
        <p:txBody>
          <a:bodyPr/>
          <a:lstStyle/>
          <a:p>
            <a:endParaRPr lang="it-IT" dirty="0" smtClean="0">
              <a:cs typeface="Arial" charset="0"/>
            </a:endParaRPr>
          </a:p>
        </p:txBody>
      </p:sp>
      <p:sp>
        <p:nvSpPr>
          <p:cNvPr id="5" name="Rettangolo 4"/>
          <p:cNvSpPr/>
          <p:nvPr/>
        </p:nvSpPr>
        <p:spPr>
          <a:xfrm>
            <a:off x="4464051" y="6308726"/>
            <a:ext cx="4415367"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Immagine 2"/>
          <p:cNvPicPr>
            <a:picLocks noChangeAspect="1"/>
          </p:cNvPicPr>
          <p:nvPr/>
        </p:nvPicPr>
        <p:blipFill>
          <a:blip r:embed="rId3"/>
          <a:stretch>
            <a:fillRect/>
          </a:stretch>
        </p:blipFill>
        <p:spPr>
          <a:xfrm>
            <a:off x="4726236" y="1987674"/>
            <a:ext cx="7147863" cy="4870326"/>
          </a:xfrm>
          <a:prstGeom prst="rect">
            <a:avLst/>
          </a:prstGeom>
        </p:spPr>
      </p:pic>
      <p:sp>
        <p:nvSpPr>
          <p:cNvPr id="7" name="Rettangolo arrotondato 6"/>
          <p:cNvSpPr/>
          <p:nvPr/>
        </p:nvSpPr>
        <p:spPr>
          <a:xfrm>
            <a:off x="317406" y="1144588"/>
            <a:ext cx="11655845" cy="102017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t>The Global </a:t>
            </a:r>
            <a:r>
              <a:rPr lang="it-IT" b="1" dirty="0" err="1" smtClean="0"/>
              <a:t>Competitiveness</a:t>
            </a:r>
            <a:r>
              <a:rPr lang="it-IT" b="1" dirty="0" smtClean="0"/>
              <a:t> Index – data </a:t>
            </a:r>
            <a:r>
              <a:rPr lang="it-IT" b="1" dirty="0" err="1" smtClean="0"/>
              <a:t>platform</a:t>
            </a:r>
            <a:r>
              <a:rPr lang="it-IT" b="1" dirty="0"/>
              <a:t> </a:t>
            </a:r>
            <a:r>
              <a:rPr lang="it-IT" b="1" dirty="0" smtClean="0"/>
              <a:t> https</a:t>
            </a:r>
            <a:r>
              <a:rPr lang="it-IT" b="1" dirty="0"/>
              <a:t>://tcdata360.worldbank.org/indicators/gci?country=BRA&amp;indicator=632&amp;countries=USA,ITA,DEU,CHN,HKG,NZL&amp;viz=line_chart&amp;years=2007,2017#related-link</a:t>
            </a:r>
            <a:endParaRPr lang="it-IT" b="1" dirty="0"/>
          </a:p>
        </p:txBody>
      </p:sp>
      <p:sp>
        <p:nvSpPr>
          <p:cNvPr id="6" name="Rettangolo arrotondato 5"/>
          <p:cNvSpPr/>
          <p:nvPr/>
        </p:nvSpPr>
        <p:spPr>
          <a:xfrm>
            <a:off x="608209" y="2336423"/>
            <a:ext cx="3724749" cy="4172827"/>
          </a:xfrm>
          <a:prstGeom prst="roundRect">
            <a:avLst/>
          </a:prstGeom>
          <a:solidFill>
            <a:srgbClr val="8774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Related</a:t>
            </a:r>
            <a:r>
              <a:rPr lang="it-IT" b="1" dirty="0" smtClean="0"/>
              <a:t> </a:t>
            </a:r>
            <a:r>
              <a:rPr lang="it-IT" b="1" dirty="0" err="1" smtClean="0"/>
              <a:t>indicators</a:t>
            </a:r>
            <a:r>
              <a:rPr lang="it-IT" b="1" dirty="0" smtClean="0"/>
              <a:t>:</a:t>
            </a:r>
          </a:p>
          <a:p>
            <a:endParaRPr lang="it-IT" dirty="0" smtClean="0"/>
          </a:p>
          <a:p>
            <a:r>
              <a:rPr lang="it-IT" dirty="0" err="1" smtClean="0"/>
              <a:t>Soundness</a:t>
            </a:r>
            <a:r>
              <a:rPr lang="it-IT" dirty="0" smtClean="0"/>
              <a:t> of </a:t>
            </a:r>
            <a:r>
              <a:rPr lang="it-IT" dirty="0" err="1" smtClean="0"/>
              <a:t>banks</a:t>
            </a:r>
            <a:endParaRPr lang="it-IT" dirty="0" smtClean="0"/>
          </a:p>
          <a:p>
            <a:r>
              <a:rPr lang="it-IT" dirty="0" err="1"/>
              <a:t>Ease</a:t>
            </a:r>
            <a:r>
              <a:rPr lang="it-IT" dirty="0"/>
              <a:t> of </a:t>
            </a:r>
            <a:r>
              <a:rPr lang="it-IT" dirty="0" err="1"/>
              <a:t>access</a:t>
            </a:r>
            <a:r>
              <a:rPr lang="it-IT" dirty="0"/>
              <a:t> to </a:t>
            </a:r>
            <a:r>
              <a:rPr lang="it-IT" dirty="0" err="1"/>
              <a:t>loans</a:t>
            </a:r>
            <a:r>
              <a:rPr lang="it-IT" dirty="0"/>
              <a:t> </a:t>
            </a:r>
          </a:p>
          <a:p>
            <a:r>
              <a:rPr lang="it-IT" dirty="0" smtClean="0"/>
              <a:t>Venture capital </a:t>
            </a:r>
            <a:r>
              <a:rPr lang="it-IT" dirty="0" err="1" smtClean="0"/>
              <a:t>availability</a:t>
            </a:r>
            <a:endParaRPr lang="it-IT" dirty="0" smtClean="0"/>
          </a:p>
          <a:p>
            <a:r>
              <a:rPr lang="it-IT" dirty="0" err="1"/>
              <a:t>Financing</a:t>
            </a:r>
            <a:r>
              <a:rPr lang="it-IT" dirty="0"/>
              <a:t> </a:t>
            </a:r>
            <a:r>
              <a:rPr lang="it-IT" dirty="0" err="1"/>
              <a:t>through</a:t>
            </a:r>
            <a:r>
              <a:rPr lang="it-IT" dirty="0"/>
              <a:t> </a:t>
            </a:r>
            <a:r>
              <a:rPr lang="it-IT" dirty="0" err="1"/>
              <a:t>local</a:t>
            </a:r>
            <a:r>
              <a:rPr lang="it-IT" dirty="0"/>
              <a:t> </a:t>
            </a:r>
            <a:r>
              <a:rPr lang="it-IT" dirty="0" err="1"/>
              <a:t>equity</a:t>
            </a:r>
            <a:r>
              <a:rPr lang="it-IT" dirty="0"/>
              <a:t> </a:t>
            </a:r>
            <a:r>
              <a:rPr lang="it-IT" dirty="0" smtClean="0"/>
              <a:t>market</a:t>
            </a:r>
            <a:endParaRPr lang="it-IT" dirty="0"/>
          </a:p>
          <a:p>
            <a:r>
              <a:rPr lang="it-IT" dirty="0" smtClean="0"/>
              <a:t>Country </a:t>
            </a:r>
            <a:r>
              <a:rPr lang="it-IT" dirty="0" err="1" smtClean="0"/>
              <a:t>capacity</a:t>
            </a:r>
            <a:r>
              <a:rPr lang="it-IT" dirty="0" smtClean="0"/>
              <a:t> to </a:t>
            </a:r>
            <a:r>
              <a:rPr lang="it-IT" dirty="0" err="1" smtClean="0"/>
              <a:t>retain</a:t>
            </a:r>
            <a:r>
              <a:rPr lang="it-IT" dirty="0" smtClean="0"/>
              <a:t> talent</a:t>
            </a:r>
          </a:p>
          <a:p>
            <a:r>
              <a:rPr lang="it-IT" dirty="0" err="1" smtClean="0"/>
              <a:t>Domestic</a:t>
            </a:r>
            <a:r>
              <a:rPr lang="it-IT" dirty="0" smtClean="0"/>
              <a:t> market </a:t>
            </a:r>
            <a:r>
              <a:rPr lang="it-IT" dirty="0" err="1" smtClean="0"/>
              <a:t>size</a:t>
            </a:r>
            <a:endParaRPr lang="it-IT" dirty="0" smtClean="0"/>
          </a:p>
          <a:p>
            <a:r>
              <a:rPr lang="it-IT" dirty="0" smtClean="0"/>
              <a:t>Control of </a:t>
            </a:r>
            <a:r>
              <a:rPr lang="it-IT" dirty="0" err="1" smtClean="0"/>
              <a:t>corruption</a:t>
            </a:r>
            <a:endParaRPr lang="it-IT" dirty="0" smtClean="0"/>
          </a:p>
          <a:p>
            <a:r>
              <a:rPr lang="it-IT" dirty="0" err="1" smtClean="0"/>
              <a:t>Degree</a:t>
            </a:r>
            <a:r>
              <a:rPr lang="it-IT" dirty="0" smtClean="0"/>
              <a:t> of </a:t>
            </a:r>
            <a:r>
              <a:rPr lang="it-IT" dirty="0" err="1" smtClean="0"/>
              <a:t>customer</a:t>
            </a:r>
            <a:r>
              <a:rPr lang="it-IT" dirty="0" smtClean="0"/>
              <a:t> </a:t>
            </a:r>
            <a:r>
              <a:rPr lang="it-IT" dirty="0" err="1" smtClean="0"/>
              <a:t>orientation</a:t>
            </a:r>
            <a:r>
              <a:rPr lang="it-IT" dirty="0" smtClean="0"/>
              <a:t> </a:t>
            </a:r>
            <a:r>
              <a:rPr lang="it-IT" dirty="0" err="1" smtClean="0"/>
              <a:t>etc</a:t>
            </a:r>
            <a:endParaRPr lang="it-IT" dirty="0" smtClean="0"/>
          </a:p>
          <a:p>
            <a:pPr algn="ct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Ease</a:t>
            </a:r>
            <a:r>
              <a:rPr lang="it-IT" dirty="0" smtClean="0"/>
              <a:t> of </a:t>
            </a:r>
            <a:r>
              <a:rPr lang="it-IT" dirty="0" err="1" smtClean="0"/>
              <a:t>doing</a:t>
            </a:r>
            <a:r>
              <a:rPr lang="it-IT" dirty="0" smtClean="0"/>
              <a:t> business</a:t>
            </a:r>
            <a:endParaRPr lang="it-IT" dirty="0"/>
          </a:p>
        </p:txBody>
      </p:sp>
      <p:pic>
        <p:nvPicPr>
          <p:cNvPr id="10" name="Immagine 9"/>
          <p:cNvPicPr>
            <a:picLocks noChangeAspect="1"/>
          </p:cNvPicPr>
          <p:nvPr/>
        </p:nvPicPr>
        <p:blipFill>
          <a:blip r:embed="rId2"/>
          <a:stretch>
            <a:fillRect/>
          </a:stretch>
        </p:blipFill>
        <p:spPr>
          <a:xfrm>
            <a:off x="-968245" y="2331720"/>
            <a:ext cx="13183053" cy="3920490"/>
          </a:xfrm>
          <a:prstGeom prst="rect">
            <a:avLst/>
          </a:prstGeom>
        </p:spPr>
      </p:pic>
      <p:sp>
        <p:nvSpPr>
          <p:cNvPr id="12" name="Rettangolo 11"/>
          <p:cNvSpPr/>
          <p:nvPr/>
        </p:nvSpPr>
        <p:spPr>
          <a:xfrm>
            <a:off x="1295416" y="6103620"/>
            <a:ext cx="9250680" cy="574196"/>
          </a:xfrm>
          <a:prstGeom prst="rect">
            <a:avLst/>
          </a:prstGeom>
        </p:spPr>
        <p:txBody>
          <a:bodyPr wrap="square">
            <a:spAutoFit/>
          </a:bodyPr>
          <a:lstStyle/>
          <a:p>
            <a:pPr marL="612140" marR="290830" eaLnBrk="0" hangingPunct="0">
              <a:lnSpc>
                <a:spcPct val="101000"/>
              </a:lnSpc>
              <a:spcBef>
                <a:spcPts val="330"/>
              </a:spcBef>
              <a:spcAft>
                <a:spcPts val="0"/>
              </a:spcAft>
            </a:pPr>
            <a:r>
              <a:rPr lang="en-US" sz="1600" dirty="0">
                <a:latin typeface="Geneva"/>
                <a:ea typeface="Times New Roman" panose="02020603050405020304" pitchFamily="18" charset="0"/>
                <a:cs typeface="Geneva"/>
              </a:rPr>
              <a:t>Note:</a:t>
            </a:r>
            <a:r>
              <a:rPr lang="en-US" sz="1600" spc="-14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Ranks</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from</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1</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to</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190;</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a</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high</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ease</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of</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doing</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business</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ranking</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mean</a:t>
            </a:r>
            <a:r>
              <a:rPr lang="en-US" sz="1600" spc="-14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that</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the</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regulatory</a:t>
            </a:r>
            <a:r>
              <a:rPr lang="en-US" sz="1600" spc="-14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environment</a:t>
            </a:r>
            <a:r>
              <a:rPr lang="en-US" sz="1600" spc="-140" dirty="0">
                <a:latin typeface="Geneva"/>
                <a:ea typeface="Times New Roman" panose="02020603050405020304" pitchFamily="18" charset="0"/>
                <a:cs typeface="Geneva"/>
              </a:rPr>
              <a:t> </a:t>
            </a:r>
            <a:r>
              <a:rPr lang="en-US" sz="1600" spc="-30" dirty="0">
                <a:latin typeface="Geneva"/>
                <a:ea typeface="Times New Roman" panose="02020603050405020304" pitchFamily="18" charset="0"/>
                <a:cs typeface="Geneva"/>
              </a:rPr>
              <a:t>is </a:t>
            </a:r>
            <a:r>
              <a:rPr lang="en-US" sz="1600" dirty="0">
                <a:latin typeface="Geneva"/>
                <a:ea typeface="Times New Roman" panose="02020603050405020304" pitchFamily="18" charset="0"/>
                <a:cs typeface="Geneva"/>
              </a:rPr>
              <a:t>more</a:t>
            </a:r>
            <a:r>
              <a:rPr lang="en-US" sz="1600" spc="-7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conducive</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to</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the</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starting</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and</a:t>
            </a:r>
            <a:r>
              <a:rPr lang="en-US" sz="1600" spc="-70"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operation</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of</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a</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focal</a:t>
            </a:r>
            <a:r>
              <a:rPr lang="en-US" sz="1600" spc="-65" dirty="0">
                <a:latin typeface="Geneva"/>
                <a:ea typeface="Times New Roman" panose="02020603050405020304" pitchFamily="18" charset="0"/>
                <a:cs typeface="Geneva"/>
              </a:rPr>
              <a:t> </a:t>
            </a:r>
            <a:r>
              <a:rPr lang="en-US" sz="1600" dirty="0">
                <a:latin typeface="Geneva"/>
                <a:ea typeface="Times New Roman" panose="02020603050405020304" pitchFamily="18" charset="0"/>
                <a:cs typeface="Geneva"/>
              </a:rPr>
              <a:t>firm.</a:t>
            </a:r>
            <a:endParaRPr lang="it-IT" sz="7200" dirty="0">
              <a:effectLst/>
              <a:latin typeface="Geneva"/>
              <a:ea typeface="Times New Roman" panose="02020603050405020304" pitchFamily="18" charset="0"/>
              <a:cs typeface="Geneva"/>
            </a:endParaRPr>
          </a:p>
        </p:txBody>
      </p:sp>
      <p:sp>
        <p:nvSpPr>
          <p:cNvPr id="15" name="CasellaDiTesto 14"/>
          <p:cNvSpPr txBox="1"/>
          <p:nvPr/>
        </p:nvSpPr>
        <p:spPr>
          <a:xfrm>
            <a:off x="2217420" y="1655943"/>
            <a:ext cx="1085866"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Doing</a:t>
            </a:r>
            <a:r>
              <a:rPr lang="it-IT" dirty="0" smtClean="0">
                <a:latin typeface="Arial" panose="020B0604020202020204" pitchFamily="34" charset="0"/>
                <a:cs typeface="Arial" panose="020B0604020202020204" pitchFamily="34" charset="0"/>
              </a:rPr>
              <a:t> </a:t>
            </a:r>
          </a:p>
          <a:p>
            <a:r>
              <a:rPr lang="it-IT" dirty="0" smtClean="0">
                <a:latin typeface="Arial" panose="020B0604020202020204" pitchFamily="34" charset="0"/>
                <a:cs typeface="Arial" panose="020B0604020202020204" pitchFamily="34" charset="0"/>
              </a:rPr>
              <a:t>business</a:t>
            </a:r>
            <a:endParaRPr lang="it-IT" dirty="0">
              <a:latin typeface="Arial" panose="020B0604020202020204" pitchFamily="34" charset="0"/>
              <a:cs typeface="Arial" panose="020B0604020202020204" pitchFamily="34" charset="0"/>
            </a:endParaRPr>
          </a:p>
        </p:txBody>
      </p:sp>
      <p:sp>
        <p:nvSpPr>
          <p:cNvPr id="16" name="CasellaDiTesto 15"/>
          <p:cNvSpPr txBox="1"/>
          <p:nvPr/>
        </p:nvSpPr>
        <p:spPr>
          <a:xfrm>
            <a:off x="3303286" y="1672551"/>
            <a:ext cx="1291574" cy="646331"/>
          </a:xfrm>
          <a:prstGeom prst="rect">
            <a:avLst/>
          </a:prstGeom>
          <a:noFill/>
        </p:spPr>
        <p:txBody>
          <a:bodyPr wrap="square" rtlCol="0">
            <a:spAutoFit/>
          </a:bodyPr>
          <a:lstStyle/>
          <a:p>
            <a:r>
              <a:rPr lang="it-IT" dirty="0" err="1">
                <a:latin typeface="Arial" panose="020B0604020202020204" pitchFamily="34" charset="0"/>
                <a:cs typeface="Arial" panose="020B0604020202020204" pitchFamily="34" charset="0"/>
              </a:rPr>
              <a:t>S</a:t>
            </a:r>
            <a:r>
              <a:rPr lang="it-IT" dirty="0" err="1" smtClean="0">
                <a:latin typeface="Arial" panose="020B0604020202020204" pitchFamily="34" charset="0"/>
                <a:cs typeface="Arial" panose="020B0604020202020204" pitchFamily="34" charset="0"/>
              </a:rPr>
              <a:t>tarting</a:t>
            </a:r>
            <a:r>
              <a:rPr lang="it-IT" dirty="0" smtClean="0">
                <a:latin typeface="Arial" panose="020B0604020202020204" pitchFamily="34" charset="0"/>
                <a:cs typeface="Arial" panose="020B0604020202020204" pitchFamily="34" charset="0"/>
              </a:rPr>
              <a:t> a business</a:t>
            </a:r>
            <a:endParaRPr lang="it-IT" dirty="0">
              <a:latin typeface="Arial" panose="020B0604020202020204" pitchFamily="34" charset="0"/>
              <a:cs typeface="Arial" panose="020B0604020202020204" pitchFamily="34" charset="0"/>
            </a:endParaRPr>
          </a:p>
        </p:txBody>
      </p:sp>
      <p:sp>
        <p:nvSpPr>
          <p:cNvPr id="17" name="CasellaDiTesto 16"/>
          <p:cNvSpPr txBox="1"/>
          <p:nvPr/>
        </p:nvSpPr>
        <p:spPr>
          <a:xfrm>
            <a:off x="4575826" y="1642071"/>
            <a:ext cx="1470644"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Registering</a:t>
            </a:r>
            <a:endParaRPr lang="it-IT" dirty="0" smtClean="0">
              <a:latin typeface="Arial" panose="020B0604020202020204" pitchFamily="34" charset="0"/>
              <a:cs typeface="Arial" panose="020B0604020202020204" pitchFamily="34" charset="0"/>
            </a:endParaRPr>
          </a:p>
          <a:p>
            <a:r>
              <a:rPr lang="it-IT" dirty="0" err="1" smtClean="0">
                <a:latin typeface="Arial" panose="020B0604020202020204" pitchFamily="34" charset="0"/>
                <a:cs typeface="Arial" panose="020B0604020202020204" pitchFamily="34" charset="0"/>
              </a:rPr>
              <a:t>property</a:t>
            </a:r>
            <a:endParaRPr lang="it-IT" dirty="0">
              <a:latin typeface="Arial" panose="020B0604020202020204" pitchFamily="34" charset="0"/>
              <a:cs typeface="Arial" panose="020B0604020202020204" pitchFamily="34" charset="0"/>
            </a:endParaRPr>
          </a:p>
        </p:txBody>
      </p:sp>
      <p:sp>
        <p:nvSpPr>
          <p:cNvPr id="18" name="CasellaDiTesto 17"/>
          <p:cNvSpPr txBox="1"/>
          <p:nvPr/>
        </p:nvSpPr>
        <p:spPr>
          <a:xfrm>
            <a:off x="5974096" y="1634451"/>
            <a:ext cx="1104900"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Getting</a:t>
            </a:r>
            <a:r>
              <a:rPr lang="it-IT" dirty="0" smtClean="0">
                <a:latin typeface="Arial" panose="020B0604020202020204" pitchFamily="34" charset="0"/>
                <a:cs typeface="Arial" panose="020B0604020202020204" pitchFamily="34" charset="0"/>
              </a:rPr>
              <a:t> credit</a:t>
            </a:r>
            <a:endParaRPr lang="it-IT" dirty="0">
              <a:latin typeface="Arial" panose="020B0604020202020204" pitchFamily="34" charset="0"/>
              <a:cs typeface="Arial" panose="020B0604020202020204" pitchFamily="34" charset="0"/>
            </a:endParaRPr>
          </a:p>
        </p:txBody>
      </p:sp>
      <p:sp>
        <p:nvSpPr>
          <p:cNvPr id="19" name="CasellaDiTesto 18"/>
          <p:cNvSpPr txBox="1"/>
          <p:nvPr/>
        </p:nvSpPr>
        <p:spPr>
          <a:xfrm>
            <a:off x="8309594" y="1582948"/>
            <a:ext cx="1104900"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Paying</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taxes</a:t>
            </a:r>
            <a:endParaRPr lang="it-IT" dirty="0">
              <a:latin typeface="Arial" panose="020B0604020202020204" pitchFamily="34" charset="0"/>
              <a:cs typeface="Arial" panose="020B0604020202020204" pitchFamily="34" charset="0"/>
            </a:endParaRPr>
          </a:p>
        </p:txBody>
      </p:sp>
      <p:sp>
        <p:nvSpPr>
          <p:cNvPr id="20" name="CasellaDiTesto 19"/>
          <p:cNvSpPr txBox="1"/>
          <p:nvPr/>
        </p:nvSpPr>
        <p:spPr>
          <a:xfrm>
            <a:off x="9258300" y="1582947"/>
            <a:ext cx="1310576"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Enforcing</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contracts</a:t>
            </a:r>
            <a:endParaRPr lang="it-IT" dirty="0">
              <a:latin typeface="Arial" panose="020B0604020202020204" pitchFamily="34" charset="0"/>
              <a:cs typeface="Arial" panose="020B0604020202020204" pitchFamily="34" charset="0"/>
            </a:endParaRPr>
          </a:p>
        </p:txBody>
      </p:sp>
      <p:sp>
        <p:nvSpPr>
          <p:cNvPr id="21" name="CasellaDiTesto 20"/>
          <p:cNvSpPr txBox="1"/>
          <p:nvPr/>
        </p:nvSpPr>
        <p:spPr>
          <a:xfrm>
            <a:off x="10454576" y="1549291"/>
            <a:ext cx="1268794"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Resolving</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insolvency</a:t>
            </a:r>
            <a:endParaRPr lang="it-IT" dirty="0">
              <a:latin typeface="Arial" panose="020B0604020202020204" pitchFamily="34" charset="0"/>
              <a:cs typeface="Arial" panose="020B0604020202020204" pitchFamily="34" charset="0"/>
            </a:endParaRPr>
          </a:p>
        </p:txBody>
      </p:sp>
      <p:sp>
        <p:nvSpPr>
          <p:cNvPr id="22" name="CasellaDiTesto 21"/>
          <p:cNvSpPr txBox="1"/>
          <p:nvPr/>
        </p:nvSpPr>
        <p:spPr>
          <a:xfrm>
            <a:off x="7098062" y="1365072"/>
            <a:ext cx="1104900" cy="923330"/>
          </a:xfrm>
          <a:prstGeom prst="rect">
            <a:avLst/>
          </a:prstGeom>
          <a:noFill/>
        </p:spPr>
        <p:txBody>
          <a:bodyPr wrap="square" rtlCol="0">
            <a:spAutoFit/>
          </a:bodyPr>
          <a:lstStyle/>
          <a:p>
            <a:r>
              <a:rPr lang="it-IT" dirty="0" smtClean="0">
                <a:latin typeface="Arial" panose="020B0604020202020204" pitchFamily="34" charset="0"/>
                <a:cs typeface="Arial" panose="020B0604020202020204" pitchFamily="34" charset="0"/>
              </a:rPr>
              <a:t>Trading </a:t>
            </a:r>
            <a:r>
              <a:rPr lang="it-IT" dirty="0" err="1" smtClean="0">
                <a:latin typeface="Arial" panose="020B0604020202020204" pitchFamily="34" charset="0"/>
                <a:cs typeface="Arial" panose="020B0604020202020204" pitchFamily="34" charset="0"/>
              </a:rPr>
              <a:t>across</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borders</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734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5866" y="357854"/>
            <a:ext cx="10515600" cy="892182"/>
          </a:xfrm>
        </p:spPr>
        <p:txBody>
          <a:bodyPr>
            <a:normAutofit/>
          </a:bodyPr>
          <a:lstStyle/>
          <a:p>
            <a:r>
              <a:rPr lang="it-IT" sz="3600" dirty="0" smtClean="0"/>
              <a:t>The cultural </a:t>
            </a:r>
            <a:r>
              <a:rPr lang="it-IT" sz="3600" dirty="0" err="1" smtClean="0"/>
              <a:t>environment</a:t>
            </a:r>
            <a:r>
              <a:rPr lang="it-IT" sz="3600" dirty="0" smtClean="0"/>
              <a:t> (</a:t>
            </a:r>
            <a:r>
              <a:rPr lang="it-IT" sz="3600" dirty="0" err="1" smtClean="0"/>
              <a:t>informal</a:t>
            </a:r>
            <a:r>
              <a:rPr lang="it-IT" sz="3600" dirty="0" smtClean="0"/>
              <a:t> </a:t>
            </a:r>
            <a:r>
              <a:rPr lang="it-IT" sz="3600" dirty="0" err="1" smtClean="0"/>
              <a:t>institutions</a:t>
            </a:r>
            <a:r>
              <a:rPr lang="it-IT" sz="3600" dirty="0" smtClean="0"/>
              <a:t>)</a:t>
            </a:r>
            <a:endParaRPr lang="it-IT" sz="3600" dirty="0"/>
          </a:p>
        </p:txBody>
      </p:sp>
      <p:sp>
        <p:nvSpPr>
          <p:cNvPr id="3" name="Segnaposto contenuto 2"/>
          <p:cNvSpPr>
            <a:spLocks noGrp="1"/>
          </p:cNvSpPr>
          <p:nvPr>
            <p:ph idx="1"/>
          </p:nvPr>
        </p:nvSpPr>
        <p:spPr/>
        <p:txBody>
          <a:bodyPr/>
          <a:lstStyle/>
          <a:p>
            <a:r>
              <a:rPr lang="it-IT" dirty="0" err="1" smtClean="0"/>
              <a:t>Norms</a:t>
            </a:r>
            <a:r>
              <a:rPr lang="it-IT" dirty="0" smtClean="0"/>
              <a:t>, </a:t>
            </a:r>
            <a:r>
              <a:rPr lang="it-IT" dirty="0" err="1" smtClean="0"/>
              <a:t>values</a:t>
            </a:r>
            <a:r>
              <a:rPr lang="it-IT" dirty="0" smtClean="0"/>
              <a:t>, </a:t>
            </a:r>
            <a:r>
              <a:rPr lang="it-IT" dirty="0" err="1" smtClean="0"/>
              <a:t>ethics</a:t>
            </a:r>
            <a:r>
              <a:rPr lang="it-IT" dirty="0" smtClean="0"/>
              <a:t> </a:t>
            </a:r>
            <a:r>
              <a:rPr lang="it-IT" dirty="0" err="1" smtClean="0"/>
              <a:t>form</a:t>
            </a:r>
            <a:r>
              <a:rPr lang="it-IT" dirty="0" smtClean="0"/>
              <a:t>  </a:t>
            </a:r>
            <a:r>
              <a:rPr lang="it-IT" dirty="0" err="1" smtClean="0"/>
              <a:t>attitude</a:t>
            </a:r>
            <a:r>
              <a:rPr lang="it-IT" dirty="0" smtClean="0"/>
              <a:t> and </a:t>
            </a:r>
            <a:r>
              <a:rPr lang="it-IT" dirty="0" err="1" smtClean="0"/>
              <a:t>intention</a:t>
            </a:r>
            <a:r>
              <a:rPr lang="it-IT" dirty="0" smtClean="0"/>
              <a:t> </a:t>
            </a:r>
            <a:r>
              <a:rPr lang="it-IT" dirty="0" err="1" smtClean="0"/>
              <a:t>toward</a:t>
            </a:r>
            <a:r>
              <a:rPr lang="it-IT" dirty="0" smtClean="0"/>
              <a:t> </a:t>
            </a:r>
            <a:r>
              <a:rPr lang="it-IT" dirty="0" err="1" smtClean="0"/>
              <a:t>entrepreneurial</a:t>
            </a:r>
            <a:r>
              <a:rPr lang="it-IT" dirty="0" smtClean="0"/>
              <a:t> </a:t>
            </a:r>
            <a:r>
              <a:rPr lang="it-IT" dirty="0" err="1" smtClean="0"/>
              <a:t>activity</a:t>
            </a:r>
            <a:endParaRPr lang="it-IT" dirty="0" smtClean="0"/>
          </a:p>
          <a:p>
            <a:endParaRPr lang="it-IT" dirty="0"/>
          </a:p>
        </p:txBody>
      </p:sp>
      <p:sp>
        <p:nvSpPr>
          <p:cNvPr id="7" name="Segnaposto contenuto 2"/>
          <p:cNvSpPr txBox="1">
            <a:spLocks/>
          </p:cNvSpPr>
          <p:nvPr/>
        </p:nvSpPr>
        <p:spPr>
          <a:xfrm>
            <a:off x="894349" y="3609474"/>
            <a:ext cx="10515600" cy="345707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it-IT" sz="2800" b="0" i="0" u="none" strike="noStrike" kern="1200" cap="none" spc="0" normalizeH="0" baseline="0" noProof="0" dirty="0" smtClean="0">
                <a:ln>
                  <a:noFill/>
                </a:ln>
                <a:solidFill>
                  <a:srgbClr val="002060"/>
                </a:solidFill>
                <a:effectLst/>
                <a:uLnTx/>
                <a:uFillTx/>
                <a:latin typeface="+mn-lt"/>
                <a:ea typeface="+mn-ea"/>
                <a:cs typeface="+mn-cs"/>
              </a:rPr>
              <a:t>   In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Europe</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 </a:t>
            </a:r>
            <a:r>
              <a:rPr kumimoji="0" lang="it-IT" sz="2800" b="0" i="1" u="none" strike="noStrike" kern="1200" cap="none" spc="0" normalizeH="0" baseline="0" noProof="0" dirty="0" err="1" smtClean="0">
                <a:ln>
                  <a:noFill/>
                </a:ln>
                <a:solidFill>
                  <a:srgbClr val="002060"/>
                </a:solidFill>
                <a:effectLst/>
                <a:uLnTx/>
                <a:uFillTx/>
                <a:latin typeface="+mn-lt"/>
                <a:ea typeface="+mn-ea"/>
                <a:cs typeface="+mn-cs"/>
              </a:rPr>
              <a:t>serious</a:t>
            </a:r>
            <a:r>
              <a:rPr kumimoji="0" lang="it-IT" sz="2800" b="0" i="1" u="none" strike="noStrike" kern="1200" cap="none" spc="0" normalizeH="0" baseline="0" noProof="0" dirty="0" smtClean="0">
                <a:ln>
                  <a:noFill/>
                </a:ln>
                <a:solidFill>
                  <a:srgbClr val="002060"/>
                </a:solidFill>
                <a:effectLst/>
                <a:uLnTx/>
                <a:uFillTx/>
                <a:latin typeface="+mn-lt"/>
                <a:ea typeface="+mn-ea"/>
                <a:cs typeface="+mn-cs"/>
              </a:rPr>
              <a:t> social stigma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is</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attached</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to</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bankruptcy</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In the US,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bankruptcy</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laws</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allow</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entrepreneurs</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who</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fail</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to</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start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again</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quickly</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and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failure</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is</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considered</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part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of</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the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learning</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process</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In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Europe</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those</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who</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go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bankrupt</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tend</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to</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be</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0" u="none" strike="noStrike" kern="1200" cap="none" spc="0" normalizeH="0" baseline="0" noProof="0" dirty="0" err="1" smtClean="0">
                <a:ln>
                  <a:noFill/>
                </a:ln>
                <a:solidFill>
                  <a:srgbClr val="002060"/>
                </a:solidFill>
                <a:effectLst/>
                <a:uLnTx/>
                <a:uFillTx/>
                <a:latin typeface="+mn-lt"/>
                <a:ea typeface="+mn-ea"/>
                <a:cs typeface="+mn-cs"/>
              </a:rPr>
              <a:t>considered</a:t>
            </a: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1" u="none" strike="noStrike" kern="1200" cap="none" spc="0" normalizeH="0" baseline="0" noProof="0" dirty="0" smtClean="0">
                <a:ln>
                  <a:noFill/>
                </a:ln>
                <a:solidFill>
                  <a:srgbClr val="002060"/>
                </a:solidFill>
                <a:effectLst/>
                <a:uLnTx/>
                <a:uFillTx/>
                <a:latin typeface="+mn-lt"/>
                <a:ea typeface="+mn-ea"/>
                <a:cs typeface="+mn-cs"/>
              </a:rPr>
              <a:t>“</a:t>
            </a:r>
            <a:r>
              <a:rPr kumimoji="0" lang="it-IT" sz="2800" b="0" i="1" u="none" strike="noStrike" kern="1200" cap="none" spc="0" normalizeH="0" baseline="0" noProof="0" dirty="0" err="1" smtClean="0">
                <a:ln>
                  <a:noFill/>
                </a:ln>
                <a:solidFill>
                  <a:srgbClr val="002060"/>
                </a:solidFill>
                <a:effectLst/>
                <a:uLnTx/>
                <a:uFillTx/>
                <a:latin typeface="+mn-lt"/>
                <a:ea typeface="+mn-ea"/>
                <a:cs typeface="+mn-cs"/>
              </a:rPr>
              <a:t>losers</a:t>
            </a:r>
            <a:r>
              <a:rPr kumimoji="0" lang="it-IT" sz="2800" b="0" i="1" u="none" strike="noStrike" kern="1200" cap="none" spc="0" normalizeH="0" baseline="0" noProof="0" dirty="0" smtClean="0">
                <a:ln>
                  <a:noFill/>
                </a:ln>
                <a:solidFill>
                  <a:srgbClr val="002060"/>
                </a:solidFill>
                <a:effectLst/>
                <a:uLnTx/>
                <a:uFillTx/>
                <a:latin typeface="+mn-lt"/>
                <a:ea typeface="+mn-ea"/>
                <a:cs typeface="+mn-cs"/>
              </a:rPr>
              <a:t>”. </a:t>
            </a:r>
            <a:endParaRPr kumimoji="0" lang="it-IT" sz="2800" b="0" i="0" u="none" strike="noStrike" kern="1200" cap="none" spc="0" normalizeH="0" baseline="0" noProof="0" dirty="0" smtClean="0">
              <a:ln>
                <a:noFill/>
              </a:ln>
              <a:solidFill>
                <a:srgbClr val="00206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it-IT" sz="2800" b="0" i="0"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1" u="none" strike="noStrike" kern="1200" cap="none" spc="0" normalizeH="0" baseline="0" noProof="0" dirty="0" err="1" smtClean="0">
                <a:ln>
                  <a:noFill/>
                </a:ln>
                <a:solidFill>
                  <a:srgbClr val="002060"/>
                </a:solidFill>
                <a:effectLst/>
                <a:uLnTx/>
                <a:uFillTx/>
                <a:latin typeface="+mn-lt"/>
                <a:ea typeface="+mn-ea"/>
                <a:cs typeface="+mn-cs"/>
              </a:rPr>
              <a:t>European</a:t>
            </a:r>
            <a:r>
              <a:rPr kumimoji="0" lang="it-IT" sz="2800" b="0" i="1" u="none" strike="noStrike" kern="1200" cap="none" spc="0" normalizeH="0" baseline="0" noProof="0" dirty="0" smtClean="0">
                <a:ln>
                  <a:noFill/>
                </a:ln>
                <a:solidFill>
                  <a:srgbClr val="002060"/>
                </a:solidFill>
                <a:effectLst/>
                <a:uLnTx/>
                <a:uFillTx/>
                <a:latin typeface="+mn-lt"/>
                <a:ea typeface="+mn-ea"/>
                <a:cs typeface="+mn-cs"/>
              </a:rPr>
              <a:t> </a:t>
            </a:r>
            <a:r>
              <a:rPr kumimoji="0" lang="it-IT" sz="2800" b="0" i="1" u="none" strike="noStrike" kern="1200" cap="none" spc="0" normalizeH="0" baseline="0" noProof="0" dirty="0" err="1" smtClean="0">
                <a:ln>
                  <a:noFill/>
                </a:ln>
                <a:solidFill>
                  <a:srgbClr val="002060"/>
                </a:solidFill>
                <a:effectLst/>
                <a:uLnTx/>
                <a:uFillTx/>
                <a:latin typeface="+mn-lt"/>
                <a:ea typeface="+mn-ea"/>
                <a:cs typeface="+mn-cs"/>
              </a:rPr>
              <a:t>Commission</a:t>
            </a:r>
            <a:r>
              <a:rPr kumimoji="0" lang="it-IT" sz="2800" b="0" i="1" u="none" strike="noStrike" kern="1200" cap="none" spc="0" normalizeH="0" baseline="0" noProof="0" dirty="0" smtClean="0">
                <a:ln>
                  <a:noFill/>
                </a:ln>
                <a:solidFill>
                  <a:srgbClr val="002060"/>
                </a:solidFill>
                <a:effectLst/>
                <a:uLnTx/>
                <a:uFillTx/>
                <a:latin typeface="+mn-lt"/>
                <a:ea typeface="+mn-ea"/>
                <a:cs typeface="+mn-cs"/>
              </a:rPr>
              <a:t>, 1998</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kumimoji="0" lang="it-IT" sz="2800" b="0" i="1" u="none" strike="noStrike" kern="1200" cap="none" spc="0" normalizeH="0" baseline="0" noProof="0" dirty="0" smtClean="0">
              <a:ln>
                <a:noFill/>
              </a:ln>
              <a:solidFill>
                <a:srgbClr val="002060"/>
              </a:solidFill>
              <a:effectLst/>
              <a:uLnTx/>
              <a:uFillTx/>
              <a:latin typeface="+mn-lt"/>
              <a:ea typeface="+mn-ea"/>
              <a:cs typeface="+mn-cs"/>
            </a:endParaRPr>
          </a:p>
          <a:p>
            <a:pPr marL="228600" lvl="0" indent="-228600">
              <a:lnSpc>
                <a:spcPct val="90000"/>
              </a:lnSpc>
              <a:spcBef>
                <a:spcPts val="1000"/>
              </a:spcBef>
            </a:pPr>
            <a:r>
              <a:rPr lang="en-US" sz="2800" dirty="0" smtClean="0">
                <a:solidFill>
                  <a:schemeClr val="accent5">
                    <a:lumMod val="50000"/>
                  </a:schemeClr>
                </a:solidFill>
              </a:rPr>
              <a:t>    </a:t>
            </a:r>
            <a:endParaRPr kumimoji="0" lang="it-IT" sz="2800" b="0" i="1"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3992" y="293686"/>
            <a:ext cx="10868008" cy="892182"/>
          </a:xfrm>
        </p:spPr>
        <p:txBody>
          <a:bodyPr>
            <a:noAutofit/>
          </a:bodyPr>
          <a:lstStyle/>
          <a:p>
            <a:r>
              <a:rPr lang="it-IT" sz="3600" b="1" dirty="0" smtClean="0">
                <a:solidFill>
                  <a:srgbClr val="002060"/>
                </a:solidFill>
              </a:rPr>
              <a:t>International </a:t>
            </a:r>
            <a:r>
              <a:rPr lang="it-IT" sz="3600" b="1" dirty="0" err="1" smtClean="0">
                <a:solidFill>
                  <a:srgbClr val="002060"/>
                </a:solidFill>
              </a:rPr>
              <a:t>Entrepreneurship</a:t>
            </a:r>
            <a:r>
              <a:rPr lang="it-IT" sz="3600" b="1" dirty="0" smtClean="0">
                <a:solidFill>
                  <a:srgbClr val="002060"/>
                </a:solidFill>
              </a:rPr>
              <a:t>:  </a:t>
            </a:r>
            <a:r>
              <a:rPr lang="it-IT" sz="3600" b="1" dirty="0" err="1" smtClean="0">
                <a:solidFill>
                  <a:srgbClr val="002060"/>
                </a:solidFill>
              </a:rPr>
              <a:t>what</a:t>
            </a:r>
            <a:r>
              <a:rPr lang="it-IT" sz="3600" b="1" dirty="0" smtClean="0">
                <a:solidFill>
                  <a:srgbClr val="002060"/>
                </a:solidFill>
              </a:rPr>
              <a:t>, </a:t>
            </a:r>
            <a:r>
              <a:rPr lang="it-IT" sz="3600" b="1" dirty="0" err="1" smtClean="0">
                <a:solidFill>
                  <a:srgbClr val="002060"/>
                </a:solidFill>
              </a:rPr>
              <a:t>who</a:t>
            </a:r>
            <a:r>
              <a:rPr lang="it-IT" sz="3600" b="1" dirty="0" smtClean="0">
                <a:solidFill>
                  <a:srgbClr val="002060"/>
                </a:solidFill>
              </a:rPr>
              <a:t>, </a:t>
            </a:r>
            <a:r>
              <a:rPr lang="it-IT" sz="3600" b="1" dirty="0" err="1" smtClean="0">
                <a:solidFill>
                  <a:srgbClr val="002060"/>
                </a:solidFill>
              </a:rPr>
              <a:t>why</a:t>
            </a:r>
            <a:endParaRPr lang="it-IT" sz="3600" b="1" dirty="0">
              <a:solidFill>
                <a:srgbClr val="002060"/>
              </a:solidFill>
            </a:endParaRPr>
          </a:p>
        </p:txBody>
      </p:sp>
      <p:sp>
        <p:nvSpPr>
          <p:cNvPr id="7" name="Segnaposto contenuto 6"/>
          <p:cNvSpPr>
            <a:spLocks noGrp="1"/>
          </p:cNvSpPr>
          <p:nvPr>
            <p:ph idx="1"/>
          </p:nvPr>
        </p:nvSpPr>
        <p:spPr/>
        <p:txBody>
          <a:bodyPr/>
          <a:lstStyle/>
          <a:p>
            <a:endParaRPr lang="it-IT"/>
          </a:p>
        </p:txBody>
      </p:sp>
      <p:graphicFrame>
        <p:nvGraphicFramePr>
          <p:cNvPr id="9" name="Diagram 25"/>
          <p:cNvGraphicFramePr/>
          <p:nvPr>
            <p:extLst>
              <p:ext uri="{D42A27DB-BD31-4B8C-83A1-F6EECF244321}">
                <p14:modId xmlns:p14="http://schemas.microsoft.com/office/powerpoint/2010/main" val="1975969059"/>
              </p:ext>
            </p:extLst>
          </p:nvPr>
        </p:nvGraphicFramePr>
        <p:xfrm>
          <a:off x="1197031" y="1230281"/>
          <a:ext cx="10307783"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The Small Business </a:t>
            </a:r>
            <a:r>
              <a:rPr lang="it-IT" dirty="0" err="1" smtClean="0"/>
              <a:t>Act</a:t>
            </a:r>
            <a:r>
              <a:rPr lang="it-IT" dirty="0" smtClean="0"/>
              <a:t> </a:t>
            </a:r>
            <a:r>
              <a:rPr lang="it-IT" dirty="0" err="1" smtClean="0"/>
              <a:t>for</a:t>
            </a:r>
            <a:r>
              <a:rPr lang="it-IT" dirty="0" smtClean="0"/>
              <a:t> </a:t>
            </a:r>
            <a:r>
              <a:rPr lang="it-IT" dirty="0" err="1" smtClean="0"/>
              <a:t>Europe</a:t>
            </a:r>
            <a:endParaRPr lang="it-IT" dirty="0"/>
          </a:p>
        </p:txBody>
      </p:sp>
      <p:sp>
        <p:nvSpPr>
          <p:cNvPr id="3" name="Segnaposto contenuto 2"/>
          <p:cNvSpPr>
            <a:spLocks noGrp="1"/>
          </p:cNvSpPr>
          <p:nvPr>
            <p:ph idx="1"/>
          </p:nvPr>
        </p:nvSpPr>
        <p:spPr>
          <a:xfrm>
            <a:off x="6364705" y="1825625"/>
            <a:ext cx="5303420" cy="4351338"/>
          </a:xfrm>
        </p:spPr>
        <p:txBody>
          <a:bodyPr>
            <a:normAutofit lnSpcReduction="10000"/>
          </a:bodyPr>
          <a:lstStyle/>
          <a:p>
            <a:pPr marL="0" indent="0">
              <a:buNone/>
            </a:pPr>
            <a:r>
              <a:rPr lang="en-US" sz="2600" dirty="0" smtClean="0"/>
              <a:t>Recognizing </a:t>
            </a:r>
            <a:r>
              <a:rPr lang="en-US" sz="2600" dirty="0"/>
              <a:t>the importance of overcoming the stigma of </a:t>
            </a:r>
            <a:r>
              <a:rPr lang="en-US" sz="2600" dirty="0" smtClean="0"/>
              <a:t>business failure</a:t>
            </a:r>
            <a:r>
              <a:rPr lang="en-US" sz="2600" dirty="0"/>
              <a:t>, the EU has introduced its “second chance policy” in 2007 </a:t>
            </a:r>
            <a:r>
              <a:rPr lang="en-US" sz="2600" dirty="0" smtClean="0"/>
              <a:t>and devoted the </a:t>
            </a:r>
            <a:r>
              <a:rPr lang="en-US" sz="2600" dirty="0"/>
              <a:t>second of its 10 principles to this in </a:t>
            </a:r>
            <a:r>
              <a:rPr lang="en-US" sz="2600" dirty="0" smtClean="0"/>
              <a:t>the</a:t>
            </a:r>
            <a:r>
              <a:rPr lang="it-IT" sz="2600" dirty="0" smtClean="0"/>
              <a:t> </a:t>
            </a:r>
            <a:r>
              <a:rPr lang="en-US" sz="2600" i="1" dirty="0" smtClean="0"/>
              <a:t>Small Business Act for </a:t>
            </a:r>
            <a:r>
              <a:rPr lang="it-IT" sz="2600" i="1" dirty="0" err="1" smtClean="0"/>
              <a:t>Europe</a:t>
            </a:r>
            <a:r>
              <a:rPr lang="it-IT" sz="2600" i="1" dirty="0" smtClean="0"/>
              <a:t>”.</a:t>
            </a:r>
            <a:endParaRPr lang="it-IT" sz="2600" dirty="0" smtClean="0"/>
          </a:p>
          <a:p>
            <a:pPr marL="0" indent="0">
              <a:buNone/>
            </a:pPr>
            <a:endParaRPr lang="en-US" dirty="0" smtClean="0"/>
          </a:p>
          <a:p>
            <a:pPr marL="0" indent="0">
              <a:buNone/>
            </a:pPr>
            <a:r>
              <a:rPr lang="en-US" dirty="0" smtClean="0"/>
              <a:t>https</a:t>
            </a:r>
            <a:r>
              <a:rPr lang="en-US" dirty="0"/>
              <a:t>://ec.europa.eu/growth/smes/business-friendly-environment/small-business-act_en</a:t>
            </a:r>
          </a:p>
          <a:p>
            <a:endParaRPr lang="it-IT" dirty="0"/>
          </a:p>
        </p:txBody>
      </p:sp>
      <p:sp>
        <p:nvSpPr>
          <p:cNvPr id="5" name="AutoShape 4" descr="Image result for second ch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a:extLst>
              <a:ext uri="{FF2B5EF4-FFF2-40B4-BE49-F238E27FC236}">
                <a16:creationId xmlns:a16="http://schemas.microsoft.com/office/drawing/2014/main" id="{BA199959-90D3-BA6A-696B-BD56E8B255DA}"/>
              </a:ext>
            </a:extLst>
          </p:cNvPr>
          <p:cNvPicPr>
            <a:picLocks noChangeAspect="1"/>
          </p:cNvPicPr>
          <p:nvPr/>
        </p:nvPicPr>
        <p:blipFill>
          <a:blip r:embed="rId2"/>
          <a:stretch>
            <a:fillRect/>
          </a:stretch>
        </p:blipFill>
        <p:spPr>
          <a:xfrm>
            <a:off x="155575" y="2222666"/>
            <a:ext cx="5814518" cy="3384049"/>
          </a:xfrm>
          <a:prstGeom prst="rect">
            <a:avLst/>
          </a:prstGeom>
        </p:spPr>
      </p:pic>
    </p:spTree>
    <p:extLst>
      <p:ext uri="{BB962C8B-B14F-4D97-AF65-F5344CB8AC3E}">
        <p14:creationId xmlns:p14="http://schemas.microsoft.com/office/powerpoint/2010/main" val="2802016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xfrm>
            <a:off x="1283371" y="224588"/>
            <a:ext cx="10972800" cy="1143000"/>
          </a:xfrm>
        </p:spPr>
        <p:txBody>
          <a:bodyPr/>
          <a:lstStyle/>
          <a:p>
            <a:pPr algn="l"/>
            <a:r>
              <a:rPr lang="it-IT" b="1" dirty="0" smtClean="0">
                <a:solidFill>
                  <a:srgbClr val="002060"/>
                </a:solidFill>
              </a:rPr>
              <a:t>Success &amp; </a:t>
            </a:r>
            <a:r>
              <a:rPr lang="it-IT" b="1" dirty="0" err="1" smtClean="0">
                <a:solidFill>
                  <a:srgbClr val="002060"/>
                </a:solidFill>
              </a:rPr>
              <a:t>Failure</a:t>
            </a:r>
            <a:r>
              <a:rPr lang="it-IT" b="1" dirty="0" smtClean="0">
                <a:solidFill>
                  <a:srgbClr val="002060"/>
                </a:solidFill>
              </a:rPr>
              <a:t> - </a:t>
            </a:r>
            <a:r>
              <a:rPr lang="it-IT" b="1" dirty="0" err="1" smtClean="0">
                <a:solidFill>
                  <a:srgbClr val="002060"/>
                </a:solidFill>
              </a:rPr>
              <a:t>attitude</a:t>
            </a:r>
            <a:endParaRPr lang="it-IT" b="1" dirty="0" smtClean="0">
              <a:solidFill>
                <a:srgbClr val="002060"/>
              </a:solidFill>
            </a:endParaRPr>
          </a:p>
        </p:txBody>
      </p:sp>
      <p:sp>
        <p:nvSpPr>
          <p:cNvPr id="6" name="Segnaposto contenuto 2"/>
          <p:cNvSpPr txBox="1">
            <a:spLocks/>
          </p:cNvSpPr>
          <p:nvPr/>
        </p:nvSpPr>
        <p:spPr>
          <a:xfrm>
            <a:off x="6894119" y="3959347"/>
            <a:ext cx="4559176" cy="4885456"/>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it-IT" sz="3200" b="0" i="0" u="none" strike="noStrike" kern="1200" cap="none" spc="0" normalizeH="0" baseline="0" noProof="0" dirty="0">
                <a:ln>
                  <a:noFill/>
                </a:ln>
                <a:solidFill>
                  <a:srgbClr val="002060"/>
                </a:solidFill>
                <a:effectLst/>
                <a:uLnTx/>
                <a:uFillTx/>
                <a:latin typeface="+mn-lt"/>
                <a:ea typeface="+mn-ea"/>
                <a:cs typeface="+mn-cs"/>
              </a:rPr>
              <a:t>‘</a:t>
            </a:r>
            <a:r>
              <a:rPr kumimoji="0" lang="it-IT" sz="3200" b="0" i="0" u="none" strike="noStrike" kern="1200" cap="none" spc="0" normalizeH="0" baseline="0" noProof="0" dirty="0" err="1">
                <a:ln>
                  <a:noFill/>
                </a:ln>
                <a:solidFill>
                  <a:srgbClr val="002060"/>
                </a:solidFill>
                <a:effectLst/>
                <a:uLnTx/>
                <a:uFillTx/>
                <a:latin typeface="+mn-lt"/>
                <a:ea typeface="+mn-ea"/>
                <a:cs typeface="+mn-cs"/>
              </a:rPr>
              <a:t>Good</a:t>
            </a:r>
            <a:r>
              <a:rPr kumimoji="0" lang="it-IT" sz="3200" b="0" i="0" u="none" strike="noStrike" kern="1200" cap="none" spc="0" normalizeH="0" baseline="0" noProof="0" dirty="0">
                <a:ln>
                  <a:noFill/>
                </a:ln>
                <a:solidFill>
                  <a:srgbClr val="002060"/>
                </a:solidFill>
                <a:effectLst/>
                <a:uLnTx/>
                <a:uFillTx/>
                <a:latin typeface="+mn-lt"/>
                <a:ea typeface="+mn-ea"/>
                <a:cs typeface="+mn-cs"/>
              </a:rPr>
              <a:t> </a:t>
            </a:r>
            <a:r>
              <a:rPr kumimoji="0" lang="it-IT" sz="3200" b="0" i="0" u="none" strike="noStrike" kern="1200" cap="none" spc="0" normalizeH="0" baseline="0" noProof="0" dirty="0" err="1">
                <a:ln>
                  <a:noFill/>
                </a:ln>
                <a:solidFill>
                  <a:srgbClr val="002060"/>
                </a:solidFill>
                <a:effectLst/>
                <a:uLnTx/>
                <a:uFillTx/>
                <a:latin typeface="+mn-lt"/>
                <a:ea typeface="+mn-ea"/>
                <a:cs typeface="+mn-cs"/>
              </a:rPr>
              <a:t>decisions</a:t>
            </a:r>
            <a:r>
              <a:rPr kumimoji="0" lang="it-IT" sz="3200" b="0" i="0" u="none" strike="noStrike" kern="1200" cap="none" spc="0" normalizeH="0" baseline="0" noProof="0" dirty="0">
                <a:ln>
                  <a:noFill/>
                </a:ln>
                <a:solidFill>
                  <a:srgbClr val="002060"/>
                </a:solidFill>
                <a:effectLst/>
                <a:uLnTx/>
                <a:uFillTx/>
                <a:latin typeface="+mn-lt"/>
                <a:ea typeface="+mn-ea"/>
                <a:cs typeface="+mn-cs"/>
              </a:rPr>
              <a:t> come </a:t>
            </a:r>
            <a:r>
              <a:rPr kumimoji="0" lang="it-IT" sz="3200" b="0" i="0" u="none" strike="noStrike" kern="1200" cap="none" spc="0" normalizeH="0" baseline="0" noProof="0" dirty="0" err="1">
                <a:ln>
                  <a:noFill/>
                </a:ln>
                <a:solidFill>
                  <a:srgbClr val="002060"/>
                </a:solidFill>
                <a:effectLst/>
                <a:uLnTx/>
                <a:uFillTx/>
                <a:latin typeface="+mn-lt"/>
                <a:ea typeface="+mn-ea"/>
                <a:cs typeface="+mn-cs"/>
              </a:rPr>
              <a:t>from</a:t>
            </a:r>
            <a:r>
              <a:rPr kumimoji="0" lang="it-IT" sz="3200" b="0" i="0" u="none" strike="noStrike" kern="1200" cap="none" spc="0" normalizeH="0" baseline="0" noProof="0" dirty="0">
                <a:ln>
                  <a:noFill/>
                </a:ln>
                <a:solidFill>
                  <a:srgbClr val="002060"/>
                </a:solidFill>
                <a:effectLst/>
                <a:uLnTx/>
                <a:uFillTx/>
                <a:latin typeface="+mn-lt"/>
                <a:ea typeface="+mn-ea"/>
                <a:cs typeface="+mn-cs"/>
              </a:rPr>
              <a:t> </a:t>
            </a:r>
            <a:r>
              <a:rPr kumimoji="0" lang="it-IT" sz="3200" b="0" i="0" u="none" strike="noStrike" kern="1200" cap="none" spc="0" normalizeH="0" baseline="0" noProof="0" dirty="0" err="1">
                <a:ln>
                  <a:noFill/>
                </a:ln>
                <a:solidFill>
                  <a:srgbClr val="002060"/>
                </a:solidFill>
                <a:effectLst/>
                <a:uLnTx/>
                <a:uFillTx/>
                <a:latin typeface="+mn-lt"/>
                <a:ea typeface="+mn-ea"/>
                <a:cs typeface="+mn-cs"/>
              </a:rPr>
              <a:t>experience</a:t>
            </a:r>
            <a:r>
              <a:rPr kumimoji="0" lang="it-IT" sz="3200" b="0" i="0" u="none" strike="noStrike" kern="1200" cap="none" spc="0" normalizeH="0" baseline="0" noProof="0" dirty="0">
                <a:ln>
                  <a:noFill/>
                </a:ln>
                <a:solidFill>
                  <a:srgbClr val="002060"/>
                </a:solidFill>
                <a:effectLst/>
                <a:uLnTx/>
                <a:uFillTx/>
                <a:latin typeface="+mn-lt"/>
                <a:ea typeface="+mn-ea"/>
                <a:cs typeface="+mn-cs"/>
              </a:rPr>
              <a:t> and </a:t>
            </a:r>
            <a:r>
              <a:rPr kumimoji="0" lang="it-IT" sz="3200" b="0" i="0" u="none" strike="noStrike" kern="1200" cap="none" spc="0" normalizeH="0" baseline="0" noProof="0" dirty="0" err="1">
                <a:ln>
                  <a:noFill/>
                </a:ln>
                <a:solidFill>
                  <a:srgbClr val="002060"/>
                </a:solidFill>
                <a:effectLst/>
                <a:uLnTx/>
                <a:uFillTx/>
                <a:latin typeface="+mn-lt"/>
                <a:ea typeface="+mn-ea"/>
                <a:cs typeface="+mn-cs"/>
              </a:rPr>
              <a:t>experience</a:t>
            </a:r>
            <a:r>
              <a:rPr kumimoji="0" lang="it-IT" sz="3200" b="0" i="0" u="none" strike="noStrike" kern="1200" cap="none" spc="0" normalizeH="0" baseline="0" noProof="0" dirty="0">
                <a:ln>
                  <a:noFill/>
                </a:ln>
                <a:solidFill>
                  <a:srgbClr val="002060"/>
                </a:solidFill>
                <a:effectLst/>
                <a:uLnTx/>
                <a:uFillTx/>
                <a:latin typeface="+mn-lt"/>
                <a:ea typeface="+mn-ea"/>
                <a:cs typeface="+mn-cs"/>
              </a:rPr>
              <a:t> </a:t>
            </a:r>
            <a:r>
              <a:rPr kumimoji="0" lang="it-IT" sz="3200" b="0" i="0" u="none" strike="noStrike" kern="1200" cap="none" spc="0" normalizeH="0" baseline="0" noProof="0" dirty="0" err="1">
                <a:ln>
                  <a:noFill/>
                </a:ln>
                <a:solidFill>
                  <a:srgbClr val="002060"/>
                </a:solidFill>
                <a:effectLst/>
                <a:uLnTx/>
                <a:uFillTx/>
                <a:latin typeface="+mn-lt"/>
                <a:ea typeface="+mn-ea"/>
                <a:cs typeface="+mn-cs"/>
              </a:rPr>
              <a:t>comes</a:t>
            </a:r>
            <a:r>
              <a:rPr kumimoji="0" lang="it-IT" sz="3200" b="0" i="0" u="none" strike="noStrike" kern="1200" cap="none" spc="0" normalizeH="0" noProof="0" dirty="0">
                <a:ln>
                  <a:noFill/>
                </a:ln>
                <a:solidFill>
                  <a:srgbClr val="002060"/>
                </a:solidFill>
                <a:effectLst/>
                <a:uLnTx/>
                <a:uFillTx/>
                <a:latin typeface="+mn-lt"/>
                <a:ea typeface="+mn-ea"/>
                <a:cs typeface="+mn-cs"/>
              </a:rPr>
              <a:t> </a:t>
            </a:r>
            <a:r>
              <a:rPr kumimoji="0" lang="it-IT" sz="3200" b="0" i="0" u="none" strike="noStrike" kern="1200" cap="none" spc="0" normalizeH="0" noProof="0" dirty="0" err="1">
                <a:ln>
                  <a:noFill/>
                </a:ln>
                <a:solidFill>
                  <a:srgbClr val="002060"/>
                </a:solidFill>
                <a:effectLst/>
                <a:uLnTx/>
                <a:uFillTx/>
                <a:latin typeface="+mn-lt"/>
                <a:ea typeface="+mn-ea"/>
                <a:cs typeface="+mn-cs"/>
              </a:rPr>
              <a:t>from</a:t>
            </a:r>
            <a:r>
              <a:rPr kumimoji="0" lang="it-IT" sz="3200" b="0" i="0" u="none" strike="noStrike" kern="1200" cap="none" spc="0" normalizeH="0" noProof="0" dirty="0">
                <a:ln>
                  <a:noFill/>
                </a:ln>
                <a:solidFill>
                  <a:srgbClr val="002060"/>
                </a:solidFill>
                <a:effectLst/>
                <a:uLnTx/>
                <a:uFillTx/>
                <a:latin typeface="+mn-lt"/>
                <a:ea typeface="+mn-ea"/>
                <a:cs typeface="+mn-cs"/>
              </a:rPr>
              <a:t> bad </a:t>
            </a:r>
            <a:r>
              <a:rPr kumimoji="0" lang="it-IT" sz="3200" b="0" i="0" u="none" strike="noStrike" kern="1200" cap="none" spc="0" normalizeH="0" noProof="0" dirty="0" err="1">
                <a:ln>
                  <a:noFill/>
                </a:ln>
                <a:solidFill>
                  <a:srgbClr val="002060"/>
                </a:solidFill>
                <a:effectLst/>
                <a:uLnTx/>
                <a:uFillTx/>
                <a:latin typeface="+mn-lt"/>
                <a:ea typeface="+mn-ea"/>
                <a:cs typeface="+mn-cs"/>
              </a:rPr>
              <a:t>decisions</a:t>
            </a:r>
            <a:r>
              <a:rPr kumimoji="0" lang="it-IT" sz="3200" b="0" i="0" u="none" strike="noStrike" kern="1200" cap="none" spc="0" normalizeH="0" noProof="0" dirty="0">
                <a:ln>
                  <a:noFill/>
                </a:ln>
                <a:solidFill>
                  <a:srgbClr val="002060"/>
                </a:solidFill>
                <a:effectLst/>
                <a:uLnTx/>
                <a:uFillTx/>
                <a:latin typeface="+mn-lt"/>
                <a:ea typeface="+mn-ea"/>
                <a:cs typeface="+mn-cs"/>
              </a:rPr>
              <a:t>’. </a:t>
            </a:r>
            <a:r>
              <a:rPr kumimoji="0" lang="it-IT" sz="2800" b="0" i="1" u="none" strike="noStrike" kern="1200" cap="none" spc="0" normalizeH="0" noProof="0" dirty="0" err="1">
                <a:ln>
                  <a:noFill/>
                </a:ln>
                <a:solidFill>
                  <a:srgbClr val="002060"/>
                </a:solidFill>
                <a:effectLst/>
                <a:uLnTx/>
                <a:uFillTx/>
                <a:latin typeface="+mn-lt"/>
                <a:ea typeface="+mn-ea"/>
                <a:cs typeface="+mn-cs"/>
              </a:rPr>
              <a:t>Anonymous</a:t>
            </a:r>
            <a:endParaRPr kumimoji="0" lang="it-IT" sz="3200" b="1" i="1" u="none" strike="noStrike" kern="1200" cap="none" spc="0" normalizeH="0" baseline="0" noProof="0" dirty="0">
              <a:ln>
                <a:noFill/>
              </a:ln>
              <a:solidFill>
                <a:srgbClr val="C00000"/>
              </a:solidFill>
              <a:effectLst/>
              <a:uLnTx/>
              <a:uFillTx/>
              <a:latin typeface="+mn-lt"/>
              <a:ea typeface="+mn-ea"/>
              <a:cs typeface="+mn-cs"/>
            </a:endParaRPr>
          </a:p>
        </p:txBody>
      </p:sp>
      <p:sp>
        <p:nvSpPr>
          <p:cNvPr id="7" name="Rettangolo arrotondato 6"/>
          <p:cNvSpPr/>
          <p:nvPr/>
        </p:nvSpPr>
        <p:spPr>
          <a:xfrm>
            <a:off x="8356369" y="1242278"/>
            <a:ext cx="3353459" cy="24323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a:t>Fear</a:t>
            </a:r>
            <a:r>
              <a:rPr lang="it-IT" sz="2400" b="1" dirty="0"/>
              <a:t> </a:t>
            </a:r>
            <a:r>
              <a:rPr lang="it-IT" sz="2400" b="1" dirty="0" err="1"/>
              <a:t>of</a:t>
            </a:r>
            <a:r>
              <a:rPr lang="it-IT" sz="2400" b="1" dirty="0"/>
              <a:t> </a:t>
            </a:r>
            <a:r>
              <a:rPr lang="it-IT" sz="2400" b="1" dirty="0" err="1"/>
              <a:t>failure</a:t>
            </a:r>
            <a:r>
              <a:rPr lang="it-IT" sz="2400" b="1" dirty="0"/>
              <a:t> rate </a:t>
            </a:r>
          </a:p>
          <a:p>
            <a:pPr algn="ctr"/>
            <a:r>
              <a:rPr lang="it-IT" sz="2400" dirty="0"/>
              <a:t>(GEM </a:t>
            </a:r>
            <a:r>
              <a:rPr lang="it-IT" sz="2400" dirty="0" smtClean="0"/>
              <a:t>2021)</a:t>
            </a:r>
            <a:endParaRPr lang="it-IT" sz="2400" dirty="0"/>
          </a:p>
          <a:p>
            <a:pPr algn="ctr"/>
            <a:r>
              <a:rPr lang="it-IT" sz="2400" dirty="0"/>
              <a:t>US  </a:t>
            </a:r>
            <a:r>
              <a:rPr lang="it-IT" sz="2400" dirty="0" smtClean="0"/>
              <a:t>42</a:t>
            </a:r>
            <a:endParaRPr lang="it-IT" sz="2400" dirty="0"/>
          </a:p>
          <a:p>
            <a:pPr algn="ctr"/>
            <a:r>
              <a:rPr lang="it-IT" sz="2400" dirty="0" err="1"/>
              <a:t>Italy</a:t>
            </a:r>
            <a:r>
              <a:rPr lang="it-IT" sz="2400" dirty="0"/>
              <a:t>  </a:t>
            </a:r>
            <a:r>
              <a:rPr lang="it-IT" sz="2400" dirty="0" smtClean="0"/>
              <a:t>45</a:t>
            </a:r>
            <a:endParaRPr lang="it-IT" sz="2400" dirty="0"/>
          </a:p>
          <a:p>
            <a:pPr algn="ctr"/>
            <a:r>
              <a:rPr lang="it-IT" sz="2400" dirty="0" err="1"/>
              <a:t>Switzerland</a:t>
            </a:r>
            <a:r>
              <a:rPr lang="it-IT" sz="2400" dirty="0"/>
              <a:t>  </a:t>
            </a:r>
            <a:r>
              <a:rPr lang="it-IT" sz="2400" dirty="0" smtClean="0"/>
              <a:t>30</a:t>
            </a:r>
            <a:endParaRPr lang="it-IT" sz="2400" dirty="0"/>
          </a:p>
          <a:p>
            <a:pPr algn="ctr"/>
            <a:r>
              <a:rPr lang="it-IT" sz="2400" dirty="0"/>
              <a:t>India </a:t>
            </a:r>
            <a:r>
              <a:rPr lang="it-IT" sz="2400" dirty="0" smtClean="0"/>
              <a:t>54</a:t>
            </a:r>
            <a:endParaRPr lang="it-IT" sz="2400" dirty="0"/>
          </a:p>
        </p:txBody>
      </p:sp>
      <p:pic>
        <p:nvPicPr>
          <p:cNvPr id="8" name="Immagine 7">
            <a:extLst>
              <a:ext uri="{FF2B5EF4-FFF2-40B4-BE49-F238E27FC236}">
                <a16:creationId xmlns:a16="http://schemas.microsoft.com/office/drawing/2014/main" id="{A282558A-EE2B-37ED-A7D0-CFF9F107F8B6}"/>
              </a:ext>
            </a:extLst>
          </p:cNvPr>
          <p:cNvPicPr>
            <a:picLocks noChangeAspect="1"/>
          </p:cNvPicPr>
          <p:nvPr/>
        </p:nvPicPr>
        <p:blipFill>
          <a:blip r:embed="rId3"/>
          <a:stretch>
            <a:fillRect/>
          </a:stretch>
        </p:blipFill>
        <p:spPr>
          <a:xfrm>
            <a:off x="132443" y="2367895"/>
            <a:ext cx="5745143" cy="383201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Fear</a:t>
            </a:r>
            <a:r>
              <a:rPr lang="it-IT" dirty="0" smtClean="0"/>
              <a:t> of </a:t>
            </a:r>
            <a:r>
              <a:rPr lang="it-IT" dirty="0" err="1" smtClean="0"/>
              <a:t>failure</a:t>
            </a:r>
            <a:r>
              <a:rPr lang="it-IT" dirty="0" smtClean="0"/>
              <a:t> </a:t>
            </a:r>
            <a:r>
              <a:rPr lang="it-IT" dirty="0" err="1" smtClean="0"/>
              <a:t>rates</a:t>
            </a:r>
            <a:r>
              <a:rPr lang="it-IT" dirty="0" smtClean="0"/>
              <a:t> </a:t>
            </a:r>
            <a:r>
              <a:rPr lang="it-IT" dirty="0" smtClean="0"/>
              <a:t>&amp; </a:t>
            </a:r>
            <a:r>
              <a:rPr lang="it-IT" dirty="0" err="1" smtClean="0"/>
              <a:t>much</a:t>
            </a:r>
            <a:r>
              <a:rPr lang="it-IT" dirty="0" smtClean="0"/>
              <a:t> more </a:t>
            </a:r>
            <a:endParaRPr lang="it-IT" dirty="0"/>
          </a:p>
        </p:txBody>
      </p:sp>
      <p:sp>
        <p:nvSpPr>
          <p:cNvPr id="3" name="Segnaposto contenuto 2"/>
          <p:cNvSpPr>
            <a:spLocks noGrp="1"/>
          </p:cNvSpPr>
          <p:nvPr>
            <p:ph idx="1"/>
          </p:nvPr>
        </p:nvSpPr>
        <p:spPr>
          <a:xfrm>
            <a:off x="926335" y="1924776"/>
            <a:ext cx="10515600" cy="4351338"/>
          </a:xfrm>
        </p:spPr>
        <p:txBody>
          <a:bodyPr/>
          <a:lstStyle/>
          <a:p>
            <a:endParaRPr lang="it-IT" dirty="0" smtClean="0"/>
          </a:p>
          <a:p>
            <a:pPr marL="0" indent="0">
              <a:buNone/>
            </a:pPr>
            <a:r>
              <a:rPr lang="it-IT" dirty="0" smtClean="0"/>
              <a:t>The Global </a:t>
            </a:r>
            <a:r>
              <a:rPr lang="it-IT" dirty="0" err="1" smtClean="0"/>
              <a:t>Entrepreneurship</a:t>
            </a:r>
            <a:r>
              <a:rPr lang="it-IT" dirty="0" smtClean="0"/>
              <a:t> monitor</a:t>
            </a:r>
            <a:endParaRPr lang="it-IT" dirty="0"/>
          </a:p>
          <a:p>
            <a:r>
              <a:rPr lang="it-IT" dirty="0" smtClean="0"/>
              <a:t>https</a:t>
            </a:r>
            <a:r>
              <a:rPr lang="it-IT" dirty="0"/>
              <a:t>://www.gemconsortium.org/data</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1313445" y="224588"/>
            <a:ext cx="10972800" cy="1143000"/>
          </a:xfrm>
        </p:spPr>
        <p:txBody>
          <a:bodyPr/>
          <a:lstStyle/>
          <a:p>
            <a:pPr algn="l"/>
            <a:r>
              <a:rPr lang="it-IT" b="1" dirty="0" smtClean="0">
                <a:solidFill>
                  <a:schemeClr val="accent5">
                    <a:lumMod val="50000"/>
                  </a:schemeClr>
                </a:solidFill>
              </a:rPr>
              <a:t>Global </a:t>
            </a:r>
            <a:r>
              <a:rPr lang="it-IT" b="1" dirty="0" err="1" smtClean="0">
                <a:solidFill>
                  <a:schemeClr val="accent5">
                    <a:lumMod val="50000"/>
                  </a:schemeClr>
                </a:solidFill>
              </a:rPr>
              <a:t>Entrepreneurship</a:t>
            </a:r>
            <a:r>
              <a:rPr lang="it-IT" b="1" dirty="0" smtClean="0">
                <a:solidFill>
                  <a:schemeClr val="accent5">
                    <a:lumMod val="50000"/>
                  </a:schemeClr>
                </a:solidFill>
              </a:rPr>
              <a:t> Monitor</a:t>
            </a:r>
          </a:p>
        </p:txBody>
      </p:sp>
      <p:sp>
        <p:nvSpPr>
          <p:cNvPr id="37891" name="Segnaposto contenuto 2"/>
          <p:cNvSpPr>
            <a:spLocks noGrp="1"/>
          </p:cNvSpPr>
          <p:nvPr>
            <p:ph idx="1"/>
          </p:nvPr>
        </p:nvSpPr>
        <p:spPr/>
        <p:txBody>
          <a:bodyPr/>
          <a:lstStyle/>
          <a:p>
            <a:endParaRPr lang="it-IT" smtClean="0"/>
          </a:p>
        </p:txBody>
      </p:sp>
      <p:pic>
        <p:nvPicPr>
          <p:cNvPr id="37892" name="Picture 2"/>
          <p:cNvPicPr>
            <a:picLocks noChangeAspect="1" noChangeArrowheads="1"/>
          </p:cNvPicPr>
          <p:nvPr/>
        </p:nvPicPr>
        <p:blipFill>
          <a:blip r:embed="rId3" cstate="print"/>
          <a:srcRect/>
          <a:stretch>
            <a:fillRect/>
          </a:stretch>
        </p:blipFill>
        <p:spPr bwMode="auto">
          <a:xfrm>
            <a:off x="46567" y="1637974"/>
            <a:ext cx="12014200" cy="5040313"/>
          </a:xfrm>
          <a:prstGeom prst="rect">
            <a:avLst/>
          </a:prstGeom>
          <a:noFill/>
          <a:ln w="9525">
            <a:noFill/>
            <a:miter lim="800000"/>
            <a:headEnd/>
            <a:tailEnd/>
          </a:ln>
        </p:spPr>
      </p:pic>
      <p:sp>
        <p:nvSpPr>
          <p:cNvPr id="6" name="Rettangolo arrotondato 5"/>
          <p:cNvSpPr/>
          <p:nvPr/>
        </p:nvSpPr>
        <p:spPr>
          <a:xfrm>
            <a:off x="7248128" y="2614116"/>
            <a:ext cx="4608512" cy="180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23</a:t>
            </a:r>
            <a:r>
              <a:rPr lang="it-IT" sz="2000" b="1" dirty="0" smtClean="0"/>
              <a:t> </a:t>
            </a:r>
            <a:r>
              <a:rPr lang="it-IT" sz="2000" b="1" dirty="0" err="1"/>
              <a:t>years</a:t>
            </a:r>
            <a:r>
              <a:rPr lang="it-IT" sz="2000" b="1" dirty="0"/>
              <a:t> of data</a:t>
            </a:r>
          </a:p>
          <a:p>
            <a:pPr algn="ctr"/>
            <a:r>
              <a:rPr lang="it-IT" sz="2000" b="1" dirty="0"/>
              <a:t>&gt;100 </a:t>
            </a:r>
            <a:r>
              <a:rPr lang="it-IT" sz="2000" b="1" dirty="0" err="1"/>
              <a:t>countries</a:t>
            </a:r>
            <a:endParaRPr lang="it-IT" sz="2000" b="1" dirty="0"/>
          </a:p>
          <a:p>
            <a:pPr algn="ctr"/>
            <a:r>
              <a:rPr lang="it-IT" sz="2000" b="1" dirty="0"/>
              <a:t>&gt;</a:t>
            </a:r>
            <a:r>
              <a:rPr lang="it-IT" sz="2000" b="1" dirty="0" smtClean="0"/>
              <a:t>250.000 </a:t>
            </a:r>
            <a:r>
              <a:rPr lang="it-IT" sz="2000" b="1" dirty="0" err="1"/>
              <a:t>interviews</a:t>
            </a:r>
            <a:r>
              <a:rPr lang="it-IT" sz="2000" b="1" dirty="0"/>
              <a:t>…..</a:t>
            </a:r>
          </a:p>
          <a:p>
            <a:pPr algn="ctr"/>
            <a:endParaRPr lang="it-IT"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1379616" y="205044"/>
            <a:ext cx="10972800" cy="1143000"/>
          </a:xfrm>
        </p:spPr>
        <p:txBody>
          <a:bodyPr/>
          <a:lstStyle/>
          <a:p>
            <a:pPr algn="l"/>
            <a:r>
              <a:rPr lang="it-IT" b="1" dirty="0" smtClean="0"/>
              <a:t>Global </a:t>
            </a:r>
            <a:r>
              <a:rPr lang="it-IT" b="1" dirty="0" err="1" smtClean="0"/>
              <a:t>Entrepreneurship</a:t>
            </a:r>
            <a:r>
              <a:rPr lang="it-IT" b="1" dirty="0" smtClean="0"/>
              <a:t> Monitor</a:t>
            </a:r>
          </a:p>
        </p:txBody>
      </p:sp>
      <p:sp>
        <p:nvSpPr>
          <p:cNvPr id="38915" name="Segnaposto contenuto 2"/>
          <p:cNvSpPr>
            <a:spLocks noGrp="1"/>
          </p:cNvSpPr>
          <p:nvPr>
            <p:ph idx="1"/>
          </p:nvPr>
        </p:nvSpPr>
        <p:spPr>
          <a:xfrm>
            <a:off x="609600" y="2350270"/>
            <a:ext cx="10972800" cy="4929411"/>
          </a:xfrm>
        </p:spPr>
        <p:txBody>
          <a:bodyPr/>
          <a:lstStyle/>
          <a:p>
            <a:r>
              <a:rPr lang="it-IT" b="1" dirty="0" err="1" smtClean="0"/>
              <a:t>Activities</a:t>
            </a:r>
            <a:r>
              <a:rPr lang="it-IT" dirty="0" smtClean="0"/>
              <a:t>, </a:t>
            </a:r>
            <a:r>
              <a:rPr lang="it-IT" dirty="0" err="1" smtClean="0"/>
              <a:t>eg</a:t>
            </a:r>
            <a:r>
              <a:rPr lang="it-IT" dirty="0" smtClean="0"/>
              <a:t> TEA </a:t>
            </a:r>
            <a:r>
              <a:rPr lang="it-IT" b="1" dirty="0" smtClean="0"/>
              <a:t>T</a:t>
            </a:r>
            <a:r>
              <a:rPr lang="it-IT" dirty="0" smtClean="0"/>
              <a:t>otal </a:t>
            </a:r>
            <a:r>
              <a:rPr lang="it-IT" dirty="0" err="1" smtClean="0"/>
              <a:t>early</a:t>
            </a:r>
            <a:r>
              <a:rPr lang="it-IT" dirty="0" smtClean="0"/>
              <a:t> stage </a:t>
            </a:r>
            <a:r>
              <a:rPr lang="it-IT" b="1" dirty="0" err="1" smtClean="0"/>
              <a:t>E</a:t>
            </a:r>
            <a:r>
              <a:rPr lang="it-IT" dirty="0" err="1" smtClean="0"/>
              <a:t>ntrepreneurial</a:t>
            </a:r>
            <a:r>
              <a:rPr lang="it-IT" dirty="0" smtClean="0"/>
              <a:t> </a:t>
            </a:r>
            <a:r>
              <a:rPr lang="it-IT" b="1" dirty="0" err="1" smtClean="0"/>
              <a:t>A</a:t>
            </a:r>
            <a:r>
              <a:rPr lang="it-IT" dirty="0" err="1" smtClean="0"/>
              <a:t>ctivity</a:t>
            </a:r>
            <a:r>
              <a:rPr lang="it-IT" dirty="0" smtClean="0"/>
              <a:t>; </a:t>
            </a:r>
            <a:r>
              <a:rPr lang="it-IT" dirty="0" err="1" smtClean="0"/>
              <a:t>nascent</a:t>
            </a:r>
            <a:r>
              <a:rPr lang="it-IT" dirty="0" smtClean="0"/>
              <a:t> </a:t>
            </a:r>
            <a:r>
              <a:rPr lang="it-IT" dirty="0" err="1" smtClean="0"/>
              <a:t>entrepreneurship</a:t>
            </a:r>
            <a:r>
              <a:rPr lang="it-IT" dirty="0" smtClean="0"/>
              <a:t> rate, </a:t>
            </a:r>
            <a:r>
              <a:rPr lang="it-IT" dirty="0" err="1" smtClean="0"/>
              <a:t>type</a:t>
            </a:r>
            <a:r>
              <a:rPr lang="it-IT" dirty="0" smtClean="0"/>
              <a:t> </a:t>
            </a:r>
            <a:r>
              <a:rPr lang="it-IT" dirty="0" err="1" smtClean="0"/>
              <a:t>of</a:t>
            </a:r>
            <a:r>
              <a:rPr lang="it-IT" dirty="0" smtClean="0"/>
              <a:t> </a:t>
            </a:r>
            <a:r>
              <a:rPr lang="it-IT" dirty="0" err="1" smtClean="0"/>
              <a:t>activity</a:t>
            </a:r>
            <a:endParaRPr lang="it-IT" dirty="0" smtClean="0"/>
          </a:p>
          <a:p>
            <a:r>
              <a:rPr lang="it-IT" b="1" dirty="0" err="1" smtClean="0"/>
              <a:t>Aspirations</a:t>
            </a:r>
            <a:r>
              <a:rPr lang="it-IT" dirty="0" smtClean="0"/>
              <a:t>, </a:t>
            </a:r>
            <a:r>
              <a:rPr lang="it-IT" dirty="0" err="1" smtClean="0"/>
              <a:t>eg</a:t>
            </a:r>
            <a:r>
              <a:rPr lang="it-IT" dirty="0" smtClean="0"/>
              <a:t> </a:t>
            </a:r>
            <a:r>
              <a:rPr lang="it-IT" dirty="0" err="1" smtClean="0"/>
              <a:t>growth</a:t>
            </a:r>
            <a:r>
              <a:rPr lang="it-IT" dirty="0" smtClean="0"/>
              <a:t> </a:t>
            </a:r>
            <a:r>
              <a:rPr lang="it-IT" dirty="0" err="1" smtClean="0"/>
              <a:t>expectation</a:t>
            </a:r>
            <a:r>
              <a:rPr lang="it-IT" dirty="0" smtClean="0"/>
              <a:t>, </a:t>
            </a:r>
            <a:r>
              <a:rPr lang="it-IT" dirty="0" err="1" smtClean="0"/>
              <a:t>new</a:t>
            </a:r>
            <a:r>
              <a:rPr lang="it-IT" dirty="0" smtClean="0"/>
              <a:t> </a:t>
            </a:r>
            <a:r>
              <a:rPr lang="it-IT" dirty="0" err="1" smtClean="0"/>
              <a:t>product</a:t>
            </a:r>
            <a:r>
              <a:rPr lang="it-IT" dirty="0" smtClean="0"/>
              <a:t> </a:t>
            </a:r>
            <a:r>
              <a:rPr lang="it-IT" dirty="0" err="1" smtClean="0"/>
              <a:t>early-stage</a:t>
            </a:r>
            <a:r>
              <a:rPr lang="it-IT" dirty="0" smtClean="0"/>
              <a:t> </a:t>
            </a:r>
            <a:r>
              <a:rPr lang="it-IT" dirty="0" err="1" smtClean="0"/>
              <a:t>entrepreneurial</a:t>
            </a:r>
            <a:r>
              <a:rPr lang="it-IT" dirty="0" smtClean="0"/>
              <a:t> </a:t>
            </a:r>
            <a:r>
              <a:rPr lang="it-IT" dirty="0" err="1" smtClean="0"/>
              <a:t>activity</a:t>
            </a:r>
            <a:r>
              <a:rPr lang="it-IT" dirty="0" smtClean="0"/>
              <a:t>, </a:t>
            </a:r>
            <a:r>
              <a:rPr lang="it-IT" dirty="0" err="1" smtClean="0"/>
              <a:t>international</a:t>
            </a:r>
            <a:r>
              <a:rPr lang="it-IT" dirty="0" smtClean="0"/>
              <a:t> </a:t>
            </a:r>
            <a:r>
              <a:rPr lang="it-IT" dirty="0" err="1" smtClean="0"/>
              <a:t>orientation</a:t>
            </a:r>
            <a:endParaRPr lang="it-IT" dirty="0" smtClean="0"/>
          </a:p>
          <a:p>
            <a:r>
              <a:rPr lang="it-IT" b="1" dirty="0" err="1" smtClean="0"/>
              <a:t>Attitudes</a:t>
            </a:r>
            <a:r>
              <a:rPr lang="it-IT" b="1" dirty="0" smtClean="0">
                <a:solidFill>
                  <a:srgbClr val="FFC000"/>
                </a:solidFill>
              </a:rPr>
              <a:t>, </a:t>
            </a:r>
            <a:r>
              <a:rPr lang="it-IT" dirty="0" err="1" smtClean="0"/>
              <a:t>eg</a:t>
            </a:r>
            <a:r>
              <a:rPr lang="it-IT" dirty="0" smtClean="0"/>
              <a:t> </a:t>
            </a:r>
            <a:r>
              <a:rPr lang="it-IT" dirty="0" err="1" smtClean="0"/>
              <a:t>entrepreneurial</a:t>
            </a:r>
            <a:r>
              <a:rPr lang="it-IT" dirty="0" smtClean="0"/>
              <a:t> </a:t>
            </a:r>
            <a:r>
              <a:rPr lang="it-IT" dirty="0" err="1" smtClean="0"/>
              <a:t>intentions</a:t>
            </a:r>
            <a:r>
              <a:rPr lang="it-IT" dirty="0" smtClean="0"/>
              <a:t>, career </a:t>
            </a:r>
            <a:r>
              <a:rPr lang="it-IT" dirty="0" err="1" smtClean="0"/>
              <a:t>choice</a:t>
            </a:r>
            <a:r>
              <a:rPr lang="it-IT" dirty="0" smtClean="0"/>
              <a:t>, </a:t>
            </a:r>
            <a:r>
              <a:rPr lang="it-IT" dirty="0" err="1" smtClean="0"/>
              <a:t>fear</a:t>
            </a:r>
            <a:r>
              <a:rPr lang="it-IT" dirty="0" smtClean="0"/>
              <a:t> </a:t>
            </a:r>
            <a:r>
              <a:rPr lang="it-IT" dirty="0" err="1" smtClean="0"/>
              <a:t>of</a:t>
            </a:r>
            <a:r>
              <a:rPr lang="it-IT" dirty="0" smtClean="0"/>
              <a:t> </a:t>
            </a:r>
            <a:r>
              <a:rPr lang="it-IT" dirty="0" err="1" smtClean="0"/>
              <a:t>failure</a:t>
            </a:r>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9264352" y="6664276"/>
            <a:ext cx="2844800" cy="365125"/>
          </a:xfrm>
        </p:spPr>
        <p:txBody>
          <a:bodyPr/>
          <a:lstStyle/>
          <a:p>
            <a:fld id="{C7FDC5B1-8BB2-48AB-AEA1-B808312AB155}" type="slidenum">
              <a:rPr lang="it-IT" smtClean="0"/>
              <a:pPr/>
              <a:t>35</a:t>
            </a:fld>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143339" y="606946"/>
            <a:ext cx="11905323" cy="5705572"/>
          </a:xfrm>
          <a:prstGeom prst="rect">
            <a:avLst/>
          </a:prstGeom>
          <a:noFill/>
          <a:ln w="9525">
            <a:noFill/>
            <a:miter lim="800000"/>
            <a:headEnd/>
            <a:tailEnd/>
          </a:ln>
        </p:spPr>
      </p:pic>
      <p:sp>
        <p:nvSpPr>
          <p:cNvPr id="4" name="Rettangolo 3"/>
          <p:cNvSpPr/>
          <p:nvPr/>
        </p:nvSpPr>
        <p:spPr>
          <a:xfrm>
            <a:off x="5519936" y="2407146"/>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056107" y="3127226"/>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887755" y="3055218"/>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723136" y="2919586"/>
            <a:ext cx="276853" cy="13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248128" y="3631282"/>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7152118" y="4135338"/>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152118" y="4639394"/>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423926" y="5143450"/>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5711958" y="5791522"/>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887755" y="4063330"/>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3887755" y="4639394"/>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079776" y="3631282"/>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079776" y="4063330"/>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3983766" y="3775298"/>
            <a:ext cx="48005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626792" y="247270"/>
            <a:ext cx="4998548" cy="707886"/>
          </a:xfrm>
          <a:prstGeom prst="rect">
            <a:avLst/>
          </a:prstGeom>
          <a:noFill/>
        </p:spPr>
        <p:txBody>
          <a:bodyPr wrap="none" rtlCol="0">
            <a:spAutoFit/>
          </a:bodyPr>
          <a:lstStyle/>
          <a:p>
            <a:r>
              <a:rPr lang="it-IT" sz="4000" b="1" dirty="0" smtClean="0">
                <a:solidFill>
                  <a:srgbClr val="002060"/>
                </a:solidFill>
              </a:rPr>
              <a:t>The GEM </a:t>
            </a:r>
            <a:r>
              <a:rPr lang="it-IT" sz="4000" b="1" dirty="0" err="1" smtClean="0">
                <a:solidFill>
                  <a:srgbClr val="002060"/>
                </a:solidFill>
              </a:rPr>
              <a:t>framework</a:t>
            </a:r>
            <a:endParaRPr lang="it-IT" sz="4000" b="1" dirty="0">
              <a:solidFill>
                <a:srgbClr val="002060"/>
              </a:solidFill>
            </a:endParaRPr>
          </a:p>
        </p:txBody>
      </p:sp>
      <p:sp>
        <p:nvSpPr>
          <p:cNvPr id="19" name="CasellaDiTesto 18"/>
          <p:cNvSpPr txBox="1"/>
          <p:nvPr/>
        </p:nvSpPr>
        <p:spPr>
          <a:xfrm>
            <a:off x="7330759" y="6285438"/>
            <a:ext cx="4023666" cy="369332"/>
          </a:xfrm>
          <a:prstGeom prst="rect">
            <a:avLst/>
          </a:prstGeom>
          <a:noFill/>
        </p:spPr>
        <p:txBody>
          <a:bodyPr wrap="none" rtlCol="0">
            <a:spAutoFit/>
          </a:bodyPr>
          <a:lstStyle/>
          <a:p>
            <a:r>
              <a:rPr lang="it-IT" dirty="0" err="1" smtClean="0">
                <a:solidFill>
                  <a:schemeClr val="accent5">
                    <a:lumMod val="50000"/>
                  </a:schemeClr>
                </a:solidFill>
              </a:rPr>
              <a:t>Adpated</a:t>
            </a:r>
            <a:r>
              <a:rPr lang="it-IT" dirty="0" smtClean="0">
                <a:solidFill>
                  <a:schemeClr val="accent5">
                    <a:lumMod val="50000"/>
                  </a:schemeClr>
                </a:solidFill>
              </a:rPr>
              <a:t> </a:t>
            </a:r>
            <a:r>
              <a:rPr lang="it-IT" dirty="0" err="1" smtClean="0">
                <a:solidFill>
                  <a:schemeClr val="accent5">
                    <a:lumMod val="50000"/>
                  </a:schemeClr>
                </a:solidFill>
              </a:rPr>
              <a:t>from</a:t>
            </a:r>
            <a:r>
              <a:rPr lang="it-IT" dirty="0" smtClean="0">
                <a:solidFill>
                  <a:schemeClr val="accent5">
                    <a:lumMod val="50000"/>
                  </a:schemeClr>
                </a:solidFill>
              </a:rPr>
              <a:t> GEM Global Report 2017</a:t>
            </a:r>
            <a:endParaRPr lang="it-IT" dirty="0">
              <a:solidFill>
                <a:schemeClr val="accent5">
                  <a:lumMod val="50000"/>
                </a:schemeClr>
              </a:solidFill>
            </a:endParaRPr>
          </a:p>
        </p:txBody>
      </p:sp>
      <p:sp>
        <p:nvSpPr>
          <p:cNvPr id="21" name="CasellaDiTesto 20"/>
          <p:cNvSpPr txBox="1"/>
          <p:nvPr/>
        </p:nvSpPr>
        <p:spPr>
          <a:xfrm>
            <a:off x="512064" y="1431119"/>
            <a:ext cx="2743956" cy="646331"/>
          </a:xfrm>
          <a:prstGeom prst="rect">
            <a:avLst/>
          </a:prstGeom>
          <a:solidFill>
            <a:srgbClr val="E6E6EA"/>
          </a:solidFill>
        </p:spPr>
        <p:txBody>
          <a:bodyPr wrap="none" rtlCol="0">
            <a:spAutoFit/>
          </a:bodyPr>
          <a:lstStyle/>
          <a:p>
            <a:r>
              <a:rPr lang="it-IT" b="1" dirty="0" err="1" smtClean="0"/>
              <a:t>Socio-cultural</a:t>
            </a:r>
            <a:r>
              <a:rPr lang="it-IT" b="1" dirty="0" smtClean="0"/>
              <a:t>, </a:t>
            </a:r>
            <a:r>
              <a:rPr lang="it-IT" b="1" dirty="0" err="1" smtClean="0"/>
              <a:t>political</a:t>
            </a:r>
            <a:r>
              <a:rPr lang="it-IT" b="1" dirty="0" smtClean="0"/>
              <a:t>, </a:t>
            </a:r>
          </a:p>
          <a:p>
            <a:r>
              <a:rPr lang="it-IT" b="1" dirty="0" err="1" smtClean="0"/>
              <a:t>economic</a:t>
            </a:r>
            <a:r>
              <a:rPr lang="it-IT" b="1" dirty="0" smtClean="0"/>
              <a:t> </a:t>
            </a:r>
            <a:r>
              <a:rPr lang="it-IT" b="1" dirty="0" err="1" smtClean="0"/>
              <a:t>context</a:t>
            </a:r>
            <a:endParaRPr lang="it-IT" b="1" dirty="0"/>
          </a:p>
        </p:txBody>
      </p:sp>
      <p:sp>
        <p:nvSpPr>
          <p:cNvPr id="22" name="CasellaDiTesto 21"/>
          <p:cNvSpPr txBox="1"/>
          <p:nvPr/>
        </p:nvSpPr>
        <p:spPr>
          <a:xfrm>
            <a:off x="7344139" y="2047107"/>
            <a:ext cx="4416491" cy="646331"/>
          </a:xfrm>
          <a:prstGeom prst="rect">
            <a:avLst/>
          </a:prstGeom>
          <a:solidFill>
            <a:srgbClr val="A40000"/>
          </a:solidFill>
        </p:spPr>
        <p:txBody>
          <a:bodyPr wrap="square" rtlCol="0">
            <a:spAutoFit/>
          </a:bodyPr>
          <a:lstStyle/>
          <a:p>
            <a:r>
              <a:rPr lang="it-IT" b="1" dirty="0" err="1" smtClean="0">
                <a:solidFill>
                  <a:schemeClr val="bg1"/>
                </a:solidFill>
              </a:rPr>
              <a:t>Entrepreneurial</a:t>
            </a:r>
            <a:r>
              <a:rPr lang="it-IT" b="1" dirty="0" smtClean="0">
                <a:solidFill>
                  <a:schemeClr val="bg1"/>
                </a:solidFill>
              </a:rPr>
              <a:t> output (</a:t>
            </a:r>
            <a:r>
              <a:rPr lang="it-IT" b="1" dirty="0" err="1" smtClean="0">
                <a:solidFill>
                  <a:schemeClr val="bg1"/>
                </a:solidFill>
              </a:rPr>
              <a:t>new</a:t>
            </a:r>
            <a:r>
              <a:rPr lang="it-IT" b="1" dirty="0" smtClean="0">
                <a:solidFill>
                  <a:schemeClr val="bg1"/>
                </a:solidFill>
              </a:rPr>
              <a:t> </a:t>
            </a:r>
            <a:r>
              <a:rPr lang="it-IT" b="1" dirty="0" err="1" smtClean="0">
                <a:solidFill>
                  <a:schemeClr val="bg1"/>
                </a:solidFill>
              </a:rPr>
              <a:t>jobs</a:t>
            </a:r>
            <a:r>
              <a:rPr lang="it-IT" b="1" dirty="0" smtClean="0">
                <a:solidFill>
                  <a:schemeClr val="bg1"/>
                </a:solidFill>
              </a:rPr>
              <a:t>, </a:t>
            </a:r>
            <a:r>
              <a:rPr lang="it-IT" b="1" dirty="0" err="1" smtClean="0">
                <a:solidFill>
                  <a:schemeClr val="bg1"/>
                </a:solidFill>
              </a:rPr>
              <a:t>new</a:t>
            </a:r>
            <a:r>
              <a:rPr lang="it-IT" b="1" dirty="0" smtClean="0">
                <a:solidFill>
                  <a:schemeClr val="bg1"/>
                </a:solidFill>
              </a:rPr>
              <a:t> </a:t>
            </a:r>
            <a:r>
              <a:rPr lang="it-IT" b="1" dirty="0" err="1" smtClean="0">
                <a:solidFill>
                  <a:schemeClr val="bg1"/>
                </a:solidFill>
              </a:rPr>
              <a:t>value</a:t>
            </a:r>
            <a:r>
              <a:rPr lang="it-IT" b="1" dirty="0" smtClean="0">
                <a:solidFill>
                  <a:schemeClr val="bg1"/>
                </a:solidFill>
              </a:rPr>
              <a:t> </a:t>
            </a:r>
            <a:r>
              <a:rPr lang="it-IT" b="1" dirty="0" err="1" smtClean="0">
                <a:solidFill>
                  <a:schemeClr val="bg1"/>
                </a:solidFill>
              </a:rPr>
              <a:t>added</a:t>
            </a:r>
            <a:r>
              <a:rPr lang="it-IT" b="1" dirty="0" smtClean="0">
                <a:solidFill>
                  <a:schemeClr val="bg1"/>
                </a:solidFill>
              </a:rPr>
              <a:t>)</a:t>
            </a:r>
            <a:endParaRPr lang="it-IT" b="1" dirty="0">
              <a:solidFill>
                <a:schemeClr val="bg1"/>
              </a:solidFill>
            </a:endParaRPr>
          </a:p>
        </p:txBody>
      </p:sp>
      <p:sp>
        <p:nvSpPr>
          <p:cNvPr id="23" name="CasellaDiTesto 22"/>
          <p:cNvSpPr txBox="1"/>
          <p:nvPr/>
        </p:nvSpPr>
        <p:spPr>
          <a:xfrm>
            <a:off x="7167916" y="1195040"/>
            <a:ext cx="4512501" cy="646331"/>
          </a:xfrm>
          <a:prstGeom prst="rect">
            <a:avLst/>
          </a:prstGeom>
          <a:solidFill>
            <a:schemeClr val="tx2">
              <a:lumMod val="60000"/>
              <a:lumOff val="40000"/>
            </a:schemeClr>
          </a:solidFill>
        </p:spPr>
        <p:txBody>
          <a:bodyPr wrap="square" rtlCol="0">
            <a:spAutoFit/>
          </a:bodyPr>
          <a:lstStyle/>
          <a:p>
            <a:r>
              <a:rPr lang="it-IT" b="1" dirty="0" err="1" smtClean="0">
                <a:solidFill>
                  <a:schemeClr val="bg1"/>
                </a:solidFill>
              </a:rPr>
              <a:t>Outcome</a:t>
            </a:r>
            <a:r>
              <a:rPr lang="it-IT" b="1" dirty="0" smtClean="0">
                <a:solidFill>
                  <a:schemeClr val="bg1"/>
                </a:solidFill>
              </a:rPr>
              <a:t> (</a:t>
            </a:r>
            <a:r>
              <a:rPr lang="it-IT" b="1" dirty="0" err="1" smtClean="0">
                <a:solidFill>
                  <a:schemeClr val="bg1"/>
                </a:solidFill>
              </a:rPr>
              <a:t>socio-economic</a:t>
            </a:r>
            <a:r>
              <a:rPr lang="it-IT" b="1" dirty="0" smtClean="0">
                <a:solidFill>
                  <a:schemeClr val="bg1"/>
                </a:solidFill>
              </a:rPr>
              <a:t> </a:t>
            </a:r>
            <a:r>
              <a:rPr lang="it-IT" b="1" dirty="0" err="1" smtClean="0">
                <a:solidFill>
                  <a:schemeClr val="bg1"/>
                </a:solidFill>
              </a:rPr>
              <a:t>development</a:t>
            </a:r>
            <a:r>
              <a:rPr lang="it-IT" b="1" dirty="0" smtClean="0">
                <a:solidFill>
                  <a:schemeClr val="bg1"/>
                </a:solidFill>
              </a:rPr>
              <a:t>)</a:t>
            </a:r>
          </a:p>
          <a:p>
            <a:endParaRPr lang="it-IT" b="1" dirty="0">
              <a:solidFill>
                <a:schemeClr val="bg1"/>
              </a:solidFill>
            </a:endParaRPr>
          </a:p>
        </p:txBody>
      </p:sp>
      <p:sp>
        <p:nvSpPr>
          <p:cNvPr id="24" name="CasellaDiTesto 23"/>
          <p:cNvSpPr txBox="1"/>
          <p:nvPr/>
        </p:nvSpPr>
        <p:spPr>
          <a:xfrm>
            <a:off x="7844590" y="3127225"/>
            <a:ext cx="3212431" cy="369332"/>
          </a:xfrm>
          <a:prstGeom prst="rect">
            <a:avLst/>
          </a:prstGeom>
          <a:solidFill>
            <a:schemeClr val="tx2">
              <a:lumMod val="60000"/>
              <a:lumOff val="40000"/>
            </a:schemeClr>
          </a:solidFill>
        </p:spPr>
        <p:txBody>
          <a:bodyPr wrap="square" rtlCol="0">
            <a:spAutoFit/>
          </a:bodyPr>
          <a:lstStyle/>
          <a:p>
            <a:r>
              <a:rPr lang="it-IT" b="1" dirty="0" err="1" smtClean="0">
                <a:solidFill>
                  <a:schemeClr val="bg1"/>
                </a:solidFill>
              </a:rPr>
              <a:t>Entrepreneurial</a:t>
            </a:r>
            <a:r>
              <a:rPr lang="it-IT" b="1" dirty="0" smtClean="0">
                <a:solidFill>
                  <a:schemeClr val="bg1"/>
                </a:solidFill>
              </a:rPr>
              <a:t> </a:t>
            </a:r>
            <a:r>
              <a:rPr lang="it-IT" b="1" dirty="0" err="1" smtClean="0">
                <a:solidFill>
                  <a:schemeClr val="bg1"/>
                </a:solidFill>
              </a:rPr>
              <a:t>activity</a:t>
            </a:r>
            <a:endParaRPr lang="it-IT"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15452" y="112294"/>
            <a:ext cx="10972800" cy="1143000"/>
          </a:xfrm>
        </p:spPr>
        <p:txBody>
          <a:bodyPr/>
          <a:lstStyle/>
          <a:p>
            <a:r>
              <a:rPr lang="en-US" dirty="0" smtClean="0">
                <a:solidFill>
                  <a:srgbClr val="002060"/>
                </a:solidFill>
              </a:rPr>
              <a:t> An example </a:t>
            </a:r>
            <a:r>
              <a:rPr lang="en-US" dirty="0" smtClean="0"/>
              <a:t>of </a:t>
            </a:r>
            <a:r>
              <a:rPr lang="en-US" dirty="0" smtClean="0">
                <a:solidFill>
                  <a:srgbClr val="002060"/>
                </a:solidFill>
              </a:rPr>
              <a:t>GEM-data</a:t>
            </a:r>
            <a:endParaRPr lang="nl-NL" dirty="0" smtClean="0">
              <a:solidFill>
                <a:srgbClr val="002060"/>
              </a:solidFill>
            </a:endParaRPr>
          </a:p>
        </p:txBody>
      </p:sp>
      <p:sp>
        <p:nvSpPr>
          <p:cNvPr id="36867" name="Rectangle 3"/>
          <p:cNvSpPr>
            <a:spLocks noGrp="1" noChangeArrowheads="1"/>
          </p:cNvSpPr>
          <p:nvPr>
            <p:ph idx="1"/>
          </p:nvPr>
        </p:nvSpPr>
        <p:spPr>
          <a:xfrm>
            <a:off x="406400" y="1555750"/>
            <a:ext cx="10202333" cy="4394200"/>
          </a:xfrm>
        </p:spPr>
        <p:txBody>
          <a:bodyPr/>
          <a:lstStyle/>
          <a:p>
            <a:endParaRPr lang="nl-NL" dirty="0" smtClean="0"/>
          </a:p>
        </p:txBody>
      </p:sp>
      <p:sp>
        <p:nvSpPr>
          <p:cNvPr id="36869" name="Text Box 6"/>
          <p:cNvSpPr txBox="1">
            <a:spLocks noChangeArrowheads="1"/>
          </p:cNvSpPr>
          <p:nvPr/>
        </p:nvSpPr>
        <p:spPr bwMode="auto">
          <a:xfrm>
            <a:off x="406400" y="2819401"/>
            <a:ext cx="2438400" cy="923330"/>
          </a:xfrm>
          <a:prstGeom prst="rect">
            <a:avLst/>
          </a:prstGeom>
          <a:noFill/>
          <a:ln w="9525">
            <a:noFill/>
            <a:miter lim="800000"/>
            <a:headEnd/>
            <a:tailEnd/>
          </a:ln>
        </p:spPr>
        <p:txBody>
          <a:bodyPr>
            <a:spAutoFit/>
          </a:bodyPr>
          <a:lstStyle/>
          <a:p>
            <a:pPr eaLnBrk="1" hangingPunct="1">
              <a:spcBef>
                <a:spcPct val="50000"/>
              </a:spcBef>
            </a:pPr>
            <a:r>
              <a:rPr lang="en-US" sz="1800" dirty="0">
                <a:solidFill>
                  <a:schemeClr val="tx1"/>
                </a:solidFill>
              </a:rPr>
              <a:t>Potential entrepreneurs: interest and skills</a:t>
            </a:r>
          </a:p>
        </p:txBody>
      </p:sp>
      <p:sp>
        <p:nvSpPr>
          <p:cNvPr id="36870" name="Rectangle 7"/>
          <p:cNvSpPr>
            <a:spLocks noChangeArrowheads="1"/>
          </p:cNvSpPr>
          <p:nvPr/>
        </p:nvSpPr>
        <p:spPr bwMode="auto">
          <a:xfrm>
            <a:off x="406400" y="2667000"/>
            <a:ext cx="2235200" cy="1524000"/>
          </a:xfrm>
          <a:prstGeom prst="rect">
            <a:avLst/>
          </a:prstGeom>
          <a:noFill/>
          <a:ln w="9525">
            <a:solidFill>
              <a:schemeClr val="tx1"/>
            </a:solidFill>
            <a:miter lim="800000"/>
            <a:headEnd/>
            <a:tailEnd/>
          </a:ln>
        </p:spPr>
        <p:txBody>
          <a:bodyPr wrap="none" anchor="ctr"/>
          <a:lstStyle/>
          <a:p>
            <a:pPr eaLnBrk="1" hangingPunct="1"/>
            <a:endParaRPr lang="it-IT" sz="1800">
              <a:solidFill>
                <a:schemeClr val="tx1"/>
              </a:solidFill>
              <a:latin typeface="TheSansCorrespondence" pitchFamily="2" charset="0"/>
            </a:endParaRPr>
          </a:p>
        </p:txBody>
      </p:sp>
      <p:sp>
        <p:nvSpPr>
          <p:cNvPr id="36871" name="Text Box 8"/>
          <p:cNvSpPr txBox="1">
            <a:spLocks noChangeArrowheads="1"/>
          </p:cNvSpPr>
          <p:nvPr/>
        </p:nvSpPr>
        <p:spPr bwMode="auto">
          <a:xfrm>
            <a:off x="3566696" y="3068053"/>
            <a:ext cx="2336800" cy="1200329"/>
          </a:xfrm>
          <a:prstGeom prst="rect">
            <a:avLst/>
          </a:prstGeom>
          <a:noFill/>
          <a:ln w="9525">
            <a:noFill/>
            <a:miter lim="800000"/>
            <a:headEnd/>
            <a:tailEnd/>
          </a:ln>
        </p:spPr>
        <p:txBody>
          <a:bodyPr>
            <a:spAutoFit/>
          </a:bodyPr>
          <a:lstStyle/>
          <a:p>
            <a:pPr eaLnBrk="1" hangingPunct="1">
              <a:spcBef>
                <a:spcPct val="50000"/>
              </a:spcBef>
            </a:pPr>
            <a:r>
              <a:rPr lang="en-US" sz="1800" dirty="0">
                <a:solidFill>
                  <a:schemeClr val="tx1"/>
                </a:solidFill>
              </a:rPr>
              <a:t>Nascent Entrepreneur: engaged in starting a company</a:t>
            </a:r>
          </a:p>
        </p:txBody>
      </p:sp>
      <p:sp>
        <p:nvSpPr>
          <p:cNvPr id="36872" name="Rectangle 9"/>
          <p:cNvSpPr>
            <a:spLocks noChangeArrowheads="1"/>
          </p:cNvSpPr>
          <p:nvPr/>
        </p:nvSpPr>
        <p:spPr bwMode="auto">
          <a:xfrm>
            <a:off x="3556000" y="2971800"/>
            <a:ext cx="2235200" cy="1524000"/>
          </a:xfrm>
          <a:prstGeom prst="rect">
            <a:avLst/>
          </a:prstGeom>
          <a:noFill/>
          <a:ln w="9525">
            <a:solidFill>
              <a:schemeClr val="tx1"/>
            </a:solidFill>
            <a:miter lim="800000"/>
            <a:headEnd/>
            <a:tailEnd/>
          </a:ln>
        </p:spPr>
        <p:txBody>
          <a:bodyPr wrap="none" anchor="ctr"/>
          <a:lstStyle/>
          <a:p>
            <a:pPr eaLnBrk="1" hangingPunct="1"/>
            <a:endParaRPr lang="it-IT" sz="1800">
              <a:solidFill>
                <a:schemeClr val="tx1"/>
              </a:solidFill>
              <a:latin typeface="TheSansCorrespondence" pitchFamily="2" charset="0"/>
            </a:endParaRPr>
          </a:p>
        </p:txBody>
      </p:sp>
      <p:sp>
        <p:nvSpPr>
          <p:cNvPr id="36873" name="Text Box 10"/>
          <p:cNvSpPr txBox="1">
            <a:spLocks noChangeArrowheads="1"/>
          </p:cNvSpPr>
          <p:nvPr/>
        </p:nvSpPr>
        <p:spPr bwMode="auto">
          <a:xfrm>
            <a:off x="6299200" y="2971801"/>
            <a:ext cx="2032000" cy="1200329"/>
          </a:xfrm>
          <a:prstGeom prst="rect">
            <a:avLst/>
          </a:prstGeom>
          <a:noFill/>
          <a:ln w="9525">
            <a:noFill/>
            <a:miter lim="800000"/>
            <a:headEnd/>
            <a:tailEnd/>
          </a:ln>
        </p:spPr>
        <p:txBody>
          <a:bodyPr>
            <a:spAutoFit/>
          </a:bodyPr>
          <a:lstStyle/>
          <a:p>
            <a:pPr eaLnBrk="1" hangingPunct="1">
              <a:spcBef>
                <a:spcPct val="50000"/>
              </a:spcBef>
            </a:pPr>
            <a:r>
              <a:rPr lang="en-US" sz="1800" dirty="0">
                <a:solidFill>
                  <a:schemeClr val="tx1"/>
                </a:solidFill>
              </a:rPr>
              <a:t>Entrepreneur in a young company (until 3.5 years old)</a:t>
            </a:r>
          </a:p>
        </p:txBody>
      </p:sp>
      <p:sp>
        <p:nvSpPr>
          <p:cNvPr id="36874" name="Rectangle 11"/>
          <p:cNvSpPr>
            <a:spLocks noChangeArrowheads="1"/>
          </p:cNvSpPr>
          <p:nvPr/>
        </p:nvSpPr>
        <p:spPr bwMode="auto">
          <a:xfrm>
            <a:off x="6197600" y="2971800"/>
            <a:ext cx="2133600" cy="1524000"/>
          </a:xfrm>
          <a:prstGeom prst="rect">
            <a:avLst/>
          </a:prstGeom>
          <a:noFill/>
          <a:ln w="9525">
            <a:solidFill>
              <a:schemeClr val="tx1"/>
            </a:solidFill>
            <a:miter lim="800000"/>
            <a:headEnd/>
            <a:tailEnd/>
          </a:ln>
        </p:spPr>
        <p:txBody>
          <a:bodyPr wrap="none" anchor="ctr"/>
          <a:lstStyle/>
          <a:p>
            <a:pPr eaLnBrk="1" hangingPunct="1"/>
            <a:endParaRPr lang="it-IT" sz="1800">
              <a:solidFill>
                <a:schemeClr val="tx1"/>
              </a:solidFill>
              <a:latin typeface="TheSansCorrespondence" pitchFamily="2" charset="0"/>
            </a:endParaRPr>
          </a:p>
        </p:txBody>
      </p:sp>
      <p:sp>
        <p:nvSpPr>
          <p:cNvPr id="36875" name="Text Box 12"/>
          <p:cNvSpPr txBox="1">
            <a:spLocks noChangeArrowheads="1"/>
          </p:cNvSpPr>
          <p:nvPr/>
        </p:nvSpPr>
        <p:spPr bwMode="auto">
          <a:xfrm>
            <a:off x="9245600" y="2743200"/>
            <a:ext cx="2032000" cy="1200329"/>
          </a:xfrm>
          <a:prstGeom prst="rect">
            <a:avLst/>
          </a:prstGeom>
          <a:noFill/>
          <a:ln w="9525">
            <a:noFill/>
            <a:miter lim="800000"/>
            <a:headEnd/>
            <a:tailEnd/>
          </a:ln>
        </p:spPr>
        <p:txBody>
          <a:bodyPr>
            <a:spAutoFit/>
          </a:bodyPr>
          <a:lstStyle/>
          <a:p>
            <a:pPr eaLnBrk="1" hangingPunct="1">
              <a:spcBef>
                <a:spcPct val="50000"/>
              </a:spcBef>
            </a:pPr>
            <a:r>
              <a:rPr lang="en-US" sz="1800">
                <a:solidFill>
                  <a:schemeClr val="tx1"/>
                </a:solidFill>
              </a:rPr>
              <a:t>Entrepreneur in an established company (more than 3.5 years old)</a:t>
            </a:r>
          </a:p>
        </p:txBody>
      </p:sp>
      <p:sp>
        <p:nvSpPr>
          <p:cNvPr id="36876" name="Rectangle 13"/>
          <p:cNvSpPr>
            <a:spLocks noChangeArrowheads="1"/>
          </p:cNvSpPr>
          <p:nvPr/>
        </p:nvSpPr>
        <p:spPr bwMode="auto">
          <a:xfrm>
            <a:off x="9245600" y="2743200"/>
            <a:ext cx="2032000" cy="1676400"/>
          </a:xfrm>
          <a:prstGeom prst="rect">
            <a:avLst/>
          </a:prstGeom>
          <a:noFill/>
          <a:ln w="9525">
            <a:solidFill>
              <a:schemeClr val="tx1"/>
            </a:solidFill>
            <a:miter lim="800000"/>
            <a:headEnd/>
            <a:tailEnd/>
          </a:ln>
        </p:spPr>
        <p:txBody>
          <a:bodyPr wrap="none" anchor="ctr"/>
          <a:lstStyle/>
          <a:p>
            <a:pPr eaLnBrk="1" hangingPunct="1"/>
            <a:endParaRPr lang="it-IT" sz="1800">
              <a:solidFill>
                <a:schemeClr val="tx1"/>
              </a:solidFill>
              <a:latin typeface="TheSansCorrespondence" pitchFamily="2" charset="0"/>
            </a:endParaRPr>
          </a:p>
        </p:txBody>
      </p:sp>
      <p:sp>
        <p:nvSpPr>
          <p:cNvPr id="36877" name="Rectangle 14"/>
          <p:cNvSpPr>
            <a:spLocks noChangeArrowheads="1"/>
          </p:cNvSpPr>
          <p:nvPr/>
        </p:nvSpPr>
        <p:spPr bwMode="auto">
          <a:xfrm>
            <a:off x="3048000" y="2286000"/>
            <a:ext cx="5791200" cy="2362200"/>
          </a:xfrm>
          <a:prstGeom prst="rect">
            <a:avLst/>
          </a:prstGeom>
          <a:noFill/>
          <a:ln w="9525">
            <a:solidFill>
              <a:schemeClr val="tx1"/>
            </a:solidFill>
            <a:miter lim="800000"/>
            <a:headEnd/>
            <a:tailEnd/>
          </a:ln>
        </p:spPr>
        <p:txBody>
          <a:bodyPr wrap="none" anchor="ctr"/>
          <a:lstStyle/>
          <a:p>
            <a:pPr eaLnBrk="1" hangingPunct="1"/>
            <a:endParaRPr lang="it-IT" sz="1800">
              <a:solidFill>
                <a:schemeClr val="tx1"/>
              </a:solidFill>
              <a:latin typeface="TheSansCorrespondence" pitchFamily="2" charset="0"/>
            </a:endParaRPr>
          </a:p>
        </p:txBody>
      </p:sp>
      <p:sp>
        <p:nvSpPr>
          <p:cNvPr id="36878" name="Text Box 15"/>
          <p:cNvSpPr txBox="1">
            <a:spLocks noChangeArrowheads="1"/>
          </p:cNvSpPr>
          <p:nvPr/>
        </p:nvSpPr>
        <p:spPr bwMode="auto">
          <a:xfrm>
            <a:off x="3048000" y="2286000"/>
            <a:ext cx="5791200" cy="369332"/>
          </a:xfrm>
          <a:prstGeom prst="rect">
            <a:avLst/>
          </a:prstGeom>
          <a:noFill/>
          <a:ln w="9525">
            <a:noFill/>
            <a:miter lim="800000"/>
            <a:headEnd/>
            <a:tailEnd/>
          </a:ln>
        </p:spPr>
        <p:txBody>
          <a:bodyPr>
            <a:spAutoFit/>
          </a:bodyPr>
          <a:lstStyle/>
          <a:p>
            <a:pPr eaLnBrk="1" hangingPunct="1">
              <a:spcBef>
                <a:spcPct val="50000"/>
              </a:spcBef>
            </a:pPr>
            <a:r>
              <a:rPr lang="en-US" sz="1800" b="1">
                <a:solidFill>
                  <a:schemeClr val="accent2"/>
                </a:solidFill>
                <a:latin typeface="TheSansCorrespondence" pitchFamily="2" charset="0"/>
              </a:rPr>
              <a:t>Total Early-Stage Entrepreneurial Activity (TEA)</a:t>
            </a:r>
            <a:endParaRPr lang="nl-NL" sz="1800" b="1">
              <a:solidFill>
                <a:schemeClr val="accent2"/>
              </a:solidFill>
              <a:latin typeface="TheSansCorrespondence" pitchFamily="2" charset="0"/>
            </a:endParaRPr>
          </a:p>
        </p:txBody>
      </p:sp>
      <p:sp>
        <p:nvSpPr>
          <p:cNvPr id="36879" name="Line 16"/>
          <p:cNvSpPr>
            <a:spLocks noChangeShapeType="1"/>
          </p:cNvSpPr>
          <p:nvPr/>
        </p:nvSpPr>
        <p:spPr bwMode="auto">
          <a:xfrm>
            <a:off x="2641600" y="3581400"/>
            <a:ext cx="914400" cy="0"/>
          </a:xfrm>
          <a:prstGeom prst="line">
            <a:avLst/>
          </a:prstGeom>
          <a:noFill/>
          <a:ln w="9525">
            <a:solidFill>
              <a:schemeClr val="tx1"/>
            </a:solidFill>
            <a:round/>
            <a:headEnd/>
            <a:tailEnd type="triangle" w="med" len="med"/>
          </a:ln>
        </p:spPr>
        <p:txBody>
          <a:bodyPr/>
          <a:lstStyle/>
          <a:p>
            <a:endParaRPr lang="it-IT"/>
          </a:p>
        </p:txBody>
      </p:sp>
      <p:sp>
        <p:nvSpPr>
          <p:cNvPr id="36880" name="Line 17"/>
          <p:cNvSpPr>
            <a:spLocks noChangeShapeType="1"/>
          </p:cNvSpPr>
          <p:nvPr/>
        </p:nvSpPr>
        <p:spPr bwMode="auto">
          <a:xfrm>
            <a:off x="5791200" y="3581400"/>
            <a:ext cx="406400" cy="0"/>
          </a:xfrm>
          <a:prstGeom prst="line">
            <a:avLst/>
          </a:prstGeom>
          <a:noFill/>
          <a:ln w="9525">
            <a:solidFill>
              <a:schemeClr val="tx1"/>
            </a:solidFill>
            <a:round/>
            <a:headEnd/>
            <a:tailEnd type="triangle" w="med" len="med"/>
          </a:ln>
        </p:spPr>
        <p:txBody>
          <a:bodyPr/>
          <a:lstStyle/>
          <a:p>
            <a:endParaRPr lang="it-IT"/>
          </a:p>
        </p:txBody>
      </p:sp>
      <p:sp>
        <p:nvSpPr>
          <p:cNvPr id="36881" name="Line 18"/>
          <p:cNvSpPr>
            <a:spLocks noChangeShapeType="1"/>
          </p:cNvSpPr>
          <p:nvPr/>
        </p:nvSpPr>
        <p:spPr bwMode="auto">
          <a:xfrm>
            <a:off x="8331200" y="3581400"/>
            <a:ext cx="914400" cy="0"/>
          </a:xfrm>
          <a:prstGeom prst="line">
            <a:avLst/>
          </a:prstGeom>
          <a:noFill/>
          <a:ln w="9525">
            <a:solidFill>
              <a:schemeClr val="tx1"/>
            </a:solidFill>
            <a:round/>
            <a:headEnd/>
            <a:tailEnd type="triangle" w="med" len="med"/>
          </a:ln>
        </p:spPr>
        <p:txBody>
          <a:bodyPr/>
          <a:lstStyle/>
          <a:p>
            <a:endParaRPr lang="it-IT"/>
          </a:p>
        </p:txBody>
      </p:sp>
      <p:sp>
        <p:nvSpPr>
          <p:cNvPr id="36882" name="Line 19"/>
          <p:cNvSpPr>
            <a:spLocks noChangeShapeType="1"/>
          </p:cNvSpPr>
          <p:nvPr/>
        </p:nvSpPr>
        <p:spPr bwMode="auto">
          <a:xfrm>
            <a:off x="2844800" y="2971800"/>
            <a:ext cx="0" cy="2286000"/>
          </a:xfrm>
          <a:prstGeom prst="line">
            <a:avLst/>
          </a:prstGeom>
          <a:noFill/>
          <a:ln w="38100">
            <a:solidFill>
              <a:schemeClr val="tx1"/>
            </a:solidFill>
            <a:round/>
            <a:headEnd/>
            <a:tailEnd/>
          </a:ln>
        </p:spPr>
        <p:txBody>
          <a:bodyPr/>
          <a:lstStyle/>
          <a:p>
            <a:endParaRPr lang="it-IT"/>
          </a:p>
        </p:txBody>
      </p:sp>
      <p:sp>
        <p:nvSpPr>
          <p:cNvPr id="36883" name="Line 20"/>
          <p:cNvSpPr>
            <a:spLocks noChangeShapeType="1"/>
          </p:cNvSpPr>
          <p:nvPr/>
        </p:nvSpPr>
        <p:spPr bwMode="auto">
          <a:xfrm>
            <a:off x="9042400" y="2895600"/>
            <a:ext cx="0" cy="2286000"/>
          </a:xfrm>
          <a:prstGeom prst="line">
            <a:avLst/>
          </a:prstGeom>
          <a:noFill/>
          <a:ln w="38100">
            <a:solidFill>
              <a:schemeClr val="tx1"/>
            </a:solidFill>
            <a:round/>
            <a:headEnd/>
            <a:tailEnd/>
          </a:ln>
        </p:spPr>
        <p:txBody>
          <a:bodyPr/>
          <a:lstStyle/>
          <a:p>
            <a:endParaRPr lang="it-IT"/>
          </a:p>
        </p:txBody>
      </p:sp>
      <p:sp>
        <p:nvSpPr>
          <p:cNvPr id="36884" name="Line 21"/>
          <p:cNvSpPr>
            <a:spLocks noChangeShapeType="1"/>
          </p:cNvSpPr>
          <p:nvPr/>
        </p:nvSpPr>
        <p:spPr bwMode="auto">
          <a:xfrm>
            <a:off x="5994400" y="4267200"/>
            <a:ext cx="0" cy="838200"/>
          </a:xfrm>
          <a:prstGeom prst="line">
            <a:avLst/>
          </a:prstGeom>
          <a:noFill/>
          <a:ln w="38100">
            <a:solidFill>
              <a:schemeClr val="tx1"/>
            </a:solidFill>
            <a:round/>
            <a:headEnd/>
            <a:tailEnd/>
          </a:ln>
        </p:spPr>
        <p:txBody>
          <a:bodyPr/>
          <a:lstStyle/>
          <a:p>
            <a:endParaRPr lang="it-IT"/>
          </a:p>
        </p:txBody>
      </p:sp>
      <p:sp>
        <p:nvSpPr>
          <p:cNvPr id="36885" name="Text Box 22"/>
          <p:cNvSpPr txBox="1">
            <a:spLocks noChangeArrowheads="1"/>
          </p:cNvSpPr>
          <p:nvPr/>
        </p:nvSpPr>
        <p:spPr bwMode="auto">
          <a:xfrm>
            <a:off x="1930400" y="5410201"/>
            <a:ext cx="2438400" cy="366713"/>
          </a:xfrm>
          <a:prstGeom prst="rect">
            <a:avLst/>
          </a:prstGeom>
          <a:noFill/>
          <a:ln w="9525">
            <a:noFill/>
            <a:miter lim="800000"/>
            <a:headEnd/>
            <a:tailEnd/>
          </a:ln>
        </p:spPr>
        <p:txBody>
          <a:bodyPr>
            <a:spAutoFit/>
          </a:bodyPr>
          <a:lstStyle/>
          <a:p>
            <a:pPr eaLnBrk="1" hangingPunct="1">
              <a:spcBef>
                <a:spcPct val="50000"/>
              </a:spcBef>
            </a:pPr>
            <a:r>
              <a:rPr lang="en-US" sz="1800">
                <a:solidFill>
                  <a:schemeClr val="tx1"/>
                </a:solidFill>
              </a:rPr>
              <a:t>Conception</a:t>
            </a:r>
          </a:p>
        </p:txBody>
      </p:sp>
      <p:sp>
        <p:nvSpPr>
          <p:cNvPr id="36886" name="Text Box 23"/>
          <p:cNvSpPr txBox="1">
            <a:spLocks noChangeArrowheads="1"/>
          </p:cNvSpPr>
          <p:nvPr/>
        </p:nvSpPr>
        <p:spPr bwMode="auto">
          <a:xfrm>
            <a:off x="4876800" y="5410201"/>
            <a:ext cx="2540000" cy="366713"/>
          </a:xfrm>
          <a:prstGeom prst="rect">
            <a:avLst/>
          </a:prstGeom>
          <a:noFill/>
          <a:ln w="9525">
            <a:noFill/>
            <a:miter lim="800000"/>
            <a:headEnd/>
            <a:tailEnd/>
          </a:ln>
        </p:spPr>
        <p:txBody>
          <a:bodyPr>
            <a:spAutoFit/>
          </a:bodyPr>
          <a:lstStyle/>
          <a:p>
            <a:pPr eaLnBrk="1" hangingPunct="1">
              <a:spcBef>
                <a:spcPct val="50000"/>
              </a:spcBef>
            </a:pPr>
            <a:r>
              <a:rPr lang="en-US" sz="1800">
                <a:solidFill>
                  <a:schemeClr val="tx1"/>
                </a:solidFill>
              </a:rPr>
              <a:t>Birth of the Firm</a:t>
            </a:r>
          </a:p>
        </p:txBody>
      </p:sp>
      <p:sp>
        <p:nvSpPr>
          <p:cNvPr id="36887" name="Text Box 24"/>
          <p:cNvSpPr txBox="1">
            <a:spLocks noChangeArrowheads="1"/>
          </p:cNvSpPr>
          <p:nvPr/>
        </p:nvSpPr>
        <p:spPr bwMode="auto">
          <a:xfrm>
            <a:off x="8229600" y="5410201"/>
            <a:ext cx="1727200" cy="366713"/>
          </a:xfrm>
          <a:prstGeom prst="rect">
            <a:avLst/>
          </a:prstGeom>
          <a:noFill/>
          <a:ln w="9525">
            <a:noFill/>
            <a:miter lim="800000"/>
            <a:headEnd/>
            <a:tailEnd/>
          </a:ln>
        </p:spPr>
        <p:txBody>
          <a:bodyPr>
            <a:spAutoFit/>
          </a:bodyPr>
          <a:lstStyle/>
          <a:p>
            <a:pPr eaLnBrk="1" hangingPunct="1">
              <a:spcBef>
                <a:spcPct val="50000"/>
              </a:spcBef>
            </a:pPr>
            <a:r>
              <a:rPr lang="nl-NL" sz="1800">
                <a:solidFill>
                  <a:schemeClr val="tx1"/>
                </a:solidFill>
              </a:rPr>
              <a:t>Survival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t>
            </a:r>
            <a:r>
              <a:rPr lang="it-IT" dirty="0" err="1" smtClean="0"/>
              <a:t>illustration</a:t>
            </a:r>
            <a:r>
              <a:rPr lang="it-IT" dirty="0" smtClean="0"/>
              <a:t> </a:t>
            </a:r>
            <a:r>
              <a:rPr lang="it-IT" dirty="0" err="1" smtClean="0"/>
              <a:t>of</a:t>
            </a:r>
            <a:r>
              <a:rPr lang="it-IT" dirty="0" smtClean="0"/>
              <a:t> GEM data</a:t>
            </a:r>
            <a:endParaRPr lang="it-IT" dirty="0"/>
          </a:p>
        </p:txBody>
      </p:sp>
      <p:graphicFrame>
        <p:nvGraphicFramePr>
          <p:cNvPr id="10" name="Tabella 9"/>
          <p:cNvGraphicFramePr>
            <a:graphicFrameLocks noGrp="1"/>
          </p:cNvGraphicFramePr>
          <p:nvPr>
            <p:extLst>
              <p:ext uri="{D42A27DB-BD31-4B8C-83A1-F6EECF244321}">
                <p14:modId xmlns:p14="http://schemas.microsoft.com/office/powerpoint/2010/main" val="1077624443"/>
              </p:ext>
            </p:extLst>
          </p:nvPr>
        </p:nvGraphicFramePr>
        <p:xfrm>
          <a:off x="216130" y="1612670"/>
          <a:ext cx="11654443" cy="3728159"/>
        </p:xfrm>
        <a:graphic>
          <a:graphicData uri="http://schemas.openxmlformats.org/drawingml/2006/table">
            <a:tbl>
              <a:tblPr/>
              <a:tblGrid>
                <a:gridCol w="2001834">
                  <a:extLst>
                    <a:ext uri="{9D8B030D-6E8A-4147-A177-3AD203B41FA5}">
                      <a16:colId xmlns:a16="http://schemas.microsoft.com/office/drawing/2014/main" val="20000"/>
                    </a:ext>
                  </a:extLst>
                </a:gridCol>
                <a:gridCol w="1182437">
                  <a:extLst>
                    <a:ext uri="{9D8B030D-6E8A-4147-A177-3AD203B41FA5}">
                      <a16:colId xmlns:a16="http://schemas.microsoft.com/office/drawing/2014/main" val="20001"/>
                    </a:ext>
                  </a:extLst>
                </a:gridCol>
                <a:gridCol w="1690221">
                  <a:extLst>
                    <a:ext uri="{9D8B030D-6E8A-4147-A177-3AD203B41FA5}">
                      <a16:colId xmlns:a16="http://schemas.microsoft.com/office/drawing/2014/main" val="20002"/>
                    </a:ext>
                  </a:extLst>
                </a:gridCol>
                <a:gridCol w="1358851">
                  <a:extLst>
                    <a:ext uri="{9D8B030D-6E8A-4147-A177-3AD203B41FA5}">
                      <a16:colId xmlns:a16="http://schemas.microsoft.com/office/drawing/2014/main" val="20003"/>
                    </a:ext>
                  </a:extLst>
                </a:gridCol>
                <a:gridCol w="1358851">
                  <a:extLst>
                    <a:ext uri="{9D8B030D-6E8A-4147-A177-3AD203B41FA5}">
                      <a16:colId xmlns:a16="http://schemas.microsoft.com/office/drawing/2014/main" val="20004"/>
                    </a:ext>
                  </a:extLst>
                </a:gridCol>
                <a:gridCol w="1358851">
                  <a:extLst>
                    <a:ext uri="{9D8B030D-6E8A-4147-A177-3AD203B41FA5}">
                      <a16:colId xmlns:a16="http://schemas.microsoft.com/office/drawing/2014/main" val="20005"/>
                    </a:ext>
                  </a:extLst>
                </a:gridCol>
                <a:gridCol w="1519767">
                  <a:extLst>
                    <a:ext uri="{9D8B030D-6E8A-4147-A177-3AD203B41FA5}">
                      <a16:colId xmlns:a16="http://schemas.microsoft.com/office/drawing/2014/main" val="20006"/>
                    </a:ext>
                  </a:extLst>
                </a:gridCol>
                <a:gridCol w="1183631">
                  <a:extLst>
                    <a:ext uri="{9D8B030D-6E8A-4147-A177-3AD203B41FA5}">
                      <a16:colId xmlns:a16="http://schemas.microsoft.com/office/drawing/2014/main" val="20007"/>
                    </a:ext>
                  </a:extLst>
                </a:gridCol>
              </a:tblGrid>
              <a:tr h="798022">
                <a:tc>
                  <a:txBody>
                    <a:bodyPr/>
                    <a:lstStyle/>
                    <a:p>
                      <a:pPr algn="just">
                        <a:lnSpc>
                          <a:spcPct val="107000"/>
                        </a:lnSpc>
                        <a:spcAft>
                          <a:spcPts val="0"/>
                        </a:spcAft>
                      </a:pPr>
                      <a:r>
                        <a:rPr lang="en-US" sz="2000" b="1" dirty="0">
                          <a:latin typeface="Palatino Linotype"/>
                          <a:ea typeface="Calibri"/>
                          <a:cs typeface="Times New Roman"/>
                        </a:rPr>
                        <a:t>Country</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a:latin typeface="Palatino Linotype"/>
                          <a:ea typeface="Calibri"/>
                          <a:cs typeface="Times New Roman"/>
                        </a:rPr>
                        <a:t>Entrepr. Inten-tions</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dirty="0">
                          <a:latin typeface="Palatino Linotype"/>
                          <a:ea typeface="Calibri"/>
                          <a:cs typeface="Times New Roman"/>
                        </a:rPr>
                        <a:t>Total early stage </a:t>
                      </a:r>
                      <a:r>
                        <a:rPr lang="en-US" sz="2000" b="1" dirty="0" err="1">
                          <a:latin typeface="Palatino Linotype"/>
                          <a:ea typeface="Calibri"/>
                          <a:cs typeface="Times New Roman"/>
                        </a:rPr>
                        <a:t>entrepr</a:t>
                      </a:r>
                      <a:r>
                        <a:rPr lang="en-US" sz="2000" b="1" dirty="0">
                          <a:latin typeface="Palatino Linotype"/>
                          <a:ea typeface="Calibri"/>
                          <a:cs typeface="Times New Roman"/>
                        </a:rPr>
                        <a:t>.</a:t>
                      </a:r>
                      <a:endParaRPr lang="it-IT" sz="2000" dirty="0">
                        <a:latin typeface="Calibri"/>
                        <a:ea typeface="Calibri"/>
                        <a:cs typeface="Times New Roman"/>
                      </a:endParaRPr>
                    </a:p>
                    <a:p>
                      <a:pPr>
                        <a:lnSpc>
                          <a:spcPct val="107000"/>
                        </a:lnSpc>
                        <a:spcAft>
                          <a:spcPts val="0"/>
                        </a:spcAft>
                      </a:pPr>
                      <a:r>
                        <a:rPr lang="en-US" sz="2000" b="1" dirty="0">
                          <a:latin typeface="Palatino Linotype"/>
                          <a:ea typeface="Calibri"/>
                          <a:cs typeface="Times New Roman"/>
                        </a:rPr>
                        <a:t>Activity</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dirty="0">
                          <a:latin typeface="Palatino Linotype"/>
                          <a:ea typeface="Calibri"/>
                          <a:cs typeface="Times New Roman"/>
                        </a:rPr>
                        <a:t>Perceived </a:t>
                      </a:r>
                      <a:r>
                        <a:rPr lang="en-US" sz="2000" b="1" dirty="0" err="1">
                          <a:latin typeface="Palatino Linotype"/>
                          <a:ea typeface="Calibri"/>
                          <a:cs typeface="Times New Roman"/>
                        </a:rPr>
                        <a:t>oppor-tunities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a:latin typeface="Palatino Linotype"/>
                          <a:ea typeface="Calibri"/>
                          <a:cs typeface="Times New Roman"/>
                        </a:rPr>
                        <a:t>Perceived capabili-ties</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dirty="0" err="1">
                          <a:latin typeface="Palatino Linotype"/>
                          <a:ea typeface="Calibri"/>
                          <a:cs typeface="Times New Roman"/>
                        </a:rPr>
                        <a:t>Inno-vation</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a:latin typeface="Palatino Linotype"/>
                          <a:ea typeface="Calibri"/>
                          <a:cs typeface="Times New Roman"/>
                        </a:rPr>
                        <a:t>Motiv-ational index</a:t>
                      </a:r>
                      <a:r>
                        <a:rPr lang="en-US" sz="2000" b="1" baseline="30000">
                          <a:latin typeface="Palatino Linotype"/>
                          <a:ea typeface="Calibri"/>
                          <a:cs typeface="Times New Roman"/>
                        </a:rPr>
                        <a:t>1</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a:latin typeface="Palatino Linotype"/>
                          <a:ea typeface="Calibri"/>
                          <a:cs typeface="Times New Roman"/>
                        </a:rPr>
                        <a:t>Fear of failure</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3776">
                <a:tc>
                  <a:txBody>
                    <a:bodyPr/>
                    <a:lstStyle/>
                    <a:p>
                      <a:pPr algn="just">
                        <a:lnSpc>
                          <a:spcPct val="107000"/>
                        </a:lnSpc>
                        <a:spcAft>
                          <a:spcPts val="0"/>
                        </a:spcAft>
                      </a:pPr>
                      <a:r>
                        <a:rPr lang="en-US" sz="2000" dirty="0">
                          <a:latin typeface="Palatino Linotype"/>
                          <a:ea typeface="Calibri"/>
                          <a:cs typeface="Times New Roman"/>
                        </a:rPr>
                        <a:t>Brazil</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a:latin typeface="Palatino Linotype"/>
                          <a:ea typeface="Calibri"/>
                          <a:cs typeface="Times New Roman"/>
                        </a:rPr>
                        <a:t>28</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18</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31</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54</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3,7</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1,3</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33</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93776">
                <a:tc>
                  <a:txBody>
                    <a:bodyPr/>
                    <a:lstStyle/>
                    <a:p>
                      <a:pPr algn="just">
                        <a:lnSpc>
                          <a:spcPct val="107000"/>
                        </a:lnSpc>
                        <a:spcAft>
                          <a:spcPts val="0"/>
                        </a:spcAft>
                      </a:pPr>
                      <a:r>
                        <a:rPr lang="en-US" sz="2000">
                          <a:latin typeface="Palatino Linotype"/>
                          <a:ea typeface="Calibri"/>
                          <a:cs typeface="Times New Roman"/>
                        </a:rPr>
                        <a:t>Germany</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latin typeface="Palatino Linotype"/>
                          <a:ea typeface="Calibri"/>
                          <a:cs typeface="Times New Roman"/>
                        </a:rPr>
                        <a:t>6</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latin typeface="Palatino Linotype"/>
                          <a:ea typeface="Calibri"/>
                          <a:cs typeface="Times New Roman"/>
                        </a:rPr>
                        <a:t>5</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42</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38</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30,5</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3,1</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45</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4647">
                <a:tc>
                  <a:txBody>
                    <a:bodyPr/>
                    <a:lstStyle/>
                    <a:p>
                      <a:pPr algn="just">
                        <a:lnSpc>
                          <a:spcPct val="107000"/>
                        </a:lnSpc>
                        <a:spcAft>
                          <a:spcPts val="0"/>
                        </a:spcAft>
                      </a:pPr>
                      <a:r>
                        <a:rPr lang="en-US" sz="2000" dirty="0">
                          <a:latin typeface="Palatino Linotype"/>
                          <a:ea typeface="Calibri"/>
                          <a:cs typeface="Times New Roman"/>
                        </a:rPr>
                        <a:t>China</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UAE</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15</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38</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a:latin typeface="Palatino Linotype"/>
                          <a:ea typeface="Calibri"/>
                          <a:cs typeface="Times New Roman"/>
                        </a:rPr>
                        <a:t>10</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11</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35</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67</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24</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53</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33</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28,2</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0,9</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2,5</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42</a:t>
                      </a:r>
                      <a:endParaRPr lang="it-IT" sz="2000" dirty="0">
                        <a:latin typeface="Calibri"/>
                        <a:ea typeface="Calibri"/>
                        <a:cs typeface="Times New Roman"/>
                      </a:endParaRPr>
                    </a:p>
                    <a:p>
                      <a:pPr algn="just">
                        <a:lnSpc>
                          <a:spcPct val="107000"/>
                        </a:lnSpc>
                        <a:spcAft>
                          <a:spcPts val="0"/>
                        </a:spcAft>
                      </a:pPr>
                      <a:r>
                        <a:rPr lang="en-US" sz="2000" dirty="0" smtClean="0">
                          <a:latin typeface="Palatino Linotype"/>
                          <a:ea typeface="Calibri"/>
                          <a:cs typeface="Times New Roman"/>
                        </a:rPr>
                        <a:t>24</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493776">
                <a:tc>
                  <a:txBody>
                    <a:bodyPr/>
                    <a:lstStyle/>
                    <a:p>
                      <a:pPr algn="just">
                        <a:lnSpc>
                          <a:spcPct val="107000"/>
                        </a:lnSpc>
                        <a:spcAft>
                          <a:spcPts val="0"/>
                        </a:spcAft>
                      </a:pPr>
                      <a:r>
                        <a:rPr lang="en-US" sz="2000">
                          <a:latin typeface="Palatino Linotype"/>
                          <a:ea typeface="Calibri"/>
                          <a:cs typeface="Times New Roman"/>
                        </a:rPr>
                        <a:t>Italy </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9</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4</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35</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30</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24,2</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latin typeface="Palatino Linotype"/>
                          <a:ea typeface="Calibri"/>
                          <a:cs typeface="Times New Roman"/>
                        </a:rPr>
                        <a:t>2</a:t>
                      </a:r>
                      <a:r>
                        <a:rPr lang="en-US" sz="2000" dirty="0" smtClean="0">
                          <a:latin typeface="Palatino Linotype"/>
                          <a:ea typeface="Calibri"/>
                          <a:cs typeface="Times New Roman"/>
                        </a:rPr>
                        <a:t>,7</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smtClean="0">
                          <a:latin typeface="Palatino Linotype"/>
                          <a:ea typeface="Calibri"/>
                          <a:cs typeface="Times New Roman"/>
                        </a:rPr>
                        <a:t>52</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3776">
                <a:tc>
                  <a:txBody>
                    <a:bodyPr/>
                    <a:lstStyle/>
                    <a:p>
                      <a:pPr algn="just">
                        <a:lnSpc>
                          <a:spcPct val="107000"/>
                        </a:lnSpc>
                        <a:spcAft>
                          <a:spcPts val="0"/>
                        </a:spcAft>
                      </a:pPr>
                      <a:r>
                        <a:rPr lang="en-US" sz="2000" dirty="0">
                          <a:latin typeface="Palatino Linotype"/>
                          <a:ea typeface="Calibri"/>
                          <a:cs typeface="Times New Roman"/>
                        </a:rPr>
                        <a:t>United States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a:latin typeface="Palatino Linotype"/>
                          <a:ea typeface="Calibri"/>
                          <a:cs typeface="Times New Roman"/>
                        </a:rPr>
                        <a:t>12</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16</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70</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56</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33,9</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6,9</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000" dirty="0" smtClean="0">
                          <a:latin typeface="Palatino Linotype"/>
                          <a:ea typeface="Calibri"/>
                          <a:cs typeface="Times New Roman"/>
                        </a:rPr>
                        <a:t>35</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1" name="CasellaDiTesto 10"/>
          <p:cNvSpPr txBox="1"/>
          <p:nvPr/>
        </p:nvSpPr>
        <p:spPr>
          <a:xfrm>
            <a:off x="53941" y="5752417"/>
            <a:ext cx="11762707" cy="1200329"/>
          </a:xfrm>
          <a:prstGeom prst="rect">
            <a:avLst/>
          </a:prstGeom>
          <a:noFill/>
        </p:spPr>
        <p:txBody>
          <a:bodyPr wrap="none" rtlCol="0">
            <a:spAutoFit/>
          </a:bodyPr>
          <a:lstStyle/>
          <a:p>
            <a:r>
              <a:rPr lang="en-US" dirty="0" smtClean="0"/>
              <a:t>Percentages of 18-64 population who agree with the statement; indicate to have the required skills to start a business;</a:t>
            </a:r>
          </a:p>
          <a:p>
            <a:r>
              <a:rPr lang="en-US" dirty="0" smtClean="0"/>
              <a:t> who intend to start a business within 3 years; who are nascent entrepreneur  or manager of a new business. </a:t>
            </a:r>
          </a:p>
          <a:p>
            <a:r>
              <a:rPr lang="en-US" dirty="0" smtClean="0"/>
              <a:t>1)  % improvement driven – opportunity-motivated divided by % necessity-motivated</a:t>
            </a:r>
            <a:endParaRPr lang="it-IT" dirty="0" smtClean="0"/>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sp>
        <p:nvSpPr>
          <p:cNvPr id="9" name="Titolo 1"/>
          <p:cNvSpPr txBox="1">
            <a:spLocks/>
          </p:cNvSpPr>
          <p:nvPr/>
        </p:nvSpPr>
        <p:spPr>
          <a:xfrm>
            <a:off x="1323992" y="117224"/>
            <a:ext cx="10515600" cy="8921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2060"/>
                </a:solidFill>
                <a:latin typeface="Arial" pitchFamily="34" charset="0"/>
                <a:ea typeface="+mj-ea"/>
                <a:cs typeface="Arial" pitchFamily="34" charset="0"/>
              </a:defRPr>
            </a:lvl1pPr>
          </a:lstStyle>
          <a:p>
            <a:r>
              <a:rPr lang="it-IT" sz="3600" dirty="0" smtClean="0"/>
              <a:t>Compare country </a:t>
            </a:r>
            <a:r>
              <a:rPr lang="it-IT" sz="3600" dirty="0" err="1" smtClean="0"/>
              <a:t>profiles</a:t>
            </a:r>
            <a:r>
              <a:rPr lang="it-IT" sz="3600" dirty="0" smtClean="0"/>
              <a:t>: The </a:t>
            </a:r>
            <a:r>
              <a:rPr lang="it-IT" sz="3600" dirty="0" err="1" smtClean="0"/>
              <a:t>European</a:t>
            </a:r>
            <a:r>
              <a:rPr lang="it-IT" sz="3600" dirty="0" smtClean="0"/>
              <a:t> </a:t>
            </a:r>
            <a:r>
              <a:rPr lang="it-IT" sz="3600" dirty="0" err="1" smtClean="0"/>
              <a:t>Commission</a:t>
            </a:r>
            <a:r>
              <a:rPr lang="it-IT" sz="3600" dirty="0" smtClean="0"/>
              <a:t> Small Business </a:t>
            </a:r>
            <a:r>
              <a:rPr lang="it-IT" sz="3600" dirty="0" err="1" smtClean="0"/>
              <a:t>Act</a:t>
            </a:r>
            <a:r>
              <a:rPr lang="it-IT" sz="3600" dirty="0" smtClean="0"/>
              <a:t> </a:t>
            </a:r>
            <a:r>
              <a:rPr lang="it-IT" sz="3600" dirty="0" err="1" smtClean="0"/>
              <a:t>factsheets</a:t>
            </a:r>
            <a:endParaRPr lang="it-IT" sz="3600" dirty="0"/>
          </a:p>
        </p:txBody>
      </p:sp>
      <p:pic>
        <p:nvPicPr>
          <p:cNvPr id="4" name="Immagine 3"/>
          <p:cNvPicPr>
            <a:picLocks noChangeAspect="1"/>
          </p:cNvPicPr>
          <p:nvPr/>
        </p:nvPicPr>
        <p:blipFill>
          <a:blip r:embed="rId2"/>
          <a:stretch>
            <a:fillRect/>
          </a:stretch>
        </p:blipFill>
        <p:spPr>
          <a:xfrm>
            <a:off x="617117" y="1562362"/>
            <a:ext cx="5706566" cy="4978350"/>
          </a:xfrm>
          <a:prstGeom prst="rect">
            <a:avLst/>
          </a:prstGeom>
        </p:spPr>
      </p:pic>
      <p:sp>
        <p:nvSpPr>
          <p:cNvPr id="5" name="Rettangolo 4"/>
          <p:cNvSpPr/>
          <p:nvPr/>
        </p:nvSpPr>
        <p:spPr>
          <a:xfrm>
            <a:off x="6323683" y="2712676"/>
            <a:ext cx="6003447" cy="1569660"/>
          </a:xfrm>
          <a:prstGeom prst="rect">
            <a:avLst/>
          </a:prstGeom>
        </p:spPr>
        <p:txBody>
          <a:bodyPr wrap="square">
            <a:spAutoFit/>
          </a:bodyPr>
          <a:lstStyle/>
          <a:p>
            <a:r>
              <a:rPr lang="it-IT" sz="2400" dirty="0">
                <a:solidFill>
                  <a:srgbClr val="002060"/>
                </a:solidFill>
              </a:rPr>
              <a:t>https://single-market-economy.ec.europa.eu/smes/sme-strategy/sme-performance-review_en#paragraph_885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3992" y="117224"/>
            <a:ext cx="10515600" cy="892182"/>
          </a:xfrm>
        </p:spPr>
        <p:txBody>
          <a:bodyPr>
            <a:noAutofit/>
          </a:bodyPr>
          <a:lstStyle/>
          <a:p>
            <a:r>
              <a:rPr lang="it-IT" sz="3600" dirty="0" smtClean="0"/>
              <a:t>Comparative </a:t>
            </a:r>
            <a:r>
              <a:rPr lang="it-IT" sz="3600" dirty="0" err="1" smtClean="0"/>
              <a:t>entrepreneurship</a:t>
            </a:r>
            <a:r>
              <a:rPr lang="it-IT" sz="3600" dirty="0" smtClean="0"/>
              <a:t>: </a:t>
            </a:r>
            <a:r>
              <a:rPr lang="it-IT" sz="3600" dirty="0" err="1" smtClean="0"/>
              <a:t>entrepreneurial</a:t>
            </a:r>
            <a:r>
              <a:rPr lang="it-IT" sz="3600" dirty="0" smtClean="0"/>
              <a:t> </a:t>
            </a:r>
            <a:r>
              <a:rPr lang="it-IT" sz="3600" dirty="0" err="1" smtClean="0"/>
              <a:t>internationalization</a:t>
            </a:r>
            <a:r>
              <a:rPr lang="it-IT" sz="3600" dirty="0" smtClean="0"/>
              <a:t> </a:t>
            </a:r>
            <a:r>
              <a:rPr lang="it-IT" sz="3600" dirty="0" err="1" smtClean="0"/>
              <a:t>across</a:t>
            </a:r>
            <a:r>
              <a:rPr lang="it-IT" sz="3600" dirty="0" smtClean="0"/>
              <a:t> </a:t>
            </a:r>
            <a:r>
              <a:rPr lang="it-IT" sz="3600" dirty="0" err="1" smtClean="0"/>
              <a:t>countries</a:t>
            </a:r>
            <a:endParaRPr lang="it-IT" sz="3600" dirty="0"/>
          </a:p>
        </p:txBody>
      </p:sp>
      <p:sp>
        <p:nvSpPr>
          <p:cNvPr id="3" name="Segnaposto contenuto 2"/>
          <p:cNvSpPr>
            <a:spLocks noGrp="1"/>
          </p:cNvSpPr>
          <p:nvPr>
            <p:ph idx="1"/>
          </p:nvPr>
        </p:nvSpPr>
        <p:spPr>
          <a:xfrm>
            <a:off x="5666874" y="1684421"/>
            <a:ext cx="5863388" cy="4534474"/>
          </a:xfrm>
        </p:spPr>
        <p:txBody>
          <a:bodyPr>
            <a:normAutofit fontScale="92500"/>
          </a:bodyPr>
          <a:lstStyle/>
          <a:p>
            <a:r>
              <a:rPr lang="it-IT" dirty="0" smtClean="0"/>
              <a:t>Limited </a:t>
            </a:r>
            <a:r>
              <a:rPr lang="it-IT" dirty="0" err="1" smtClean="0"/>
              <a:t>insights</a:t>
            </a:r>
            <a:r>
              <a:rPr lang="it-IT" dirty="0" smtClean="0"/>
              <a:t>, </a:t>
            </a:r>
            <a:r>
              <a:rPr lang="it-IT" dirty="0" err="1" smtClean="0"/>
              <a:t>despite</a:t>
            </a:r>
            <a:r>
              <a:rPr lang="it-IT" dirty="0" smtClean="0"/>
              <a:t> large cross-</a:t>
            </a:r>
            <a:r>
              <a:rPr lang="it-IT" dirty="0" err="1" smtClean="0"/>
              <a:t>national</a:t>
            </a:r>
            <a:r>
              <a:rPr lang="it-IT" dirty="0" smtClean="0"/>
              <a:t> </a:t>
            </a:r>
            <a:r>
              <a:rPr lang="it-IT" dirty="0" err="1" smtClean="0"/>
              <a:t>variations</a:t>
            </a:r>
            <a:endParaRPr lang="it-IT" dirty="0" smtClean="0"/>
          </a:p>
          <a:p>
            <a:pPr marL="0" indent="0">
              <a:buNone/>
            </a:pPr>
            <a:endParaRPr lang="it-IT" dirty="0" smtClean="0"/>
          </a:p>
          <a:p>
            <a:pPr marL="0" indent="0">
              <a:buNone/>
            </a:pPr>
            <a:r>
              <a:rPr lang="it-IT" dirty="0" err="1" smtClean="0"/>
              <a:t>Evidence</a:t>
            </a:r>
            <a:r>
              <a:rPr lang="it-IT" dirty="0" smtClean="0"/>
              <a:t> </a:t>
            </a:r>
            <a:r>
              <a:rPr lang="it-IT" dirty="0" err="1" smtClean="0"/>
              <a:t>that</a:t>
            </a:r>
            <a:r>
              <a:rPr lang="it-IT" dirty="0" smtClean="0"/>
              <a:t> </a:t>
            </a:r>
          </a:p>
          <a:p>
            <a:r>
              <a:rPr lang="it-IT" dirty="0" err="1" smtClean="0"/>
              <a:t>countries</a:t>
            </a:r>
            <a:r>
              <a:rPr lang="it-IT" dirty="0" smtClean="0"/>
              <a:t> with strong </a:t>
            </a:r>
            <a:r>
              <a:rPr lang="it-IT" dirty="0" err="1" smtClean="0"/>
              <a:t>economic</a:t>
            </a:r>
            <a:r>
              <a:rPr lang="it-IT" dirty="0" smtClean="0"/>
              <a:t>, </a:t>
            </a:r>
            <a:r>
              <a:rPr lang="it-IT" dirty="0" err="1" smtClean="0"/>
              <a:t>regulatory</a:t>
            </a:r>
            <a:r>
              <a:rPr lang="it-IT" dirty="0" smtClean="0"/>
              <a:t> and normative </a:t>
            </a:r>
            <a:r>
              <a:rPr lang="it-IT" dirty="0" err="1" smtClean="0"/>
              <a:t>institutions</a:t>
            </a:r>
            <a:r>
              <a:rPr lang="it-IT" dirty="0" smtClean="0"/>
              <a:t> </a:t>
            </a:r>
            <a:r>
              <a:rPr lang="it-IT" dirty="0" err="1" smtClean="0"/>
              <a:t>strengthen</a:t>
            </a:r>
            <a:r>
              <a:rPr lang="it-IT" dirty="0" smtClean="0"/>
              <a:t> new venture competitive </a:t>
            </a:r>
            <a:r>
              <a:rPr lang="it-IT" dirty="0" err="1" smtClean="0"/>
              <a:t>advantage</a:t>
            </a:r>
            <a:r>
              <a:rPr lang="it-IT" dirty="0" smtClean="0"/>
              <a:t> – </a:t>
            </a:r>
            <a:r>
              <a:rPr lang="it-IT" dirty="0" err="1" smtClean="0"/>
              <a:t>foster</a:t>
            </a:r>
            <a:r>
              <a:rPr lang="it-IT" dirty="0" smtClean="0"/>
              <a:t> </a:t>
            </a:r>
            <a:r>
              <a:rPr lang="it-IT" dirty="0" err="1" smtClean="0"/>
              <a:t>internationalization</a:t>
            </a:r>
            <a:endParaRPr lang="it-IT" dirty="0" smtClean="0"/>
          </a:p>
          <a:p>
            <a:r>
              <a:rPr lang="it-IT" dirty="0" err="1" smtClean="0"/>
              <a:t>small</a:t>
            </a:r>
            <a:r>
              <a:rPr lang="it-IT" dirty="0" smtClean="0"/>
              <a:t> </a:t>
            </a:r>
            <a:r>
              <a:rPr lang="it-IT" dirty="0" err="1" smtClean="0"/>
              <a:t>markets</a:t>
            </a:r>
            <a:r>
              <a:rPr lang="it-IT" dirty="0" smtClean="0"/>
              <a:t>, </a:t>
            </a:r>
            <a:r>
              <a:rPr lang="it-IT" dirty="0" err="1" smtClean="0"/>
              <a:t>non-attractive</a:t>
            </a:r>
            <a:r>
              <a:rPr lang="it-IT" dirty="0" smtClean="0"/>
              <a:t> </a:t>
            </a:r>
            <a:r>
              <a:rPr lang="it-IT" dirty="0" err="1" smtClean="0"/>
              <a:t>markets</a:t>
            </a:r>
            <a:r>
              <a:rPr lang="it-IT" dirty="0" smtClean="0"/>
              <a:t> </a:t>
            </a:r>
            <a:r>
              <a:rPr lang="it-IT" dirty="0" err="1" smtClean="0"/>
              <a:t>push</a:t>
            </a:r>
            <a:r>
              <a:rPr lang="it-IT" dirty="0" smtClean="0"/>
              <a:t> new </a:t>
            </a:r>
            <a:r>
              <a:rPr lang="it-IT" dirty="0" err="1" smtClean="0"/>
              <a:t>ventures</a:t>
            </a:r>
            <a:r>
              <a:rPr lang="it-IT" dirty="0" smtClean="0"/>
              <a:t> </a:t>
            </a:r>
            <a:r>
              <a:rPr lang="it-IT" dirty="0" err="1" smtClean="0"/>
              <a:t>abroad</a:t>
            </a:r>
            <a:endParaRPr lang="it-IT" dirty="0"/>
          </a:p>
        </p:txBody>
      </p:sp>
      <p:pic>
        <p:nvPicPr>
          <p:cNvPr id="5" name="Immagine 4">
            <a:extLst>
              <a:ext uri="{FF2B5EF4-FFF2-40B4-BE49-F238E27FC236}">
                <a16:creationId xmlns:a16="http://schemas.microsoft.com/office/drawing/2014/main" id="{896C7A5F-E5AC-0C48-7E82-EFDB7D45FB3F}"/>
              </a:ext>
            </a:extLst>
          </p:cNvPr>
          <p:cNvPicPr>
            <a:picLocks noChangeAspect="1"/>
          </p:cNvPicPr>
          <p:nvPr/>
        </p:nvPicPr>
        <p:blipFill>
          <a:blip r:embed="rId2"/>
          <a:stretch>
            <a:fillRect/>
          </a:stretch>
        </p:blipFill>
        <p:spPr>
          <a:xfrm>
            <a:off x="87629" y="2009274"/>
            <a:ext cx="5383071" cy="3801979"/>
          </a:xfrm>
          <a:prstGeom prst="rect">
            <a:avLst/>
          </a:prstGeom>
        </p:spPr>
      </p:pic>
    </p:spTree>
    <p:extLst>
      <p:ext uri="{BB962C8B-B14F-4D97-AF65-F5344CB8AC3E}">
        <p14:creationId xmlns:p14="http://schemas.microsoft.com/office/powerpoint/2010/main" val="666962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3018" y="133522"/>
            <a:ext cx="10515600" cy="892182"/>
          </a:xfrm>
        </p:spPr>
        <p:txBody>
          <a:bodyPr>
            <a:noAutofit/>
          </a:bodyPr>
          <a:lstStyle/>
          <a:p>
            <a:r>
              <a:rPr lang="it-IT" sz="3600" b="1" dirty="0" smtClean="0">
                <a:solidFill>
                  <a:srgbClr val="002060"/>
                </a:solidFill>
              </a:rPr>
              <a:t>International </a:t>
            </a:r>
            <a:r>
              <a:rPr lang="it-IT" sz="3600" b="1" dirty="0" err="1" smtClean="0">
                <a:solidFill>
                  <a:srgbClr val="002060"/>
                </a:solidFill>
              </a:rPr>
              <a:t>Entrepreneurship</a:t>
            </a:r>
            <a:r>
              <a:rPr lang="it-IT" sz="3600" b="1" dirty="0" smtClean="0">
                <a:solidFill>
                  <a:srgbClr val="002060"/>
                </a:solidFill>
              </a:rPr>
              <a:t> – fast </a:t>
            </a:r>
            <a:r>
              <a:rPr lang="it-IT" sz="3600" b="1" dirty="0" err="1" smtClean="0">
                <a:solidFill>
                  <a:srgbClr val="002060"/>
                </a:solidFill>
              </a:rPr>
              <a:t>forward</a:t>
            </a:r>
            <a:r>
              <a:rPr lang="it-IT" sz="3600" b="1" dirty="0" smtClean="0">
                <a:solidFill>
                  <a:srgbClr val="002060"/>
                </a:solidFill>
              </a:rPr>
              <a:t> </a:t>
            </a:r>
            <a:r>
              <a:rPr lang="it-IT" sz="3600" b="1" dirty="0" err="1" smtClean="0">
                <a:solidFill>
                  <a:srgbClr val="002060"/>
                </a:solidFill>
              </a:rPr>
              <a:t>from</a:t>
            </a:r>
            <a:r>
              <a:rPr lang="it-IT" sz="3600" b="1" dirty="0" smtClean="0">
                <a:solidFill>
                  <a:srgbClr val="002060"/>
                </a:solidFill>
              </a:rPr>
              <a:t> the 1980s </a:t>
            </a:r>
            <a:r>
              <a:rPr lang="it-IT" sz="3600" b="1" dirty="0" err="1" smtClean="0">
                <a:solidFill>
                  <a:srgbClr val="002060"/>
                </a:solidFill>
              </a:rPr>
              <a:t>onwards</a:t>
            </a:r>
            <a:endParaRPr lang="it-IT" sz="3600" b="1" dirty="0">
              <a:solidFill>
                <a:srgbClr val="002060"/>
              </a:solidFill>
            </a:endParaRPr>
          </a:p>
        </p:txBody>
      </p:sp>
      <p:sp>
        <p:nvSpPr>
          <p:cNvPr id="3" name="Segnaposto contenuto 2"/>
          <p:cNvSpPr>
            <a:spLocks noGrp="1"/>
          </p:cNvSpPr>
          <p:nvPr>
            <p:ph idx="1"/>
          </p:nvPr>
        </p:nvSpPr>
        <p:spPr>
          <a:xfrm>
            <a:off x="533402" y="1392491"/>
            <a:ext cx="10515600" cy="4351338"/>
          </a:xfrm>
        </p:spPr>
        <p:txBody>
          <a:bodyPr>
            <a:noAutofit/>
          </a:bodyPr>
          <a:lstStyle/>
          <a:p>
            <a:pPr lvl="1" algn="just">
              <a:lnSpc>
                <a:spcPct val="80000"/>
              </a:lnSpc>
              <a:spcAft>
                <a:spcPct val="40000"/>
              </a:spcAft>
              <a:buNone/>
            </a:pPr>
            <a:r>
              <a:rPr lang="ca-ES" b="1" dirty="0" smtClean="0">
                <a:solidFill>
                  <a:srgbClr val="002060"/>
                </a:solidFill>
                <a:cs typeface="Times New Roman" pitchFamily="18" charset="0"/>
              </a:rPr>
              <a:t>International New Venture (INV)</a:t>
            </a:r>
            <a:r>
              <a:rPr lang="ca-ES" dirty="0" smtClean="0">
                <a:solidFill>
                  <a:srgbClr val="002060"/>
                </a:solidFill>
                <a:cs typeface="Times New Roman" pitchFamily="18" charset="0"/>
              </a:rPr>
              <a:t>: “start-ups that, from their inception, engage in international business, thus viewing their operating domain as international from the initial stages of the firm’s operation” (McDougall, 1989: 390)</a:t>
            </a:r>
          </a:p>
          <a:p>
            <a:pPr lvl="1" algn="just">
              <a:lnSpc>
                <a:spcPct val="80000"/>
              </a:lnSpc>
              <a:spcAft>
                <a:spcPct val="40000"/>
              </a:spcAft>
              <a:buNone/>
            </a:pPr>
            <a:r>
              <a:rPr lang="ca-ES" dirty="0" smtClean="0">
                <a:solidFill>
                  <a:srgbClr val="002060"/>
                </a:solidFill>
                <a:cs typeface="Times New Roman" pitchFamily="18" charset="0"/>
              </a:rPr>
              <a:t>“... a business organization that, from inception, seeks to derive significant competitive advantage from the use of resources and/or the sale of outputs in multiple countries” (Oviatt and McDougall, 1994:49)</a:t>
            </a:r>
          </a:p>
          <a:p>
            <a:pPr lvl="1" algn="just">
              <a:lnSpc>
                <a:spcPct val="80000"/>
              </a:lnSpc>
              <a:spcAft>
                <a:spcPct val="40000"/>
              </a:spcAft>
              <a:buNone/>
            </a:pPr>
            <a:r>
              <a:rPr lang="ca-ES" b="1" dirty="0" smtClean="0">
                <a:solidFill>
                  <a:srgbClr val="002060"/>
                </a:solidFill>
                <a:cs typeface="Times New Roman" pitchFamily="18" charset="0"/>
              </a:rPr>
              <a:t>Born Global Firm (BGF)</a:t>
            </a:r>
            <a:r>
              <a:rPr lang="ca-ES" dirty="0" smtClean="0">
                <a:solidFill>
                  <a:srgbClr val="002060"/>
                </a:solidFill>
                <a:cs typeface="Times New Roman" pitchFamily="18" charset="0"/>
              </a:rPr>
              <a:t>: “Being born global means that exporting was the primary goal of the firm even upon its inception. These firms have been able to attain as much as 76 % of their sales from exports after only two years of operation” (Rennie, 1993:45)</a:t>
            </a:r>
          </a:p>
          <a:p>
            <a:pPr lvl="1" algn="just">
              <a:lnSpc>
                <a:spcPct val="80000"/>
              </a:lnSpc>
              <a:spcAft>
                <a:spcPct val="40000"/>
              </a:spcAft>
              <a:buNone/>
            </a:pPr>
            <a:r>
              <a:rPr lang="ca-ES" dirty="0" smtClean="0">
                <a:solidFill>
                  <a:srgbClr val="002060"/>
                </a:solidFill>
                <a:cs typeface="Times New Roman" pitchFamily="18" charset="0"/>
              </a:rPr>
              <a:t> “business organizations that, from or near their founding, seek superior international business performance from the application of knowledge-based resources to the sale of outputs in multiple countries” (Knight &amp; Cavusgil, 2004: 124).     </a:t>
            </a:r>
          </a:p>
          <a:p>
            <a:endParaRPr lang="it-IT" sz="3600"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146" y="3106811"/>
            <a:ext cx="10515600" cy="2852737"/>
          </a:xfrm>
        </p:spPr>
        <p:txBody>
          <a:bodyPr>
            <a:normAutofit fontScale="90000"/>
          </a:bodyPr>
          <a:lstStyle/>
          <a:p>
            <a:r>
              <a:rPr lang="it-IT" b="1" dirty="0" smtClean="0">
                <a:solidFill>
                  <a:srgbClr val="002060"/>
                </a:solidFill>
                <a:latin typeface="+mn-lt"/>
              </a:rPr>
              <a:t/>
            </a:r>
            <a:br>
              <a:rPr lang="it-IT" b="1" dirty="0" smtClean="0">
                <a:solidFill>
                  <a:srgbClr val="002060"/>
                </a:solidFill>
                <a:latin typeface="+mn-lt"/>
              </a:rPr>
            </a:br>
            <a:r>
              <a:rPr lang="it-IT" b="1" dirty="0" smtClean="0">
                <a:solidFill>
                  <a:srgbClr val="002060"/>
                </a:solidFill>
                <a:latin typeface="+mn-lt"/>
              </a:rPr>
              <a:t/>
            </a:r>
            <a:br>
              <a:rPr lang="it-IT" b="1" dirty="0" smtClean="0">
                <a:solidFill>
                  <a:srgbClr val="002060"/>
                </a:solidFill>
                <a:latin typeface="+mn-lt"/>
              </a:rPr>
            </a:br>
            <a:r>
              <a:rPr lang="it-IT" b="1" dirty="0" smtClean="0">
                <a:solidFill>
                  <a:srgbClr val="002060"/>
                </a:solidFill>
                <a:latin typeface="+mn-lt"/>
              </a:rPr>
              <a:t/>
            </a:r>
            <a:br>
              <a:rPr lang="it-IT" b="1" dirty="0" smtClean="0">
                <a:solidFill>
                  <a:srgbClr val="002060"/>
                </a:solidFill>
                <a:latin typeface="+mn-lt"/>
              </a:rPr>
            </a:br>
            <a:r>
              <a:rPr lang="it-IT" b="1" dirty="0" smtClean="0">
                <a:solidFill>
                  <a:srgbClr val="002060"/>
                </a:solidFill>
                <a:latin typeface="+mn-lt"/>
              </a:rPr>
              <a:t/>
            </a:r>
            <a:br>
              <a:rPr lang="it-IT" b="1" dirty="0" smtClean="0">
                <a:solidFill>
                  <a:srgbClr val="002060"/>
                </a:solidFill>
                <a:latin typeface="+mn-lt"/>
              </a:rPr>
            </a:br>
            <a:r>
              <a:rPr lang="it-IT" b="1" dirty="0" smtClean="0">
                <a:solidFill>
                  <a:srgbClr val="002060"/>
                </a:solidFill>
                <a:latin typeface="+mn-lt"/>
              </a:rPr>
              <a:t/>
            </a:r>
            <a:br>
              <a:rPr lang="it-IT" b="1" dirty="0" smtClean="0">
                <a:solidFill>
                  <a:srgbClr val="002060"/>
                </a:solidFill>
                <a:latin typeface="+mn-lt"/>
              </a:rPr>
            </a:br>
            <a:r>
              <a:rPr lang="it-IT" b="1" dirty="0" smtClean="0">
                <a:solidFill>
                  <a:srgbClr val="002060"/>
                </a:solidFill>
                <a:latin typeface="+mn-lt"/>
              </a:rPr>
              <a:t/>
            </a:r>
            <a:br>
              <a:rPr lang="it-IT" b="1" dirty="0" smtClean="0">
                <a:solidFill>
                  <a:srgbClr val="002060"/>
                </a:solidFill>
                <a:latin typeface="+mn-lt"/>
              </a:rPr>
            </a:br>
            <a:r>
              <a:rPr lang="it-IT" b="1" dirty="0" smtClean="0">
                <a:solidFill>
                  <a:srgbClr val="002060"/>
                </a:solidFill>
                <a:latin typeface="+mn-lt"/>
              </a:rPr>
              <a:t/>
            </a:r>
            <a:br>
              <a:rPr lang="it-IT" b="1" dirty="0" smtClean="0">
                <a:solidFill>
                  <a:srgbClr val="002060"/>
                </a:solidFill>
                <a:latin typeface="+mn-lt"/>
              </a:rPr>
            </a:br>
            <a:r>
              <a:rPr lang="it-IT" b="1" dirty="0" err="1" smtClean="0">
                <a:solidFill>
                  <a:srgbClr val="002060"/>
                </a:solidFill>
                <a:latin typeface="+mn-lt"/>
              </a:rPr>
              <a:t>Chapter</a:t>
            </a:r>
            <a:r>
              <a:rPr lang="it-IT" b="1" dirty="0" smtClean="0">
                <a:solidFill>
                  <a:srgbClr val="002060"/>
                </a:solidFill>
                <a:latin typeface="+mn-lt"/>
              </a:rPr>
              <a:t> 2</a:t>
            </a:r>
            <a:r>
              <a:rPr lang="it-IT" b="1" dirty="0" smtClean="0">
                <a:solidFill>
                  <a:srgbClr val="002060"/>
                </a:solidFill>
                <a:latin typeface="+mn-lt"/>
              </a:rPr>
              <a:t>: </a:t>
            </a:r>
            <a:r>
              <a:rPr lang="it-IT" dirty="0" smtClean="0">
                <a:solidFill>
                  <a:srgbClr val="002060"/>
                </a:solidFill>
              </a:rPr>
              <a:t>International </a:t>
            </a:r>
            <a:r>
              <a:rPr lang="it-IT" dirty="0" err="1" smtClean="0">
                <a:solidFill>
                  <a:srgbClr val="002060"/>
                </a:solidFill>
              </a:rPr>
              <a:t>entrepreneurial</a:t>
            </a:r>
            <a:r>
              <a:rPr lang="it-IT" dirty="0" smtClean="0">
                <a:solidFill>
                  <a:srgbClr val="002060"/>
                </a:solidFill>
              </a:rPr>
              <a:t> </a:t>
            </a:r>
            <a:r>
              <a:rPr lang="it-IT" dirty="0" err="1" smtClean="0">
                <a:solidFill>
                  <a:srgbClr val="002060"/>
                </a:solidFill>
              </a:rPr>
              <a:t>organizations</a:t>
            </a:r>
            <a:r>
              <a:rPr lang="it-IT" dirty="0" smtClean="0">
                <a:solidFill>
                  <a:srgbClr val="002060"/>
                </a:solidFill>
              </a:rPr>
              <a:t>: </a:t>
            </a:r>
            <a:r>
              <a:rPr lang="it-IT" dirty="0" err="1" smtClean="0">
                <a:solidFill>
                  <a:srgbClr val="002060"/>
                </a:solidFill>
              </a:rPr>
              <a:t>characteristics</a:t>
            </a:r>
            <a:r>
              <a:rPr lang="it-IT" dirty="0" smtClean="0">
                <a:solidFill>
                  <a:srgbClr val="002060"/>
                </a:solidFill>
              </a:rPr>
              <a:t> and </a:t>
            </a:r>
            <a:r>
              <a:rPr lang="it-IT" dirty="0" err="1" smtClean="0">
                <a:solidFill>
                  <a:srgbClr val="002060"/>
                </a:solidFill>
              </a:rPr>
              <a:t>typologies</a:t>
            </a:r>
            <a:r>
              <a:rPr lang="it-IT" dirty="0" smtClean="0">
                <a:solidFill>
                  <a:srgbClr val="002060"/>
                </a:solidFill>
              </a:rPr>
              <a:t> </a:t>
            </a:r>
            <a:r>
              <a:rPr lang="it-IT" b="1" dirty="0" smtClean="0">
                <a:solidFill>
                  <a:srgbClr val="002060"/>
                </a:solidFill>
                <a:latin typeface="+mn-lt"/>
              </a:rPr>
              <a:t/>
            </a:r>
            <a:br>
              <a:rPr lang="it-IT" b="1" dirty="0" smtClean="0">
                <a:solidFill>
                  <a:srgbClr val="002060"/>
                </a:solidFill>
                <a:latin typeface="+mn-lt"/>
              </a:rPr>
            </a:br>
            <a:endParaRPr lang="it-IT" dirty="0">
              <a:solidFill>
                <a:srgbClr val="002060"/>
              </a:solidFill>
              <a:latin typeface="+mn-lt"/>
            </a:endParaRPr>
          </a:p>
        </p:txBody>
      </p:sp>
      <p:pic>
        <p:nvPicPr>
          <p:cNvPr id="5" name="Immagine 4"/>
          <p:cNvPicPr>
            <a:picLocks noChangeAspect="1"/>
          </p:cNvPicPr>
          <p:nvPr/>
        </p:nvPicPr>
        <p:blipFill>
          <a:blip r:embed="rId2"/>
          <a:stretch>
            <a:fillRect/>
          </a:stretch>
        </p:blipFill>
        <p:spPr>
          <a:xfrm>
            <a:off x="9629490" y="110168"/>
            <a:ext cx="2339074" cy="3549750"/>
          </a:xfrm>
          <a:prstGeom prst="rect">
            <a:avLst/>
          </a:prstGeom>
        </p:spPr>
      </p:pic>
      <p:sp>
        <p:nvSpPr>
          <p:cNvPr id="8" name="Rettangolo 7"/>
          <p:cNvSpPr/>
          <p:nvPr/>
        </p:nvSpPr>
        <p:spPr>
          <a:xfrm>
            <a:off x="818147" y="5207064"/>
            <a:ext cx="2566737" cy="481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384885" y="5207064"/>
            <a:ext cx="962526" cy="4812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6"/>
          <p:cNvSpPr txBox="1"/>
          <p:nvPr/>
        </p:nvSpPr>
        <p:spPr>
          <a:xfrm>
            <a:off x="840506" y="6349136"/>
            <a:ext cx="6610849" cy="646331"/>
          </a:xfrm>
          <a:prstGeom prst="rect">
            <a:avLst/>
          </a:prstGeom>
          <a:noFill/>
        </p:spPr>
        <p:txBody>
          <a:bodyPr wrap="none" rtlCol="0">
            <a:spAutoFit/>
          </a:bodyPr>
          <a:lstStyle/>
          <a:p>
            <a:r>
              <a:rPr lang="en-US" dirty="0" smtClean="0"/>
              <a:t>(</a:t>
            </a:r>
            <a:r>
              <a:rPr lang="en-US" dirty="0"/>
              <a:t>c)  Antonella </a:t>
            </a:r>
            <a:r>
              <a:rPr lang="en-US" dirty="0" err="1"/>
              <a:t>Zucchella</a:t>
            </a:r>
            <a:r>
              <a:rPr lang="en-US" dirty="0"/>
              <a:t>, Birgit Hagen and Manuel G. </a:t>
            </a:r>
            <a:r>
              <a:rPr lang="en-US" dirty="0" err="1" smtClean="0"/>
              <a:t>Serapio</a:t>
            </a:r>
            <a:r>
              <a:rPr lang="en-US" dirty="0"/>
              <a:t>, </a:t>
            </a:r>
            <a:r>
              <a:rPr lang="en-US" dirty="0" smtClean="0"/>
              <a:t>2023</a:t>
            </a:r>
            <a:endParaRPr lang="en-US" dirty="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3992" y="133266"/>
            <a:ext cx="10515600" cy="892182"/>
          </a:xfrm>
        </p:spPr>
        <p:txBody>
          <a:bodyPr>
            <a:noAutofit/>
          </a:bodyPr>
          <a:lstStyle/>
          <a:p>
            <a:r>
              <a:rPr lang="it-IT" sz="3600" b="1" dirty="0" smtClean="0"/>
              <a:t>International </a:t>
            </a:r>
            <a:r>
              <a:rPr lang="it-IT" sz="3600" b="1" dirty="0" err="1"/>
              <a:t>entrepreneurial</a:t>
            </a:r>
            <a:r>
              <a:rPr lang="it-IT" sz="3600" b="1" dirty="0"/>
              <a:t> </a:t>
            </a:r>
            <a:r>
              <a:rPr lang="it-IT" sz="3600" b="1" dirty="0" err="1" smtClean="0"/>
              <a:t>organizations</a:t>
            </a:r>
            <a:r>
              <a:rPr lang="it-IT" sz="3600" b="1" dirty="0" smtClean="0"/>
              <a:t>: </a:t>
            </a:r>
            <a:r>
              <a:rPr lang="it-IT" sz="3600" b="1" dirty="0" err="1" smtClean="0"/>
              <a:t>characteristics</a:t>
            </a:r>
            <a:r>
              <a:rPr lang="it-IT" sz="3600" b="1" dirty="0" smtClean="0"/>
              <a:t> and </a:t>
            </a:r>
            <a:r>
              <a:rPr lang="it-IT" sz="3600" b="1" dirty="0" err="1"/>
              <a:t>typologies</a:t>
            </a:r>
            <a:endParaRPr lang="it-IT" sz="3600" dirty="0"/>
          </a:p>
        </p:txBody>
      </p:sp>
      <p:sp>
        <p:nvSpPr>
          <p:cNvPr id="3" name="Segnaposto contenuto 2"/>
          <p:cNvSpPr>
            <a:spLocks noGrp="1"/>
          </p:cNvSpPr>
          <p:nvPr>
            <p:ph idx="1"/>
          </p:nvPr>
        </p:nvSpPr>
        <p:spPr>
          <a:xfrm>
            <a:off x="838199" y="1724337"/>
            <a:ext cx="11075127" cy="4679678"/>
          </a:xfrm>
        </p:spPr>
        <p:txBody>
          <a:bodyPr/>
          <a:lstStyle/>
          <a:p>
            <a:r>
              <a:rPr lang="en-US" dirty="0"/>
              <a:t>The characteristics of international </a:t>
            </a:r>
            <a:r>
              <a:rPr lang="en-US" dirty="0" smtClean="0"/>
              <a:t>entrepreneurial organizations </a:t>
            </a:r>
            <a:r>
              <a:rPr lang="en-US" dirty="0"/>
              <a:t>(IEO): what do they have in common</a:t>
            </a:r>
            <a:r>
              <a:rPr lang="en-US" dirty="0" smtClean="0"/>
              <a:t>?</a:t>
            </a:r>
            <a:endParaRPr lang="en-US" dirty="0"/>
          </a:p>
          <a:p>
            <a:r>
              <a:rPr lang="en-US" dirty="0" smtClean="0"/>
              <a:t>Typologies of </a:t>
            </a:r>
            <a:r>
              <a:rPr lang="en-US" dirty="0" smtClean="0"/>
              <a:t>IE beyond </a:t>
            </a:r>
            <a:r>
              <a:rPr lang="en-US" dirty="0" smtClean="0"/>
              <a:t>international </a:t>
            </a:r>
            <a:r>
              <a:rPr lang="en-US" dirty="0"/>
              <a:t>new </a:t>
            </a:r>
            <a:r>
              <a:rPr lang="en-US" dirty="0" smtClean="0"/>
              <a:t>ventures and </a:t>
            </a:r>
            <a:r>
              <a:rPr lang="en-US" dirty="0"/>
              <a:t>born global </a:t>
            </a:r>
            <a:r>
              <a:rPr lang="en-US" dirty="0" smtClean="0"/>
              <a:t>firms</a:t>
            </a:r>
            <a:endParaRPr lang="en-US" dirty="0"/>
          </a:p>
          <a:p>
            <a:r>
              <a:rPr lang="en-US" dirty="0" smtClean="0"/>
              <a:t>International sustaina</a:t>
            </a:r>
            <a:r>
              <a:rPr lang="en-US" dirty="0" smtClean="0"/>
              <a:t>ble entrepreneurship: environmental and circular entrepreneurship</a:t>
            </a:r>
            <a:endParaRPr lang="en-US" dirty="0"/>
          </a:p>
          <a:p>
            <a:r>
              <a:rPr lang="it-IT" dirty="0" smtClean="0"/>
              <a:t>International </a:t>
            </a:r>
            <a:r>
              <a:rPr lang="it-IT" dirty="0" err="1" smtClean="0"/>
              <a:t>sustainable</a:t>
            </a:r>
            <a:r>
              <a:rPr lang="it-IT" dirty="0" smtClean="0"/>
              <a:t> </a:t>
            </a:r>
            <a:r>
              <a:rPr lang="it-IT" dirty="0" err="1" smtClean="0"/>
              <a:t>entrepreneurship</a:t>
            </a:r>
            <a:r>
              <a:rPr lang="it-IT" dirty="0" smtClean="0"/>
              <a:t>: </a:t>
            </a:r>
            <a:r>
              <a:rPr lang="it-IT" dirty="0" err="1" smtClean="0"/>
              <a:t>international</a:t>
            </a:r>
            <a:r>
              <a:rPr lang="it-IT" dirty="0" smtClean="0"/>
              <a:t> social </a:t>
            </a:r>
            <a:r>
              <a:rPr lang="it-IT" dirty="0" err="1" smtClean="0"/>
              <a:t>entrepreneurship</a:t>
            </a:r>
            <a:endParaRPr lang="it-IT" dirty="0" smtClean="0"/>
          </a:p>
          <a:p>
            <a:pPr marL="0" indent="0">
              <a:buNone/>
            </a:pPr>
            <a:endParaRPr lang="it-IT" dirty="0" smtClean="0"/>
          </a:p>
          <a:p>
            <a:pPr marL="0" indent="0">
              <a:buNone/>
            </a:pPr>
            <a:r>
              <a:rPr lang="it-IT" b="1" dirty="0" smtClean="0"/>
              <a:t>Case </a:t>
            </a:r>
            <a:r>
              <a:rPr lang="it-IT" b="1" dirty="0" err="1" smtClean="0"/>
              <a:t>study</a:t>
            </a:r>
            <a:r>
              <a:rPr lang="it-IT" b="1" dirty="0" smtClean="0"/>
              <a:t>: </a:t>
            </a:r>
            <a:r>
              <a:rPr lang="it-IT" b="1" dirty="0" err="1" smtClean="0"/>
              <a:t>Touch</a:t>
            </a:r>
            <a:r>
              <a:rPr lang="it-IT" b="1" dirty="0" smtClean="0"/>
              <a:t>-a-Life Foundation</a:t>
            </a:r>
            <a:endParaRPr lang="it-IT" b="1" dirty="0"/>
          </a:p>
        </p:txBody>
      </p:sp>
    </p:spTree>
    <p:extLst>
      <p:ext uri="{BB962C8B-B14F-4D97-AF65-F5344CB8AC3E}">
        <p14:creationId xmlns:p14="http://schemas.microsoft.com/office/powerpoint/2010/main" val="2312721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Common </a:t>
            </a:r>
            <a:r>
              <a:rPr lang="it-IT" dirty="0" err="1" smtClean="0"/>
              <a:t>characteristics</a:t>
            </a:r>
            <a:r>
              <a:rPr lang="it-IT" dirty="0" smtClean="0"/>
              <a:t> </a:t>
            </a:r>
            <a:r>
              <a:rPr lang="it-IT" dirty="0" err="1" smtClean="0"/>
              <a:t>of</a:t>
            </a:r>
            <a:r>
              <a:rPr lang="it-IT" dirty="0" smtClean="0"/>
              <a:t> </a:t>
            </a:r>
            <a:r>
              <a:rPr lang="it-IT" dirty="0" err="1" smtClean="0"/>
              <a:t>IEOs</a:t>
            </a:r>
            <a:endParaRPr lang="it-IT" dirty="0"/>
          </a:p>
        </p:txBody>
      </p:sp>
      <p:pic>
        <p:nvPicPr>
          <p:cNvPr id="3" name="Immagine 2"/>
          <p:cNvPicPr>
            <a:picLocks noChangeAspect="1"/>
          </p:cNvPicPr>
          <p:nvPr/>
        </p:nvPicPr>
        <p:blipFill>
          <a:blip r:embed="rId2"/>
          <a:stretch>
            <a:fillRect/>
          </a:stretch>
        </p:blipFill>
        <p:spPr>
          <a:xfrm>
            <a:off x="2857033" y="1285884"/>
            <a:ext cx="6687483" cy="501084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16" y="144327"/>
            <a:ext cx="10515600" cy="892182"/>
          </a:xfrm>
        </p:spPr>
        <p:txBody>
          <a:bodyPr>
            <a:normAutofit fontScale="90000"/>
          </a:bodyPr>
          <a:lstStyle/>
          <a:p>
            <a:r>
              <a:rPr lang="it-IT" dirty="0" err="1" smtClean="0"/>
              <a:t>Different</a:t>
            </a:r>
            <a:r>
              <a:rPr lang="it-IT" dirty="0" smtClean="0"/>
              <a:t> </a:t>
            </a:r>
            <a:r>
              <a:rPr lang="it-IT" dirty="0" err="1" smtClean="0"/>
              <a:t>types</a:t>
            </a:r>
            <a:r>
              <a:rPr lang="it-IT" dirty="0" smtClean="0"/>
              <a:t> </a:t>
            </a:r>
            <a:r>
              <a:rPr lang="it-IT" dirty="0" err="1" smtClean="0"/>
              <a:t>of</a:t>
            </a:r>
            <a:r>
              <a:rPr lang="it-IT" dirty="0" smtClean="0"/>
              <a:t> </a:t>
            </a:r>
            <a:r>
              <a:rPr lang="it-IT" dirty="0" err="1" smtClean="0"/>
              <a:t>IEOs</a:t>
            </a:r>
            <a:r>
              <a:rPr lang="it-IT" dirty="0" smtClean="0"/>
              <a:t>: </a:t>
            </a:r>
            <a:r>
              <a:rPr lang="it-IT" dirty="0" err="1" smtClean="0"/>
              <a:t>international</a:t>
            </a:r>
            <a:r>
              <a:rPr lang="it-IT" dirty="0" smtClean="0"/>
              <a:t> </a:t>
            </a:r>
            <a:r>
              <a:rPr lang="it-IT" dirty="0" err="1" smtClean="0"/>
              <a:t>new</a:t>
            </a:r>
            <a:r>
              <a:rPr lang="it-IT" dirty="0" smtClean="0"/>
              <a:t> </a:t>
            </a:r>
            <a:r>
              <a:rPr lang="it-IT" dirty="0" err="1" smtClean="0"/>
              <a:t>ventures</a:t>
            </a:r>
            <a:r>
              <a:rPr lang="it-IT" dirty="0" smtClean="0"/>
              <a:t> and </a:t>
            </a:r>
            <a:r>
              <a:rPr lang="it-IT" dirty="0" err="1" smtClean="0"/>
              <a:t>born</a:t>
            </a:r>
            <a:r>
              <a:rPr lang="it-IT" dirty="0" smtClean="0"/>
              <a:t> global </a:t>
            </a:r>
            <a:r>
              <a:rPr lang="it-IT" dirty="0" err="1" smtClean="0"/>
              <a:t>firms</a:t>
            </a:r>
            <a:endParaRPr lang="it-IT" dirty="0"/>
          </a:p>
        </p:txBody>
      </p:sp>
      <p:sp>
        <p:nvSpPr>
          <p:cNvPr id="4" name="Segnaposto contenuto 2"/>
          <p:cNvSpPr>
            <a:spLocks noGrp="1"/>
          </p:cNvSpPr>
          <p:nvPr>
            <p:ph idx="1"/>
          </p:nvPr>
        </p:nvSpPr>
        <p:spPr>
          <a:xfrm>
            <a:off x="605450" y="1459875"/>
            <a:ext cx="10515600" cy="4351338"/>
          </a:xfrm>
        </p:spPr>
        <p:txBody>
          <a:bodyPr>
            <a:noAutofit/>
          </a:bodyPr>
          <a:lstStyle/>
          <a:p>
            <a:pPr lvl="1" algn="just">
              <a:lnSpc>
                <a:spcPct val="80000"/>
              </a:lnSpc>
              <a:spcAft>
                <a:spcPct val="40000"/>
              </a:spcAft>
              <a:buNone/>
            </a:pPr>
            <a:r>
              <a:rPr lang="ca-ES" b="1" dirty="0" smtClean="0">
                <a:solidFill>
                  <a:srgbClr val="002060"/>
                </a:solidFill>
                <a:cs typeface="Times New Roman" pitchFamily="18" charset="0"/>
              </a:rPr>
              <a:t>International New Venture (INV)</a:t>
            </a:r>
            <a:r>
              <a:rPr lang="ca-ES" dirty="0" smtClean="0">
                <a:solidFill>
                  <a:srgbClr val="002060"/>
                </a:solidFill>
                <a:cs typeface="Times New Roman" pitchFamily="18" charset="0"/>
              </a:rPr>
              <a:t>: “start-ups that, from their inception, engage in international business, thus viewing their operating domain as international from the initial stages of the firm’s operation” (McDougall, 1989: 390)</a:t>
            </a:r>
          </a:p>
          <a:p>
            <a:pPr lvl="1" algn="just">
              <a:lnSpc>
                <a:spcPct val="80000"/>
              </a:lnSpc>
              <a:spcAft>
                <a:spcPct val="40000"/>
              </a:spcAft>
              <a:buNone/>
            </a:pPr>
            <a:r>
              <a:rPr lang="ca-ES" dirty="0" smtClean="0">
                <a:solidFill>
                  <a:srgbClr val="002060"/>
                </a:solidFill>
                <a:cs typeface="Times New Roman" pitchFamily="18" charset="0"/>
              </a:rPr>
              <a:t>“... a business organization that, from inception, seeks to derive significant competitive advantage from the use of resources and/or the sale of outputs in multiple countries” (Oviatt and McDougall, 1994:49)</a:t>
            </a:r>
          </a:p>
          <a:p>
            <a:pPr lvl="1" algn="just">
              <a:lnSpc>
                <a:spcPct val="80000"/>
              </a:lnSpc>
              <a:spcAft>
                <a:spcPct val="40000"/>
              </a:spcAft>
              <a:buNone/>
            </a:pPr>
            <a:r>
              <a:rPr lang="ca-ES" b="1" dirty="0" smtClean="0">
                <a:solidFill>
                  <a:srgbClr val="002060"/>
                </a:solidFill>
                <a:cs typeface="Times New Roman" pitchFamily="18" charset="0"/>
              </a:rPr>
              <a:t>Born Global Firm (BGF)</a:t>
            </a:r>
            <a:r>
              <a:rPr lang="ca-ES" dirty="0" smtClean="0">
                <a:solidFill>
                  <a:srgbClr val="002060"/>
                </a:solidFill>
                <a:cs typeface="Times New Roman" pitchFamily="18" charset="0"/>
              </a:rPr>
              <a:t>: “Being born global means that exporting was the primary goal of the firm even upon its inception. These firms have been able to attain as much as 76 % of their sales from exports after only two years of operation” (Rennie, 1993:45)</a:t>
            </a:r>
          </a:p>
          <a:p>
            <a:pPr lvl="1" algn="just">
              <a:lnSpc>
                <a:spcPct val="80000"/>
              </a:lnSpc>
              <a:spcAft>
                <a:spcPct val="40000"/>
              </a:spcAft>
              <a:buNone/>
            </a:pPr>
            <a:r>
              <a:rPr lang="ca-ES" dirty="0" smtClean="0">
                <a:solidFill>
                  <a:srgbClr val="002060"/>
                </a:solidFill>
                <a:cs typeface="Times New Roman" pitchFamily="18" charset="0"/>
              </a:rPr>
              <a:t> “business organizations that, from or near their founding, seek superior international business performance from the application of knowledge-based resources to the sale of outputs in multiple countries” (Knight &amp; Cavusgil, 2004: 124).     </a:t>
            </a:r>
          </a:p>
          <a:p>
            <a:endParaRPr lang="it-IT" sz="3600" dirty="0">
              <a:solidFill>
                <a:srgbClr val="00206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16" y="111077"/>
            <a:ext cx="10515600" cy="892182"/>
          </a:xfrm>
        </p:spPr>
        <p:txBody>
          <a:bodyPr>
            <a:normAutofit fontScale="90000"/>
          </a:bodyPr>
          <a:lstStyle/>
          <a:p>
            <a:r>
              <a:rPr lang="it-IT" dirty="0" err="1" smtClean="0"/>
              <a:t>Different</a:t>
            </a:r>
            <a:r>
              <a:rPr lang="it-IT" dirty="0" smtClean="0"/>
              <a:t> </a:t>
            </a:r>
            <a:r>
              <a:rPr lang="it-IT" dirty="0" err="1" smtClean="0"/>
              <a:t>types</a:t>
            </a:r>
            <a:r>
              <a:rPr lang="it-IT" dirty="0" smtClean="0"/>
              <a:t> </a:t>
            </a:r>
            <a:r>
              <a:rPr lang="it-IT" dirty="0" err="1" smtClean="0"/>
              <a:t>of</a:t>
            </a:r>
            <a:r>
              <a:rPr lang="it-IT" dirty="0" smtClean="0"/>
              <a:t> </a:t>
            </a:r>
            <a:r>
              <a:rPr lang="it-IT" dirty="0" err="1" smtClean="0"/>
              <a:t>IEOs</a:t>
            </a:r>
            <a:r>
              <a:rPr lang="it-IT" dirty="0" smtClean="0"/>
              <a:t>: </a:t>
            </a:r>
            <a:r>
              <a:rPr lang="it-IT" dirty="0" err="1" smtClean="0"/>
              <a:t>From</a:t>
            </a:r>
            <a:r>
              <a:rPr lang="it-IT" dirty="0" smtClean="0"/>
              <a:t> </a:t>
            </a:r>
            <a:r>
              <a:rPr lang="it-IT" dirty="0" err="1" smtClean="0"/>
              <a:t>early</a:t>
            </a:r>
            <a:r>
              <a:rPr lang="it-IT" dirty="0" smtClean="0"/>
              <a:t> </a:t>
            </a:r>
            <a:r>
              <a:rPr lang="it-IT" dirty="0" err="1" smtClean="0"/>
              <a:t>internationalizeres</a:t>
            </a:r>
            <a:r>
              <a:rPr lang="it-IT" dirty="0" smtClean="0"/>
              <a:t> </a:t>
            </a:r>
            <a:r>
              <a:rPr lang="it-IT" dirty="0" err="1" smtClean="0"/>
              <a:t>to</a:t>
            </a:r>
            <a:r>
              <a:rPr lang="it-IT" dirty="0" smtClean="0"/>
              <a:t> </a:t>
            </a:r>
            <a:r>
              <a:rPr lang="it-IT" dirty="0" err="1" smtClean="0"/>
              <a:t>Born</a:t>
            </a:r>
            <a:r>
              <a:rPr lang="it-IT" dirty="0" smtClean="0"/>
              <a:t> Global </a:t>
            </a:r>
            <a:r>
              <a:rPr lang="it-IT" dirty="0" err="1" smtClean="0"/>
              <a:t>firms</a:t>
            </a:r>
            <a:endParaRPr lang="it-IT" dirty="0"/>
          </a:p>
        </p:txBody>
      </p:sp>
      <p:graphicFrame>
        <p:nvGraphicFramePr>
          <p:cNvPr id="5" name="Tabella 4"/>
          <p:cNvGraphicFramePr>
            <a:graphicFrameLocks noGrp="1"/>
          </p:cNvGraphicFramePr>
          <p:nvPr/>
        </p:nvGraphicFramePr>
        <p:xfrm>
          <a:off x="349134" y="2028303"/>
          <a:ext cx="11355184" cy="3668901"/>
        </p:xfrm>
        <a:graphic>
          <a:graphicData uri="http://schemas.openxmlformats.org/drawingml/2006/table">
            <a:tbl>
              <a:tblPr/>
              <a:tblGrid>
                <a:gridCol w="3727610">
                  <a:extLst>
                    <a:ext uri="{9D8B030D-6E8A-4147-A177-3AD203B41FA5}">
                      <a16:colId xmlns:a16="http://schemas.microsoft.com/office/drawing/2014/main" val="20000"/>
                    </a:ext>
                  </a:extLst>
                </a:gridCol>
                <a:gridCol w="3879835">
                  <a:extLst>
                    <a:ext uri="{9D8B030D-6E8A-4147-A177-3AD203B41FA5}">
                      <a16:colId xmlns:a16="http://schemas.microsoft.com/office/drawing/2014/main" val="20001"/>
                    </a:ext>
                  </a:extLst>
                </a:gridCol>
                <a:gridCol w="3747739">
                  <a:extLst>
                    <a:ext uri="{9D8B030D-6E8A-4147-A177-3AD203B41FA5}">
                      <a16:colId xmlns:a16="http://schemas.microsoft.com/office/drawing/2014/main" val="20002"/>
                    </a:ext>
                  </a:extLst>
                </a:gridCol>
              </a:tblGrid>
              <a:tr h="447112">
                <a:tc>
                  <a:txBody>
                    <a:bodyPr/>
                    <a:lstStyle/>
                    <a:p>
                      <a:pPr algn="just">
                        <a:lnSpc>
                          <a:spcPct val="150000"/>
                        </a:lnSpc>
                        <a:spcAft>
                          <a:spcPts val="0"/>
                        </a:spcAft>
                      </a:pPr>
                      <a:r>
                        <a:rPr lang="en-GB" sz="2000" b="1" dirty="0">
                          <a:solidFill>
                            <a:srgbClr val="323232"/>
                          </a:solidFill>
                          <a:latin typeface="Palatino Linotype"/>
                          <a:ea typeface="Calibri"/>
                          <a:cs typeface="Times New Roman"/>
                        </a:rPr>
                        <a:t>Time and space in BGs</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GB" sz="2000" b="1" dirty="0">
                          <a:solidFill>
                            <a:srgbClr val="323232"/>
                          </a:solidFill>
                          <a:latin typeface="Palatino Linotype"/>
                          <a:ea typeface="Calibri"/>
                          <a:cs typeface="Times New Roman"/>
                        </a:rPr>
                        <a:t>Regional scope</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GB" sz="2000" b="1" dirty="0">
                          <a:solidFill>
                            <a:srgbClr val="323232"/>
                          </a:solidFill>
                          <a:latin typeface="Palatino Linotype"/>
                          <a:ea typeface="Calibri"/>
                          <a:cs typeface="Times New Roman"/>
                        </a:rPr>
                        <a:t>Global scope</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73581">
                <a:tc>
                  <a:txBody>
                    <a:bodyPr/>
                    <a:lstStyle/>
                    <a:p>
                      <a:pPr algn="just">
                        <a:lnSpc>
                          <a:spcPct val="150000"/>
                        </a:lnSpc>
                        <a:spcAft>
                          <a:spcPts val="0"/>
                        </a:spcAft>
                      </a:pPr>
                      <a:r>
                        <a:rPr lang="en-GB" sz="2000" b="1" dirty="0" smtClean="0">
                          <a:solidFill>
                            <a:srgbClr val="323232"/>
                          </a:solidFill>
                          <a:latin typeface="Palatino Linotype"/>
                          <a:ea typeface="Calibri"/>
                          <a:cs typeface="Times New Roman"/>
                        </a:rPr>
                        <a:t>Early </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GB" sz="2000" dirty="0" smtClean="0">
                          <a:solidFill>
                            <a:srgbClr val="323232"/>
                          </a:solidFill>
                          <a:latin typeface="Palatino Linotype"/>
                          <a:ea typeface="Calibri"/>
                          <a:cs typeface="Times New Roman"/>
                        </a:rPr>
                        <a:t>Early </a:t>
                      </a:r>
                      <a:r>
                        <a:rPr lang="en-GB" sz="2000" dirty="0" err="1">
                          <a:solidFill>
                            <a:srgbClr val="323232"/>
                          </a:solidFill>
                          <a:latin typeface="Palatino Linotype"/>
                          <a:ea typeface="Calibri"/>
                          <a:cs typeface="Times New Roman"/>
                        </a:rPr>
                        <a:t>Internationaliser</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50000"/>
                        </a:lnSpc>
                        <a:spcAft>
                          <a:spcPts val="0"/>
                        </a:spcAft>
                      </a:pPr>
                      <a:r>
                        <a:rPr lang="en-GB" sz="2000" dirty="0" smtClean="0">
                          <a:solidFill>
                            <a:srgbClr val="323232"/>
                          </a:solidFill>
                          <a:latin typeface="Palatino Linotype"/>
                          <a:ea typeface="Calibri"/>
                          <a:cs typeface="Times New Roman"/>
                        </a:rPr>
                        <a:t>Early </a:t>
                      </a:r>
                      <a:r>
                        <a:rPr lang="en-GB" sz="2000" dirty="0">
                          <a:solidFill>
                            <a:srgbClr val="323232"/>
                          </a:solidFill>
                          <a:latin typeface="Palatino Linotype"/>
                          <a:ea typeface="Calibri"/>
                          <a:cs typeface="Times New Roman"/>
                        </a:rPr>
                        <a:t>global</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648392">
                <a:tc>
                  <a:txBody>
                    <a:bodyPr/>
                    <a:lstStyle/>
                    <a:p>
                      <a:pPr algn="just">
                        <a:lnSpc>
                          <a:spcPct val="150000"/>
                        </a:lnSpc>
                        <a:spcAft>
                          <a:spcPts val="0"/>
                        </a:spcAft>
                      </a:pPr>
                      <a:r>
                        <a:rPr lang="en-GB" sz="2000" b="1" dirty="0" smtClean="0">
                          <a:solidFill>
                            <a:srgbClr val="323232"/>
                          </a:solidFill>
                          <a:latin typeface="Palatino Linotype"/>
                          <a:ea typeface="Calibri"/>
                          <a:cs typeface="Times New Roman"/>
                        </a:rPr>
                        <a:t>Fast</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GB" sz="2000" dirty="0" smtClean="0">
                          <a:solidFill>
                            <a:srgbClr val="323232"/>
                          </a:solidFill>
                          <a:latin typeface="Palatino Linotype"/>
                          <a:ea typeface="Calibri"/>
                          <a:cs typeface="Times New Roman"/>
                        </a:rPr>
                        <a:t>Fast </a:t>
                      </a:r>
                      <a:r>
                        <a:rPr lang="en-GB" sz="2000" dirty="0" err="1">
                          <a:solidFill>
                            <a:srgbClr val="323232"/>
                          </a:solidFill>
                          <a:latin typeface="Palatino Linotype"/>
                          <a:ea typeface="Calibri"/>
                          <a:cs typeface="Times New Roman"/>
                        </a:rPr>
                        <a:t>internationaliser</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50000"/>
                        </a:lnSpc>
                        <a:spcAft>
                          <a:spcPts val="0"/>
                        </a:spcAft>
                      </a:pPr>
                      <a:r>
                        <a:rPr lang="en-GB" sz="2000" dirty="0" smtClean="0">
                          <a:solidFill>
                            <a:srgbClr val="323232"/>
                          </a:solidFill>
                          <a:latin typeface="Palatino Linotype"/>
                          <a:ea typeface="Calibri"/>
                          <a:cs typeface="Times New Roman"/>
                        </a:rPr>
                        <a:t>Fast </a:t>
                      </a:r>
                      <a:r>
                        <a:rPr lang="en-GB" sz="2000" dirty="0">
                          <a:solidFill>
                            <a:srgbClr val="323232"/>
                          </a:solidFill>
                          <a:latin typeface="Palatino Linotype"/>
                          <a:ea typeface="Calibri"/>
                          <a:cs typeface="Times New Roman"/>
                        </a:rPr>
                        <a:t>global (born-again global)</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648393">
                <a:tc>
                  <a:txBody>
                    <a:bodyPr/>
                    <a:lstStyle/>
                    <a:p>
                      <a:pPr algn="just">
                        <a:lnSpc>
                          <a:spcPct val="150000"/>
                        </a:lnSpc>
                        <a:spcAft>
                          <a:spcPts val="0"/>
                        </a:spcAft>
                      </a:pPr>
                      <a:r>
                        <a:rPr lang="en-GB" sz="2000" b="1" dirty="0" smtClean="0">
                          <a:solidFill>
                            <a:srgbClr val="323232"/>
                          </a:solidFill>
                          <a:latin typeface="Palatino Linotype"/>
                          <a:ea typeface="Calibri"/>
                          <a:cs typeface="Times New Roman"/>
                        </a:rPr>
                        <a:t>Early </a:t>
                      </a:r>
                      <a:r>
                        <a:rPr lang="en-GB" sz="2000" b="1" dirty="0">
                          <a:solidFill>
                            <a:srgbClr val="323232"/>
                          </a:solidFill>
                          <a:latin typeface="Palatino Linotype"/>
                          <a:ea typeface="Calibri"/>
                          <a:cs typeface="Times New Roman"/>
                        </a:rPr>
                        <a:t>and </a:t>
                      </a:r>
                      <a:r>
                        <a:rPr lang="en-GB" sz="2000" b="1" dirty="0" smtClean="0">
                          <a:solidFill>
                            <a:srgbClr val="323232"/>
                          </a:solidFill>
                          <a:latin typeface="Palatino Linotype"/>
                          <a:ea typeface="Calibri"/>
                          <a:cs typeface="Times New Roman"/>
                        </a:rPr>
                        <a:t>fast</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GB" sz="2000" dirty="0" smtClean="0">
                          <a:solidFill>
                            <a:srgbClr val="323232"/>
                          </a:solidFill>
                          <a:latin typeface="Palatino Linotype"/>
                          <a:ea typeface="Calibri"/>
                          <a:cs typeface="Times New Roman"/>
                        </a:rPr>
                        <a:t>Born </a:t>
                      </a:r>
                      <a:r>
                        <a:rPr lang="en-GB" sz="2000" dirty="0">
                          <a:solidFill>
                            <a:srgbClr val="323232"/>
                          </a:solidFill>
                          <a:latin typeface="Palatino Linotype"/>
                          <a:ea typeface="Calibri"/>
                          <a:cs typeface="Times New Roman"/>
                        </a:rPr>
                        <a:t>international</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50000"/>
                        </a:lnSpc>
                        <a:spcAft>
                          <a:spcPts val="0"/>
                        </a:spcAft>
                      </a:pPr>
                      <a:r>
                        <a:rPr lang="en-GB" sz="2000" dirty="0" smtClean="0">
                          <a:solidFill>
                            <a:srgbClr val="323232"/>
                          </a:solidFill>
                          <a:latin typeface="Palatino Linotype"/>
                          <a:ea typeface="Calibri"/>
                          <a:cs typeface="Times New Roman"/>
                        </a:rPr>
                        <a:t>Born </a:t>
                      </a:r>
                      <a:r>
                        <a:rPr lang="en-GB" sz="2000" dirty="0">
                          <a:solidFill>
                            <a:srgbClr val="323232"/>
                          </a:solidFill>
                          <a:latin typeface="Palatino Linotype"/>
                          <a:ea typeface="Calibri"/>
                          <a:cs typeface="Times New Roman"/>
                        </a:rPr>
                        <a:t>global</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1341335">
                <a:tc>
                  <a:txBody>
                    <a:bodyPr/>
                    <a:lstStyle/>
                    <a:p>
                      <a:pPr algn="just">
                        <a:lnSpc>
                          <a:spcPct val="150000"/>
                        </a:lnSpc>
                        <a:spcAft>
                          <a:spcPts val="0"/>
                        </a:spcAft>
                      </a:pPr>
                      <a:r>
                        <a:rPr lang="en-GB" sz="2000" b="1" dirty="0" smtClean="0">
                          <a:solidFill>
                            <a:srgbClr val="323232"/>
                          </a:solidFill>
                          <a:latin typeface="Palatino Linotype"/>
                          <a:ea typeface="Calibri"/>
                          <a:cs typeface="Times New Roman"/>
                        </a:rPr>
                        <a:t>Late </a:t>
                      </a:r>
                      <a:r>
                        <a:rPr lang="en-GB" sz="2000" b="1" dirty="0">
                          <a:solidFill>
                            <a:srgbClr val="323232"/>
                          </a:solidFill>
                          <a:latin typeface="Palatino Linotype"/>
                          <a:ea typeface="Calibri"/>
                          <a:cs typeface="Times New Roman"/>
                        </a:rPr>
                        <a:t>and slow</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GB" sz="2000" dirty="0" err="1" smtClean="0">
                          <a:solidFill>
                            <a:srgbClr val="323232"/>
                          </a:solidFill>
                          <a:latin typeface="Palatino Linotype"/>
                          <a:ea typeface="Calibri"/>
                          <a:cs typeface="Times New Roman"/>
                        </a:rPr>
                        <a:t>Traditional,gradual</a:t>
                      </a:r>
                      <a:r>
                        <a:rPr lang="en-GB" sz="2000" dirty="0" smtClean="0">
                          <a:solidFill>
                            <a:srgbClr val="323232"/>
                          </a:solidFill>
                          <a:latin typeface="Palatino Linotype"/>
                          <a:ea typeface="Calibri"/>
                          <a:cs typeface="Times New Roman"/>
                        </a:rPr>
                        <a:t> </a:t>
                      </a:r>
                      <a:r>
                        <a:rPr lang="en-GB" sz="2000" dirty="0" err="1">
                          <a:solidFill>
                            <a:srgbClr val="323232"/>
                          </a:solidFill>
                          <a:latin typeface="Palatino Linotype"/>
                          <a:ea typeface="Calibri"/>
                          <a:cs typeface="Times New Roman"/>
                        </a:rPr>
                        <a:t>internationalisers</a:t>
                      </a:r>
                      <a:endParaRPr lang="it-IT" sz="28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50000"/>
                        </a:lnSpc>
                        <a:spcAft>
                          <a:spcPts val="0"/>
                        </a:spcAft>
                      </a:pPr>
                      <a:endParaRPr lang="en-GB" sz="2000" dirty="0">
                        <a:solidFill>
                          <a:srgbClr val="323232"/>
                        </a:solidFill>
                        <a:latin typeface="Palatino Linotype"/>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a:t>
            </a:r>
            <a:r>
              <a:rPr lang="it-IT" dirty="0" err="1" smtClean="0"/>
              <a:t>many</a:t>
            </a:r>
            <a:r>
              <a:rPr lang="it-IT" dirty="0" smtClean="0"/>
              <a:t> </a:t>
            </a:r>
            <a:r>
              <a:rPr lang="it-IT" dirty="0" err="1" smtClean="0"/>
              <a:t>emerging</a:t>
            </a:r>
            <a:r>
              <a:rPr lang="it-IT" dirty="0" smtClean="0"/>
              <a:t> </a:t>
            </a:r>
            <a:r>
              <a:rPr lang="it-IT" dirty="0" err="1" smtClean="0"/>
              <a:t>facets</a:t>
            </a:r>
            <a:r>
              <a:rPr lang="it-IT" dirty="0" smtClean="0"/>
              <a:t> of </a:t>
            </a:r>
            <a:r>
              <a:rPr lang="it-IT" dirty="0" err="1" smtClean="0"/>
              <a:t>international</a:t>
            </a:r>
            <a:r>
              <a:rPr lang="it-IT" dirty="0" smtClean="0"/>
              <a:t> </a:t>
            </a:r>
            <a:r>
              <a:rPr lang="it-IT" dirty="0" err="1" smtClean="0"/>
              <a:t>entrepreneurship</a:t>
            </a:r>
            <a:endParaRPr lang="it-IT" dirty="0"/>
          </a:p>
        </p:txBody>
      </p:sp>
      <p:sp>
        <p:nvSpPr>
          <p:cNvPr id="3" name="Segnaposto contenuto 2"/>
          <p:cNvSpPr>
            <a:spLocks noGrp="1"/>
          </p:cNvSpPr>
          <p:nvPr>
            <p:ph idx="1"/>
          </p:nvPr>
        </p:nvSpPr>
        <p:spPr>
          <a:xfrm>
            <a:off x="838200" y="1825625"/>
            <a:ext cx="5019675" cy="4351338"/>
          </a:xfrm>
        </p:spPr>
        <p:txBody>
          <a:bodyPr/>
          <a:lstStyle/>
          <a:p>
            <a:r>
              <a:rPr lang="it-IT" dirty="0" err="1" smtClean="0"/>
              <a:t>Migrant</a:t>
            </a:r>
            <a:r>
              <a:rPr lang="it-IT" dirty="0" smtClean="0"/>
              <a:t> </a:t>
            </a:r>
            <a:r>
              <a:rPr lang="it-IT" dirty="0" err="1" smtClean="0"/>
              <a:t>entrepreneurship</a:t>
            </a:r>
            <a:endParaRPr lang="it-IT" dirty="0" smtClean="0"/>
          </a:p>
          <a:p>
            <a:endParaRPr lang="it-IT" dirty="0"/>
          </a:p>
          <a:p>
            <a:r>
              <a:rPr lang="it-IT" dirty="0" err="1" smtClean="0"/>
              <a:t>Environmental</a:t>
            </a:r>
            <a:r>
              <a:rPr lang="it-IT" dirty="0" smtClean="0"/>
              <a:t>, green and </a:t>
            </a:r>
            <a:r>
              <a:rPr lang="it-IT" dirty="0" err="1" smtClean="0"/>
              <a:t>circular</a:t>
            </a:r>
            <a:r>
              <a:rPr lang="it-IT" dirty="0" smtClean="0"/>
              <a:t> </a:t>
            </a:r>
            <a:r>
              <a:rPr lang="it-IT" dirty="0" err="1" smtClean="0"/>
              <a:t>entrepreneurship</a:t>
            </a:r>
            <a:endParaRPr lang="it-IT" dirty="0" smtClean="0"/>
          </a:p>
          <a:p>
            <a:endParaRPr lang="it-IT" dirty="0" smtClean="0"/>
          </a:p>
          <a:p>
            <a:r>
              <a:rPr lang="it-IT" dirty="0" smtClean="0"/>
              <a:t>Social </a:t>
            </a:r>
            <a:r>
              <a:rPr lang="it-IT" dirty="0" err="1" smtClean="0"/>
              <a:t>entrepreneurship</a:t>
            </a:r>
            <a:endParaRPr lang="it-IT" dirty="0" smtClean="0"/>
          </a:p>
          <a:p>
            <a:endParaRPr lang="it-IT" dirty="0"/>
          </a:p>
          <a:p>
            <a:r>
              <a:rPr lang="it-IT" dirty="0" err="1" smtClean="0"/>
              <a:t>What</a:t>
            </a:r>
            <a:r>
              <a:rPr lang="it-IT" dirty="0" smtClean="0"/>
              <a:t> else?</a:t>
            </a:r>
            <a:endParaRPr lang="it-IT" dirty="0"/>
          </a:p>
        </p:txBody>
      </p:sp>
      <p:pic>
        <p:nvPicPr>
          <p:cNvPr id="3074" name="Picture 2" descr="Free vector diaspora abstract concept vector illustration. jewish diaspora, forced movement, star of david, living outside, ethnic religious group, jewish communities, foreigners group abstract metap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281" y="1285884"/>
            <a:ext cx="5214943" cy="521494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69900" y="6176962"/>
            <a:ext cx="10998200" cy="400110"/>
          </a:xfrm>
          <a:prstGeom prst="rect">
            <a:avLst/>
          </a:prstGeom>
          <a:noFill/>
        </p:spPr>
        <p:txBody>
          <a:bodyPr wrap="square" rtlCol="0">
            <a:spAutoFit/>
          </a:bodyPr>
          <a:lstStyle/>
          <a:p>
            <a:r>
              <a:rPr lang="en-US" sz="1000" dirty="0" smtClean="0"/>
              <a:t>Free image from: https</a:t>
            </a:r>
            <a:r>
              <a:rPr lang="en-US" sz="1000" dirty="0"/>
              <a:t>://www.freepik.com/free-vector/diaspora-abstract-concept-vector-illustration-jewish-diaspora-forced-movement-star-david-living-outside-ethnic-religious-group-jewish-communities-foreigners-group-abstract-metaphor_12468694.htm#query=migrant%20immigrant%20business&amp;position=14&amp;from_view=search&amp;track=ais"&gt;Image by </a:t>
            </a:r>
            <a:r>
              <a:rPr lang="en-US" sz="1000" dirty="0" err="1"/>
              <a:t>vectorjuice</a:t>
            </a:r>
            <a:r>
              <a:rPr lang="en-US" sz="1000" dirty="0"/>
              <a:t>&lt;/a&gt; on </a:t>
            </a:r>
            <a:r>
              <a:rPr lang="en-US" sz="1000" dirty="0" err="1"/>
              <a:t>Freepik</a:t>
            </a:r>
            <a:endParaRPr lang="it-IT" sz="1000" dirty="0"/>
          </a:p>
        </p:txBody>
      </p:sp>
    </p:spTree>
    <p:extLst>
      <p:ext uri="{BB962C8B-B14F-4D97-AF65-F5344CB8AC3E}">
        <p14:creationId xmlns:p14="http://schemas.microsoft.com/office/powerpoint/2010/main" val="3193319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Sustainable</a:t>
            </a:r>
            <a:r>
              <a:rPr lang="it-IT" dirty="0" smtClean="0"/>
              <a:t> </a:t>
            </a:r>
            <a:r>
              <a:rPr lang="it-IT" dirty="0" err="1" smtClean="0"/>
              <a:t>entrepreneurship</a:t>
            </a:r>
            <a:endParaRPr lang="it-IT" dirty="0"/>
          </a:p>
        </p:txBody>
      </p:sp>
      <p:sp>
        <p:nvSpPr>
          <p:cNvPr id="3" name="Segnaposto contenuto 2"/>
          <p:cNvSpPr>
            <a:spLocks noGrp="1"/>
          </p:cNvSpPr>
          <p:nvPr>
            <p:ph idx="1"/>
          </p:nvPr>
        </p:nvSpPr>
        <p:spPr/>
        <p:txBody>
          <a:bodyPr>
            <a:normAutofit fontScale="92500" lnSpcReduction="20000"/>
          </a:bodyPr>
          <a:lstStyle/>
          <a:p>
            <a:r>
              <a:rPr lang="en-GB" dirty="0"/>
              <a:t>S</a:t>
            </a:r>
            <a:r>
              <a:rPr lang="en-GB" dirty="0" smtClean="0"/>
              <a:t>ustainable </a:t>
            </a:r>
            <a:r>
              <a:rPr lang="en-GB" dirty="0"/>
              <a:t>entrepreneurship </a:t>
            </a:r>
            <a:r>
              <a:rPr lang="en-GB" dirty="0" smtClean="0"/>
              <a:t>encompasses </a:t>
            </a:r>
            <a:r>
              <a:rPr lang="en-GB" dirty="0"/>
              <a:t>the </a:t>
            </a:r>
            <a:r>
              <a:rPr lang="en-GB" dirty="0" smtClean="0"/>
              <a:t>diverse sustainability issues, </a:t>
            </a:r>
            <a:r>
              <a:rPr lang="en-GB" dirty="0"/>
              <a:t>from the environmental to the social ones</a:t>
            </a:r>
            <a:r>
              <a:rPr lang="en-GB" dirty="0" smtClean="0"/>
              <a:t>.</a:t>
            </a:r>
          </a:p>
          <a:p>
            <a:r>
              <a:rPr lang="en-GB" dirty="0" smtClean="0"/>
              <a:t>Environmental or “green” entrepreneurship addresses specifically the environmental grand challenges</a:t>
            </a:r>
          </a:p>
          <a:p>
            <a:r>
              <a:rPr lang="en-GB" dirty="0" smtClean="0"/>
              <a:t>A specific domain in environmental entrepreneurship is represented by circular entrepreneurship, as defined by </a:t>
            </a:r>
            <a:r>
              <a:rPr lang="en-GB" dirty="0" err="1" smtClean="0"/>
              <a:t>Zucchella</a:t>
            </a:r>
            <a:r>
              <a:rPr lang="en-GB" dirty="0" smtClean="0"/>
              <a:t> &amp; Urban (2019), based on the circular economy principles and adopting circular business models aimed at closing, narrowing or slowing the resources loops. These business models correspond to recycling materials, reusing, refurbishing products and repairing products, reducing the use of materials and energy.</a:t>
            </a:r>
          </a:p>
          <a:p>
            <a:r>
              <a:rPr lang="en-GB" dirty="0" smtClean="0"/>
              <a:t>The internationalization of sustainable entrepreneurship: which challenges and opportunities?</a:t>
            </a:r>
            <a:endParaRPr lang="it-IT" dirty="0"/>
          </a:p>
        </p:txBody>
      </p:sp>
    </p:spTree>
    <p:extLst>
      <p:ext uri="{BB962C8B-B14F-4D97-AF65-F5344CB8AC3E}">
        <p14:creationId xmlns:p14="http://schemas.microsoft.com/office/powerpoint/2010/main" val="2913143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3992" y="101182"/>
            <a:ext cx="10515600" cy="892182"/>
          </a:xfrm>
        </p:spPr>
        <p:txBody>
          <a:bodyPr>
            <a:noAutofit/>
          </a:bodyPr>
          <a:lstStyle/>
          <a:p>
            <a:r>
              <a:rPr lang="it-IT" sz="3200" dirty="0" err="1" smtClean="0"/>
              <a:t>Different</a:t>
            </a:r>
            <a:r>
              <a:rPr lang="it-IT" sz="3200" dirty="0" smtClean="0"/>
              <a:t> </a:t>
            </a:r>
            <a:r>
              <a:rPr lang="it-IT" sz="3200" i="1" dirty="0" err="1" smtClean="0"/>
              <a:t>firm</a:t>
            </a:r>
            <a:r>
              <a:rPr lang="it-IT" sz="3200" dirty="0" smtClean="0"/>
              <a:t> </a:t>
            </a:r>
            <a:r>
              <a:rPr lang="it-IT" sz="3200" dirty="0" err="1" smtClean="0"/>
              <a:t>context</a:t>
            </a:r>
            <a:r>
              <a:rPr lang="it-IT" sz="3200" dirty="0" smtClean="0"/>
              <a:t>: </a:t>
            </a:r>
            <a:r>
              <a:rPr lang="it-IT" sz="3200" dirty="0" err="1" smtClean="0"/>
              <a:t>international</a:t>
            </a:r>
            <a:r>
              <a:rPr lang="it-IT" sz="3200" dirty="0" smtClean="0"/>
              <a:t> social</a:t>
            </a:r>
            <a:r>
              <a:rPr lang="it-IT" sz="3600" dirty="0" smtClean="0"/>
              <a:t> </a:t>
            </a:r>
            <a:r>
              <a:rPr lang="it-IT" sz="3200" dirty="0" err="1" smtClean="0"/>
              <a:t>entrepreneurship</a:t>
            </a:r>
            <a:endParaRPr lang="it-IT" sz="3200" dirty="0"/>
          </a:p>
        </p:txBody>
      </p:sp>
      <p:sp>
        <p:nvSpPr>
          <p:cNvPr id="3" name="Segnaposto contenuto 2"/>
          <p:cNvSpPr>
            <a:spLocks noGrp="1"/>
          </p:cNvSpPr>
          <p:nvPr>
            <p:ph idx="1"/>
          </p:nvPr>
        </p:nvSpPr>
        <p:spPr>
          <a:xfrm>
            <a:off x="5120640" y="2820229"/>
            <a:ext cx="6702392" cy="4351338"/>
          </a:xfrm>
        </p:spPr>
        <p:txBody>
          <a:bodyPr>
            <a:noAutofit/>
          </a:bodyPr>
          <a:lstStyle/>
          <a:p>
            <a:pPr marL="0" indent="0">
              <a:buNone/>
            </a:pPr>
            <a:r>
              <a:rPr lang="it-IT" sz="2400" dirty="0" smtClean="0"/>
              <a:t>Social </a:t>
            </a:r>
            <a:r>
              <a:rPr lang="it-IT" sz="2400" dirty="0" err="1" smtClean="0"/>
              <a:t>entrepreneurship</a:t>
            </a:r>
            <a:r>
              <a:rPr lang="it-IT" sz="2400" dirty="0" smtClean="0"/>
              <a:t> </a:t>
            </a:r>
            <a:r>
              <a:rPr lang="it-IT" sz="2400" dirty="0" err="1" smtClean="0"/>
              <a:t>shows</a:t>
            </a:r>
            <a:endParaRPr lang="it-IT" sz="2400" dirty="0" smtClean="0"/>
          </a:p>
          <a:p>
            <a:r>
              <a:rPr lang="it-IT" sz="2400" dirty="0" err="1" smtClean="0"/>
              <a:t>how</a:t>
            </a:r>
            <a:r>
              <a:rPr lang="it-IT" sz="2400" dirty="0" smtClean="0"/>
              <a:t> to </a:t>
            </a:r>
            <a:r>
              <a:rPr lang="it-IT" sz="2400" dirty="0" err="1" smtClean="0"/>
              <a:t>mobilize</a:t>
            </a:r>
            <a:r>
              <a:rPr lang="it-IT" sz="2400" dirty="0" smtClean="0"/>
              <a:t> </a:t>
            </a:r>
            <a:r>
              <a:rPr lang="it-IT" sz="2400" dirty="0" err="1" smtClean="0"/>
              <a:t>resources</a:t>
            </a:r>
            <a:r>
              <a:rPr lang="it-IT" sz="2400" dirty="0" smtClean="0"/>
              <a:t> in </a:t>
            </a:r>
            <a:r>
              <a:rPr lang="it-IT" sz="2400" dirty="0" err="1" smtClean="0"/>
              <a:t>adverse</a:t>
            </a:r>
            <a:r>
              <a:rPr lang="it-IT" sz="2400" dirty="0" smtClean="0"/>
              <a:t> </a:t>
            </a:r>
            <a:r>
              <a:rPr lang="it-IT" sz="2400" dirty="0" err="1" smtClean="0"/>
              <a:t>environments</a:t>
            </a:r>
            <a:r>
              <a:rPr lang="it-IT" sz="2400" dirty="0" smtClean="0"/>
              <a:t> or </a:t>
            </a:r>
            <a:r>
              <a:rPr lang="it-IT" sz="2400" dirty="0" err="1" smtClean="0"/>
              <a:t>situations</a:t>
            </a:r>
            <a:r>
              <a:rPr lang="it-IT" sz="2400" dirty="0" smtClean="0"/>
              <a:t> of </a:t>
            </a:r>
            <a:r>
              <a:rPr lang="it-IT" sz="2400" dirty="0" err="1" smtClean="0"/>
              <a:t>institutional</a:t>
            </a:r>
            <a:r>
              <a:rPr lang="it-IT" sz="2400" dirty="0" smtClean="0"/>
              <a:t> </a:t>
            </a:r>
            <a:r>
              <a:rPr lang="it-IT" sz="2400" dirty="0" err="1" smtClean="0"/>
              <a:t>voids</a:t>
            </a:r>
            <a:endParaRPr lang="it-IT" sz="2400" dirty="0" smtClean="0"/>
          </a:p>
          <a:p>
            <a:r>
              <a:rPr lang="it-IT" sz="2400" dirty="0" smtClean="0"/>
              <a:t>the cooperative stance and </a:t>
            </a:r>
            <a:r>
              <a:rPr lang="it-IT" sz="2400" dirty="0" err="1" smtClean="0"/>
              <a:t>mechanisms</a:t>
            </a:r>
            <a:r>
              <a:rPr lang="it-IT" sz="2400" dirty="0" smtClean="0"/>
              <a:t> </a:t>
            </a:r>
            <a:r>
              <a:rPr lang="it-IT" sz="2400" dirty="0" err="1" smtClean="0"/>
              <a:t>to</a:t>
            </a:r>
            <a:r>
              <a:rPr lang="it-IT" sz="2400" dirty="0" smtClean="0"/>
              <a:t> </a:t>
            </a:r>
            <a:r>
              <a:rPr lang="it-IT" sz="2400" dirty="0" err="1" smtClean="0"/>
              <a:t>circumvent</a:t>
            </a:r>
            <a:r>
              <a:rPr lang="it-IT" sz="2400" dirty="0" smtClean="0"/>
              <a:t> or </a:t>
            </a:r>
            <a:r>
              <a:rPr lang="it-IT" sz="2400" dirty="0" err="1" smtClean="0"/>
              <a:t>change</a:t>
            </a:r>
            <a:r>
              <a:rPr lang="it-IT" sz="2400" dirty="0" smtClean="0"/>
              <a:t> </a:t>
            </a:r>
            <a:r>
              <a:rPr lang="it-IT" sz="2400" dirty="0" err="1" smtClean="0"/>
              <a:t>environmental</a:t>
            </a:r>
            <a:r>
              <a:rPr lang="it-IT" sz="2400" dirty="0" smtClean="0"/>
              <a:t> </a:t>
            </a:r>
            <a:r>
              <a:rPr lang="it-IT" sz="2400" dirty="0" err="1" smtClean="0"/>
              <a:t>barriers</a:t>
            </a:r>
            <a:endParaRPr lang="it-IT" sz="2400" dirty="0" smtClean="0"/>
          </a:p>
          <a:p>
            <a:r>
              <a:rPr lang="it-IT" sz="2400" dirty="0" smtClean="0"/>
              <a:t>the </a:t>
            </a:r>
            <a:r>
              <a:rPr lang="it-IT" sz="2400" dirty="0" err="1" smtClean="0"/>
              <a:t>importance</a:t>
            </a:r>
            <a:r>
              <a:rPr lang="it-IT" sz="2400" dirty="0" smtClean="0"/>
              <a:t> of cultural </a:t>
            </a:r>
            <a:r>
              <a:rPr lang="it-IT" sz="2400" dirty="0" err="1" smtClean="0"/>
              <a:t>understanding</a:t>
            </a:r>
            <a:r>
              <a:rPr lang="it-IT" sz="2400" dirty="0" smtClean="0"/>
              <a:t> and </a:t>
            </a:r>
            <a:r>
              <a:rPr lang="it-IT" sz="2400" dirty="0" err="1" smtClean="0"/>
              <a:t>how</a:t>
            </a:r>
            <a:r>
              <a:rPr lang="it-IT" sz="2400" dirty="0" smtClean="0"/>
              <a:t> </a:t>
            </a:r>
            <a:r>
              <a:rPr lang="it-IT" sz="2400" dirty="0" err="1" smtClean="0"/>
              <a:t>understanding</a:t>
            </a:r>
            <a:r>
              <a:rPr lang="it-IT" sz="2400" dirty="0" smtClean="0"/>
              <a:t> of </a:t>
            </a:r>
            <a:r>
              <a:rPr lang="it-IT" sz="2400" dirty="0" err="1" smtClean="0"/>
              <a:t>different</a:t>
            </a:r>
            <a:r>
              <a:rPr lang="it-IT" sz="2400" dirty="0" smtClean="0"/>
              <a:t>, multiple </a:t>
            </a:r>
            <a:r>
              <a:rPr lang="it-IT" sz="2400" dirty="0" err="1" smtClean="0"/>
              <a:t>contexts</a:t>
            </a:r>
            <a:r>
              <a:rPr lang="it-IT" sz="2400" dirty="0" smtClean="0"/>
              <a:t> </a:t>
            </a:r>
            <a:r>
              <a:rPr lang="it-IT" sz="2400" dirty="0" err="1" smtClean="0"/>
              <a:t>give</a:t>
            </a:r>
            <a:r>
              <a:rPr lang="it-IT" sz="2400" dirty="0" smtClean="0"/>
              <a:t> rise to the </a:t>
            </a:r>
            <a:r>
              <a:rPr lang="it-IT" sz="2400" dirty="0" err="1" smtClean="0"/>
              <a:t>identification</a:t>
            </a:r>
            <a:r>
              <a:rPr lang="it-IT" sz="2400" dirty="0" smtClean="0"/>
              <a:t> of </a:t>
            </a:r>
            <a:r>
              <a:rPr lang="it-IT" sz="2400" dirty="0" err="1" smtClean="0"/>
              <a:t>international</a:t>
            </a:r>
            <a:r>
              <a:rPr lang="it-IT" sz="2400" dirty="0" smtClean="0"/>
              <a:t> </a:t>
            </a:r>
            <a:r>
              <a:rPr lang="it-IT" sz="2400" dirty="0" err="1" smtClean="0"/>
              <a:t>opportunities</a:t>
            </a:r>
            <a:r>
              <a:rPr lang="it-IT" sz="2400" dirty="0" smtClean="0"/>
              <a:t>.</a:t>
            </a:r>
          </a:p>
          <a:p>
            <a:pPr marL="0" indent="0">
              <a:buNone/>
            </a:pPr>
            <a:endParaRPr lang="it-IT" sz="2400" dirty="0" smtClean="0"/>
          </a:p>
          <a:p>
            <a:endParaRPr lang="it-IT" sz="2400" dirty="0" smtClean="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11" y="2446334"/>
            <a:ext cx="4568843" cy="429210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25349" y="1340536"/>
            <a:ext cx="10957049" cy="1384995"/>
          </a:xfrm>
          <a:prstGeom prst="rect">
            <a:avLst/>
          </a:prstGeom>
          <a:noFill/>
        </p:spPr>
        <p:txBody>
          <a:bodyPr wrap="square" rtlCol="0">
            <a:spAutoFit/>
          </a:bodyPr>
          <a:lstStyle/>
          <a:p>
            <a:r>
              <a:rPr lang="it-IT" sz="2800" b="1" dirty="0" smtClean="0">
                <a:solidFill>
                  <a:srgbClr val="002060"/>
                </a:solidFill>
              </a:rPr>
              <a:t>Social </a:t>
            </a:r>
            <a:r>
              <a:rPr lang="it-IT" sz="2800" b="1" dirty="0" err="1" smtClean="0">
                <a:solidFill>
                  <a:srgbClr val="002060"/>
                </a:solidFill>
              </a:rPr>
              <a:t>value</a:t>
            </a:r>
            <a:r>
              <a:rPr lang="it-IT" sz="2800" b="1" dirty="0" smtClean="0">
                <a:solidFill>
                  <a:srgbClr val="002060"/>
                </a:solidFill>
              </a:rPr>
              <a:t> </a:t>
            </a:r>
            <a:r>
              <a:rPr lang="it-IT" sz="2800" b="1" dirty="0" err="1" smtClean="0">
                <a:solidFill>
                  <a:srgbClr val="002060"/>
                </a:solidFill>
              </a:rPr>
              <a:t>creation</a:t>
            </a:r>
            <a:r>
              <a:rPr lang="it-IT" sz="2800" b="1" dirty="0" smtClean="0">
                <a:solidFill>
                  <a:srgbClr val="002060"/>
                </a:solidFill>
              </a:rPr>
              <a:t>, </a:t>
            </a:r>
            <a:r>
              <a:rPr lang="it-IT" sz="2800" b="1" dirty="0" err="1" smtClean="0">
                <a:solidFill>
                  <a:srgbClr val="002060"/>
                </a:solidFill>
              </a:rPr>
              <a:t>instead</a:t>
            </a:r>
            <a:r>
              <a:rPr lang="it-IT" sz="2800" b="1" dirty="0" smtClean="0">
                <a:solidFill>
                  <a:srgbClr val="002060"/>
                </a:solidFill>
              </a:rPr>
              <a:t> </a:t>
            </a:r>
            <a:r>
              <a:rPr lang="it-IT" sz="2800" b="1" dirty="0" err="1" smtClean="0">
                <a:solidFill>
                  <a:srgbClr val="002060"/>
                </a:solidFill>
              </a:rPr>
              <a:t>of</a:t>
            </a:r>
            <a:r>
              <a:rPr lang="it-IT" sz="2800" b="1" dirty="0" smtClean="0">
                <a:solidFill>
                  <a:srgbClr val="002060"/>
                </a:solidFill>
              </a:rPr>
              <a:t> </a:t>
            </a:r>
            <a:r>
              <a:rPr lang="it-IT" sz="2800" b="1" dirty="0" err="1" smtClean="0">
                <a:solidFill>
                  <a:srgbClr val="002060"/>
                </a:solidFill>
              </a:rPr>
              <a:t>creating</a:t>
            </a:r>
            <a:r>
              <a:rPr lang="it-IT" sz="2800" b="1" dirty="0" smtClean="0">
                <a:solidFill>
                  <a:srgbClr val="002060"/>
                </a:solidFill>
              </a:rPr>
              <a:t> personal or </a:t>
            </a:r>
            <a:r>
              <a:rPr lang="it-IT" sz="2800" b="1" dirty="0" err="1" smtClean="0">
                <a:solidFill>
                  <a:srgbClr val="002060"/>
                </a:solidFill>
              </a:rPr>
              <a:t>stakeholder</a:t>
            </a:r>
            <a:r>
              <a:rPr lang="it-IT" sz="2800" b="1" dirty="0" smtClean="0">
                <a:solidFill>
                  <a:srgbClr val="002060"/>
                </a:solidFill>
              </a:rPr>
              <a:t> </a:t>
            </a:r>
            <a:r>
              <a:rPr lang="it-IT" sz="2800" b="1" dirty="0" err="1" smtClean="0">
                <a:solidFill>
                  <a:srgbClr val="002060"/>
                </a:solidFill>
              </a:rPr>
              <a:t>wealth</a:t>
            </a:r>
            <a:r>
              <a:rPr lang="it-IT" sz="2800" b="1" dirty="0" smtClean="0">
                <a:solidFill>
                  <a:srgbClr val="002060"/>
                </a:solidFill>
              </a:rPr>
              <a:t>,   </a:t>
            </a:r>
            <a:r>
              <a:rPr lang="it-IT" sz="2800" b="1" dirty="0" err="1" smtClean="0">
                <a:solidFill>
                  <a:srgbClr val="002060"/>
                </a:solidFill>
              </a:rPr>
              <a:t>is</a:t>
            </a:r>
            <a:r>
              <a:rPr lang="it-IT" sz="2800" b="1" dirty="0" smtClean="0">
                <a:solidFill>
                  <a:srgbClr val="002060"/>
                </a:solidFill>
              </a:rPr>
              <a:t> the </a:t>
            </a:r>
            <a:r>
              <a:rPr lang="it-IT" sz="2800" b="1" dirty="0" err="1" smtClean="0">
                <a:solidFill>
                  <a:srgbClr val="002060"/>
                </a:solidFill>
              </a:rPr>
              <a:t>primary</a:t>
            </a:r>
            <a:r>
              <a:rPr lang="it-IT" sz="2800" b="1" dirty="0" smtClean="0">
                <a:solidFill>
                  <a:srgbClr val="002060"/>
                </a:solidFill>
              </a:rPr>
              <a:t> driver </a:t>
            </a:r>
            <a:r>
              <a:rPr lang="it-IT" sz="2800" b="1" dirty="0" err="1" smtClean="0">
                <a:solidFill>
                  <a:srgbClr val="002060"/>
                </a:solidFill>
              </a:rPr>
              <a:t>for</a:t>
            </a:r>
            <a:r>
              <a:rPr lang="it-IT" sz="2800" b="1" dirty="0" smtClean="0">
                <a:solidFill>
                  <a:srgbClr val="002060"/>
                </a:solidFill>
              </a:rPr>
              <a:t> the </a:t>
            </a:r>
            <a:r>
              <a:rPr lang="it-IT" sz="2800" b="1" dirty="0" err="1" smtClean="0">
                <a:solidFill>
                  <a:srgbClr val="002060"/>
                </a:solidFill>
              </a:rPr>
              <a:t>entrepreneurial</a:t>
            </a:r>
            <a:r>
              <a:rPr lang="it-IT" sz="2800" b="1" dirty="0" smtClean="0">
                <a:solidFill>
                  <a:srgbClr val="002060"/>
                </a:solidFill>
              </a:rPr>
              <a:t> </a:t>
            </a:r>
            <a:r>
              <a:rPr lang="it-IT" sz="2800" b="1" dirty="0" err="1" smtClean="0">
                <a:solidFill>
                  <a:srgbClr val="002060"/>
                </a:solidFill>
              </a:rPr>
              <a:t>activity</a:t>
            </a:r>
            <a:r>
              <a:rPr lang="it-IT" sz="2800" b="1" dirty="0" smtClean="0">
                <a:solidFill>
                  <a:srgbClr val="002060"/>
                </a:solidFill>
              </a:rPr>
              <a:t>.</a:t>
            </a:r>
          </a:p>
          <a:p>
            <a:endParaRPr lang="it-IT" sz="2800" b="1" dirty="0">
              <a:solidFill>
                <a:srgbClr val="002060"/>
              </a:solidFill>
            </a:endParaRPr>
          </a:p>
        </p:txBody>
      </p:sp>
    </p:spTree>
    <p:extLst>
      <p:ext uri="{BB962C8B-B14F-4D97-AF65-F5344CB8AC3E}">
        <p14:creationId xmlns:p14="http://schemas.microsoft.com/office/powerpoint/2010/main" val="1855447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16" y="377077"/>
            <a:ext cx="10515600" cy="892182"/>
          </a:xfrm>
        </p:spPr>
        <p:txBody>
          <a:bodyPr/>
          <a:lstStyle/>
          <a:p>
            <a:r>
              <a:rPr lang="it-IT" dirty="0" smtClean="0"/>
              <a:t>International social </a:t>
            </a:r>
            <a:r>
              <a:rPr lang="it-IT" dirty="0" err="1" smtClean="0"/>
              <a:t>entrepreneurship</a:t>
            </a:r>
            <a:endParaRPr lang="it-IT" dirty="0"/>
          </a:p>
        </p:txBody>
      </p:sp>
      <p:sp>
        <p:nvSpPr>
          <p:cNvPr id="3" name="Segnaposto contenuto 2"/>
          <p:cNvSpPr>
            <a:spLocks noGrp="1"/>
          </p:cNvSpPr>
          <p:nvPr>
            <p:ph idx="1"/>
          </p:nvPr>
        </p:nvSpPr>
        <p:spPr>
          <a:xfrm>
            <a:off x="4705005" y="1579419"/>
            <a:ext cx="6916188" cy="4987636"/>
          </a:xfrm>
        </p:spPr>
        <p:txBody>
          <a:bodyPr>
            <a:normAutofit/>
          </a:bodyPr>
          <a:lstStyle/>
          <a:p>
            <a:pPr>
              <a:buNone/>
            </a:pPr>
            <a:r>
              <a:rPr lang="it-IT" dirty="0" smtClean="0"/>
              <a:t>	</a:t>
            </a:r>
            <a:r>
              <a:rPr lang="it-IT" dirty="0" err="1" smtClean="0"/>
              <a:t>From</a:t>
            </a:r>
            <a:r>
              <a:rPr lang="it-IT" dirty="0" smtClean="0"/>
              <a:t> </a:t>
            </a:r>
            <a:r>
              <a:rPr lang="it-IT" dirty="0" err="1" smtClean="0"/>
              <a:t>Schumpeter’s</a:t>
            </a:r>
            <a:r>
              <a:rPr lang="it-IT" dirty="0" smtClean="0"/>
              <a:t> (1934) social </a:t>
            </a:r>
            <a:r>
              <a:rPr lang="it-IT" dirty="0" err="1" smtClean="0"/>
              <a:t>value</a:t>
            </a:r>
            <a:r>
              <a:rPr lang="it-IT" dirty="0" smtClean="0"/>
              <a:t> </a:t>
            </a:r>
            <a:r>
              <a:rPr lang="it-IT" dirty="0" err="1" smtClean="0"/>
              <a:t>allocation</a:t>
            </a:r>
            <a:r>
              <a:rPr lang="it-IT" dirty="0" smtClean="0"/>
              <a:t> </a:t>
            </a:r>
            <a:r>
              <a:rPr lang="it-IT" dirty="0" err="1" smtClean="0"/>
              <a:t>to</a:t>
            </a:r>
            <a:r>
              <a:rPr lang="it-IT" dirty="0" smtClean="0"/>
              <a:t> social </a:t>
            </a:r>
            <a:r>
              <a:rPr lang="it-IT" dirty="0" err="1" smtClean="0"/>
              <a:t>value</a:t>
            </a:r>
            <a:r>
              <a:rPr lang="it-IT" dirty="0" smtClean="0"/>
              <a:t> </a:t>
            </a:r>
            <a:r>
              <a:rPr lang="it-IT" dirty="0" err="1" smtClean="0"/>
              <a:t>creation</a:t>
            </a:r>
            <a:endParaRPr lang="it-IT" dirty="0" smtClean="0"/>
          </a:p>
          <a:p>
            <a:pPr>
              <a:buNone/>
            </a:pPr>
            <a:r>
              <a:rPr lang="it-IT" dirty="0" smtClean="0"/>
              <a:t>	</a:t>
            </a:r>
            <a:r>
              <a:rPr lang="it-IT" dirty="0" err="1" smtClean="0"/>
              <a:t>Two</a:t>
            </a:r>
            <a:r>
              <a:rPr lang="it-IT" dirty="0" smtClean="0"/>
              <a:t> </a:t>
            </a:r>
            <a:r>
              <a:rPr lang="it-IT" dirty="0" err="1" smtClean="0"/>
              <a:t>central</a:t>
            </a:r>
            <a:r>
              <a:rPr lang="it-IT" dirty="0" smtClean="0"/>
              <a:t> and common </a:t>
            </a:r>
            <a:r>
              <a:rPr lang="it-IT" dirty="0" err="1" smtClean="0"/>
              <a:t>elements</a:t>
            </a:r>
            <a:r>
              <a:rPr lang="it-IT" dirty="0" smtClean="0"/>
              <a:t> in </a:t>
            </a:r>
            <a:r>
              <a:rPr lang="it-IT" dirty="0" err="1" smtClean="0"/>
              <a:t>various</a:t>
            </a:r>
            <a:r>
              <a:rPr lang="it-IT" dirty="0" smtClean="0"/>
              <a:t> </a:t>
            </a:r>
            <a:r>
              <a:rPr lang="it-IT" dirty="0" err="1" smtClean="0"/>
              <a:t>definitions</a:t>
            </a:r>
            <a:r>
              <a:rPr lang="it-IT" dirty="0" smtClean="0"/>
              <a:t> </a:t>
            </a:r>
            <a:r>
              <a:rPr lang="it-IT" dirty="0" err="1" smtClean="0"/>
              <a:t>of</a:t>
            </a:r>
            <a:r>
              <a:rPr lang="it-IT" dirty="0" smtClean="0"/>
              <a:t> SE:</a:t>
            </a:r>
          </a:p>
          <a:p>
            <a:pPr>
              <a:buNone/>
            </a:pPr>
            <a:r>
              <a:rPr lang="it-IT" dirty="0" smtClean="0"/>
              <a:t>	1) the </a:t>
            </a:r>
            <a:r>
              <a:rPr lang="it-IT" dirty="0" err="1" smtClean="0"/>
              <a:t>entrepreneurial</a:t>
            </a:r>
            <a:r>
              <a:rPr lang="it-IT" dirty="0" smtClean="0"/>
              <a:t> </a:t>
            </a:r>
            <a:r>
              <a:rPr lang="it-IT" dirty="0" err="1" smtClean="0"/>
              <a:t>dimension</a:t>
            </a:r>
            <a:r>
              <a:rPr lang="it-IT" dirty="0" smtClean="0"/>
              <a:t> </a:t>
            </a:r>
          </a:p>
          <a:p>
            <a:pPr>
              <a:buNone/>
            </a:pPr>
            <a:r>
              <a:rPr lang="it-IT" dirty="0" smtClean="0"/>
              <a:t>	2) the social </a:t>
            </a:r>
            <a:r>
              <a:rPr lang="it-IT" dirty="0" err="1" smtClean="0"/>
              <a:t>dimension</a:t>
            </a:r>
            <a:endParaRPr lang="it-IT" dirty="0" smtClean="0"/>
          </a:p>
          <a:p>
            <a:pPr>
              <a:buNone/>
            </a:pPr>
            <a:r>
              <a:rPr lang="it-IT" dirty="0" smtClean="0"/>
              <a:t> 	</a:t>
            </a:r>
          </a:p>
          <a:p>
            <a:pPr>
              <a:buNone/>
            </a:pPr>
            <a:r>
              <a:rPr lang="it-IT" dirty="0" smtClean="0"/>
              <a:t>	The </a:t>
            </a:r>
            <a:r>
              <a:rPr lang="it-IT" dirty="0" err="1" smtClean="0"/>
              <a:t>formation</a:t>
            </a:r>
            <a:r>
              <a:rPr lang="it-IT" dirty="0" smtClean="0"/>
              <a:t> and </a:t>
            </a:r>
            <a:r>
              <a:rPr lang="it-IT" dirty="0" err="1" smtClean="0"/>
              <a:t>exploitation</a:t>
            </a:r>
            <a:r>
              <a:rPr lang="it-IT" dirty="0" smtClean="0"/>
              <a:t> </a:t>
            </a:r>
            <a:r>
              <a:rPr lang="it-IT" dirty="0" err="1" smtClean="0"/>
              <a:t>of</a:t>
            </a:r>
            <a:r>
              <a:rPr lang="it-IT" dirty="0" smtClean="0"/>
              <a:t> </a:t>
            </a:r>
            <a:r>
              <a:rPr lang="it-IT" dirty="0" err="1" smtClean="0"/>
              <a:t>an</a:t>
            </a:r>
            <a:r>
              <a:rPr lang="it-IT" dirty="0" smtClean="0"/>
              <a:t> </a:t>
            </a:r>
            <a:r>
              <a:rPr lang="it-IT" dirty="0" err="1" smtClean="0"/>
              <a:t>opportunity</a:t>
            </a:r>
            <a:r>
              <a:rPr lang="it-IT" dirty="0" smtClean="0"/>
              <a:t> </a:t>
            </a:r>
            <a:r>
              <a:rPr lang="it-IT" dirty="0" err="1" smtClean="0"/>
              <a:t>with</a:t>
            </a:r>
            <a:r>
              <a:rPr lang="it-IT" dirty="0" smtClean="0"/>
              <a:t> “</a:t>
            </a:r>
            <a:r>
              <a:rPr lang="it-IT" dirty="0" err="1" smtClean="0"/>
              <a:t>mission-related</a:t>
            </a:r>
            <a:r>
              <a:rPr lang="it-IT" dirty="0" smtClean="0"/>
              <a:t> impact” </a:t>
            </a:r>
            <a:r>
              <a:rPr lang="it-IT" dirty="0" err="1" smtClean="0"/>
              <a:t>with</a:t>
            </a:r>
            <a:r>
              <a:rPr lang="it-IT" dirty="0" smtClean="0"/>
              <a:t> the social </a:t>
            </a:r>
            <a:r>
              <a:rPr lang="it-IT" dirty="0" err="1" smtClean="0"/>
              <a:t>mission</a:t>
            </a:r>
            <a:r>
              <a:rPr lang="it-IT" dirty="0" smtClean="0"/>
              <a:t> at the </a:t>
            </a:r>
            <a:r>
              <a:rPr lang="it-IT" dirty="0" err="1" smtClean="0"/>
              <a:t>centre</a:t>
            </a:r>
            <a:r>
              <a:rPr lang="it-IT" dirty="0" smtClean="0"/>
              <a:t> </a:t>
            </a:r>
            <a:r>
              <a:rPr lang="it-IT" dirty="0" err="1" smtClean="0"/>
              <a:t>of</a:t>
            </a:r>
            <a:r>
              <a:rPr lang="it-IT" dirty="0" smtClean="0"/>
              <a:t> the venture – </a:t>
            </a:r>
            <a:r>
              <a:rPr lang="it-IT" i="1" dirty="0" err="1" smtClean="0"/>
              <a:t>hybrid</a:t>
            </a:r>
            <a:r>
              <a:rPr lang="it-IT" i="1" dirty="0" smtClean="0"/>
              <a:t>/</a:t>
            </a:r>
            <a:r>
              <a:rPr lang="it-IT" i="1" dirty="0" err="1" smtClean="0"/>
              <a:t>blended</a:t>
            </a:r>
            <a:r>
              <a:rPr lang="it-IT" i="1" dirty="0" smtClean="0"/>
              <a:t> posture</a:t>
            </a:r>
            <a:endParaRPr lang="it-IT" i="1" dirty="0"/>
          </a:p>
        </p:txBody>
      </p:sp>
      <p:pic>
        <p:nvPicPr>
          <p:cNvPr id="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69" y="1884862"/>
            <a:ext cx="4568843" cy="4292101"/>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a destra 4"/>
          <p:cNvSpPr/>
          <p:nvPr/>
        </p:nvSpPr>
        <p:spPr>
          <a:xfrm rot="5400000">
            <a:off x="7427422" y="4177148"/>
            <a:ext cx="532014" cy="972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79330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526375"/>
            <a:ext cx="10515600" cy="4658302"/>
          </a:xfrm>
        </p:spPr>
        <p:txBody>
          <a:bodyPr>
            <a:normAutofit fontScale="92500" lnSpcReduction="20000"/>
          </a:bodyPr>
          <a:lstStyle/>
          <a:p>
            <a:r>
              <a:rPr lang="it-IT" dirty="0" err="1" smtClean="0"/>
              <a:t>Intersection</a:t>
            </a:r>
            <a:r>
              <a:rPr lang="it-IT" dirty="0" smtClean="0"/>
              <a:t> </a:t>
            </a:r>
            <a:r>
              <a:rPr lang="it-IT" dirty="0" err="1" smtClean="0"/>
              <a:t>between</a:t>
            </a:r>
            <a:r>
              <a:rPr lang="it-IT" dirty="0" smtClean="0"/>
              <a:t> IE and Social </a:t>
            </a:r>
            <a:r>
              <a:rPr lang="it-IT" dirty="0" err="1" smtClean="0"/>
              <a:t>Entrepreneurship</a:t>
            </a:r>
            <a:r>
              <a:rPr lang="it-IT" dirty="0" smtClean="0"/>
              <a:t>: </a:t>
            </a:r>
            <a:r>
              <a:rPr lang="it-IT" dirty="0" err="1" smtClean="0"/>
              <a:t>many</a:t>
            </a:r>
            <a:r>
              <a:rPr lang="it-IT" dirty="0" smtClean="0"/>
              <a:t> social </a:t>
            </a:r>
            <a:r>
              <a:rPr lang="it-IT" dirty="0" err="1" smtClean="0"/>
              <a:t>issues</a:t>
            </a:r>
            <a:r>
              <a:rPr lang="it-IT" dirty="0" smtClean="0"/>
              <a:t> </a:t>
            </a:r>
            <a:r>
              <a:rPr lang="it-IT" i="1" dirty="0" smtClean="0"/>
              <a:t>are</a:t>
            </a:r>
            <a:r>
              <a:rPr lang="it-IT" dirty="0" smtClean="0"/>
              <a:t> </a:t>
            </a:r>
            <a:r>
              <a:rPr lang="it-IT" dirty="0" err="1" smtClean="0"/>
              <a:t>international</a:t>
            </a:r>
            <a:endParaRPr lang="it-IT" dirty="0" smtClean="0"/>
          </a:p>
          <a:p>
            <a:r>
              <a:rPr lang="it-IT" dirty="0" err="1" smtClean="0"/>
              <a:t>Committed</a:t>
            </a:r>
            <a:r>
              <a:rPr lang="it-IT" dirty="0" smtClean="0"/>
              <a:t>, </a:t>
            </a:r>
            <a:r>
              <a:rPr lang="it-IT" dirty="0" err="1" smtClean="0"/>
              <a:t>empathic</a:t>
            </a:r>
            <a:r>
              <a:rPr lang="it-IT" dirty="0" smtClean="0"/>
              <a:t> </a:t>
            </a:r>
            <a:r>
              <a:rPr lang="it-IT" dirty="0" err="1" smtClean="0"/>
              <a:t>entrepreneurs</a:t>
            </a:r>
            <a:r>
              <a:rPr lang="it-IT" dirty="0" smtClean="0"/>
              <a:t> </a:t>
            </a:r>
            <a:r>
              <a:rPr lang="it-IT" dirty="0" err="1" smtClean="0"/>
              <a:t>see</a:t>
            </a:r>
            <a:r>
              <a:rPr lang="it-IT" dirty="0" smtClean="0"/>
              <a:t> </a:t>
            </a:r>
            <a:r>
              <a:rPr lang="it-IT" dirty="0" err="1" smtClean="0"/>
              <a:t>opportunity</a:t>
            </a:r>
            <a:r>
              <a:rPr lang="it-IT" dirty="0" smtClean="0"/>
              <a:t> </a:t>
            </a:r>
            <a:r>
              <a:rPr lang="it-IT" dirty="0" err="1" smtClean="0"/>
              <a:t>where</a:t>
            </a:r>
            <a:r>
              <a:rPr lang="it-IT" dirty="0" smtClean="0"/>
              <a:t> ‘the market’ </a:t>
            </a:r>
            <a:r>
              <a:rPr lang="it-IT" dirty="0" err="1" smtClean="0"/>
              <a:t>fails</a:t>
            </a:r>
            <a:r>
              <a:rPr lang="it-IT" dirty="0" smtClean="0"/>
              <a:t> or </a:t>
            </a:r>
            <a:r>
              <a:rPr lang="it-IT" dirty="0" err="1" smtClean="0"/>
              <a:t>that</a:t>
            </a:r>
            <a:r>
              <a:rPr lang="it-IT" dirty="0" smtClean="0"/>
              <a:t> </a:t>
            </a:r>
            <a:r>
              <a:rPr lang="it-IT" dirty="0" err="1" smtClean="0"/>
              <a:t>others</a:t>
            </a:r>
            <a:r>
              <a:rPr lang="it-IT" dirty="0" smtClean="0"/>
              <a:t> do </a:t>
            </a:r>
            <a:r>
              <a:rPr lang="it-IT" dirty="0" err="1" smtClean="0"/>
              <a:t>not</a:t>
            </a:r>
            <a:r>
              <a:rPr lang="it-IT" dirty="0" smtClean="0"/>
              <a:t> </a:t>
            </a:r>
            <a:r>
              <a:rPr lang="it-IT" dirty="0" err="1" smtClean="0"/>
              <a:t>see</a:t>
            </a:r>
            <a:r>
              <a:rPr lang="it-IT" dirty="0" smtClean="0"/>
              <a:t> </a:t>
            </a:r>
            <a:r>
              <a:rPr lang="it-IT" dirty="0" err="1" smtClean="0"/>
              <a:t>worth</a:t>
            </a:r>
            <a:r>
              <a:rPr lang="it-IT" dirty="0" smtClean="0"/>
              <a:t> </a:t>
            </a:r>
            <a:r>
              <a:rPr lang="it-IT" dirty="0" err="1" smtClean="0"/>
              <a:t>addressing</a:t>
            </a:r>
            <a:endParaRPr lang="it-IT" dirty="0" smtClean="0"/>
          </a:p>
          <a:p>
            <a:pPr>
              <a:buNone/>
            </a:pPr>
            <a:endParaRPr lang="it-IT" dirty="0" smtClean="0"/>
          </a:p>
          <a:p>
            <a:pPr>
              <a:buNone/>
            </a:pPr>
            <a:r>
              <a:rPr lang="it-IT" b="1" dirty="0" smtClean="0"/>
              <a:t>International Social </a:t>
            </a:r>
            <a:r>
              <a:rPr lang="it-IT" b="1" dirty="0" err="1" smtClean="0"/>
              <a:t>Entrepreneurship</a:t>
            </a:r>
            <a:r>
              <a:rPr lang="it-IT" b="1" dirty="0" smtClean="0"/>
              <a:t> </a:t>
            </a:r>
            <a:r>
              <a:rPr lang="it-IT" b="1" dirty="0" err="1" smtClean="0"/>
              <a:t>emphasizes</a:t>
            </a:r>
            <a:endParaRPr lang="it-IT" b="1" dirty="0" smtClean="0"/>
          </a:p>
          <a:p>
            <a:r>
              <a:rPr lang="it-IT" dirty="0" err="1" smtClean="0"/>
              <a:t>Importance</a:t>
            </a:r>
            <a:r>
              <a:rPr lang="it-IT" dirty="0" smtClean="0"/>
              <a:t> </a:t>
            </a:r>
            <a:r>
              <a:rPr lang="it-IT" dirty="0" err="1" smtClean="0"/>
              <a:t>of</a:t>
            </a:r>
            <a:r>
              <a:rPr lang="it-IT" dirty="0" smtClean="0"/>
              <a:t> </a:t>
            </a:r>
            <a:r>
              <a:rPr lang="it-IT" dirty="0" err="1" smtClean="0"/>
              <a:t>networks</a:t>
            </a:r>
            <a:r>
              <a:rPr lang="it-IT" dirty="0" smtClean="0"/>
              <a:t> and </a:t>
            </a:r>
            <a:r>
              <a:rPr lang="it-IT" dirty="0" err="1" smtClean="0"/>
              <a:t>mission-aligned</a:t>
            </a:r>
            <a:r>
              <a:rPr lang="it-IT" dirty="0" smtClean="0"/>
              <a:t> and </a:t>
            </a:r>
            <a:r>
              <a:rPr lang="it-IT" dirty="0" err="1" smtClean="0"/>
              <a:t>locally</a:t>
            </a:r>
            <a:r>
              <a:rPr lang="it-IT" dirty="0" smtClean="0"/>
              <a:t> </a:t>
            </a:r>
            <a:r>
              <a:rPr lang="it-IT" dirty="0" err="1" smtClean="0"/>
              <a:t>embedded</a:t>
            </a:r>
            <a:r>
              <a:rPr lang="it-IT" dirty="0" smtClean="0"/>
              <a:t>  </a:t>
            </a:r>
            <a:r>
              <a:rPr lang="it-IT" dirty="0" err="1" smtClean="0"/>
              <a:t>partners</a:t>
            </a:r>
            <a:endParaRPr lang="it-IT" dirty="0" smtClean="0"/>
          </a:p>
          <a:p>
            <a:r>
              <a:rPr lang="it-IT" dirty="0" err="1" smtClean="0"/>
              <a:t>Understanding</a:t>
            </a:r>
            <a:r>
              <a:rPr lang="it-IT" dirty="0" smtClean="0"/>
              <a:t> </a:t>
            </a:r>
            <a:r>
              <a:rPr lang="it-IT" dirty="0" err="1" smtClean="0"/>
              <a:t>of</a:t>
            </a:r>
            <a:r>
              <a:rPr lang="it-IT" dirty="0" smtClean="0"/>
              <a:t> </a:t>
            </a:r>
            <a:r>
              <a:rPr lang="it-IT" dirty="0" err="1" smtClean="0"/>
              <a:t>context</a:t>
            </a:r>
            <a:r>
              <a:rPr lang="it-IT" dirty="0" smtClean="0"/>
              <a:t> (</a:t>
            </a:r>
            <a:r>
              <a:rPr lang="it-IT" dirty="0" err="1" smtClean="0"/>
              <a:t>international</a:t>
            </a:r>
            <a:r>
              <a:rPr lang="it-IT" dirty="0" smtClean="0"/>
              <a:t>, </a:t>
            </a:r>
            <a:r>
              <a:rPr lang="it-IT" dirty="0" err="1" smtClean="0"/>
              <a:t>local</a:t>
            </a:r>
            <a:r>
              <a:rPr lang="it-IT" dirty="0" smtClean="0"/>
              <a:t>, social)</a:t>
            </a:r>
          </a:p>
          <a:p>
            <a:r>
              <a:rPr lang="it-IT" dirty="0" smtClean="0"/>
              <a:t>Design </a:t>
            </a:r>
            <a:r>
              <a:rPr lang="it-IT" dirty="0" err="1" smtClean="0"/>
              <a:t>of</a:t>
            </a:r>
            <a:r>
              <a:rPr lang="it-IT" dirty="0" smtClean="0"/>
              <a:t> </a:t>
            </a:r>
            <a:r>
              <a:rPr lang="it-IT" dirty="0" err="1" smtClean="0"/>
              <a:t>an</a:t>
            </a:r>
            <a:r>
              <a:rPr lang="it-IT" dirty="0" smtClean="0"/>
              <a:t> </a:t>
            </a:r>
            <a:r>
              <a:rPr lang="it-IT" dirty="0" err="1" smtClean="0"/>
              <a:t>effective</a:t>
            </a:r>
            <a:r>
              <a:rPr lang="it-IT" dirty="0" smtClean="0"/>
              <a:t> business </a:t>
            </a:r>
            <a:r>
              <a:rPr lang="it-IT" dirty="0" err="1" smtClean="0"/>
              <a:t>model</a:t>
            </a:r>
            <a:r>
              <a:rPr lang="it-IT" dirty="0" smtClean="0"/>
              <a:t> </a:t>
            </a:r>
            <a:r>
              <a:rPr lang="it-IT" dirty="0" err="1" smtClean="0"/>
              <a:t>built</a:t>
            </a:r>
            <a:r>
              <a:rPr lang="it-IT" dirty="0" smtClean="0"/>
              <a:t> </a:t>
            </a:r>
            <a:r>
              <a:rPr lang="it-IT" dirty="0" err="1" smtClean="0"/>
              <a:t>around</a:t>
            </a:r>
            <a:r>
              <a:rPr lang="it-IT" dirty="0" smtClean="0"/>
              <a:t> the social </a:t>
            </a:r>
            <a:r>
              <a:rPr lang="it-IT" dirty="0" err="1" smtClean="0"/>
              <a:t>mission</a:t>
            </a:r>
            <a:endParaRPr lang="it-IT" dirty="0" smtClean="0"/>
          </a:p>
          <a:p>
            <a:r>
              <a:rPr lang="it-IT" dirty="0" err="1" smtClean="0"/>
              <a:t>Bottom-up</a:t>
            </a:r>
            <a:r>
              <a:rPr lang="it-IT" dirty="0" smtClean="0"/>
              <a:t> </a:t>
            </a:r>
            <a:r>
              <a:rPr lang="it-IT" dirty="0" err="1" smtClean="0"/>
              <a:t>approach</a:t>
            </a:r>
            <a:r>
              <a:rPr lang="it-IT" dirty="0" smtClean="0"/>
              <a:t> </a:t>
            </a:r>
            <a:r>
              <a:rPr lang="it-IT" dirty="0" err="1" smtClean="0"/>
              <a:t>to</a:t>
            </a:r>
            <a:r>
              <a:rPr lang="it-IT" dirty="0" smtClean="0"/>
              <a:t> exploit </a:t>
            </a:r>
            <a:r>
              <a:rPr lang="it-IT" dirty="0" err="1" smtClean="0"/>
              <a:t>collective</a:t>
            </a:r>
            <a:r>
              <a:rPr lang="it-IT" dirty="0" smtClean="0"/>
              <a:t> intelligence</a:t>
            </a:r>
          </a:p>
          <a:p>
            <a:r>
              <a:rPr lang="it-IT" dirty="0" err="1" smtClean="0"/>
              <a:t>Legitimacy</a:t>
            </a:r>
            <a:r>
              <a:rPr lang="it-IT" dirty="0" smtClean="0"/>
              <a:t> </a:t>
            </a:r>
            <a:r>
              <a:rPr lang="it-IT" dirty="0" err="1" smtClean="0"/>
              <a:t>as</a:t>
            </a:r>
            <a:r>
              <a:rPr lang="it-IT" dirty="0" smtClean="0"/>
              <a:t> a key </a:t>
            </a:r>
            <a:r>
              <a:rPr lang="it-IT" dirty="0" err="1" smtClean="0"/>
              <a:t>factor</a:t>
            </a:r>
            <a:endParaRPr lang="it-IT" dirty="0" smtClean="0"/>
          </a:p>
          <a:p>
            <a:endParaRPr lang="it-IT" dirty="0" smtClean="0"/>
          </a:p>
          <a:p>
            <a:endParaRPr lang="it-IT" dirty="0"/>
          </a:p>
        </p:txBody>
      </p:sp>
      <p:sp>
        <p:nvSpPr>
          <p:cNvPr id="4" name="Titolo 1"/>
          <p:cNvSpPr>
            <a:spLocks noGrp="1"/>
          </p:cNvSpPr>
          <p:nvPr>
            <p:ph type="title"/>
          </p:nvPr>
        </p:nvSpPr>
        <p:spPr/>
        <p:txBody>
          <a:bodyPr/>
          <a:lstStyle/>
          <a:p>
            <a:r>
              <a:rPr lang="it-IT" dirty="0" smtClean="0"/>
              <a:t>International social </a:t>
            </a:r>
            <a:r>
              <a:rPr lang="it-IT" dirty="0" err="1" smtClean="0"/>
              <a:t>entrepreneurship</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9463" y="160421"/>
            <a:ext cx="10515600" cy="1325563"/>
          </a:xfrm>
        </p:spPr>
        <p:txBody>
          <a:bodyPr>
            <a:normAutofit/>
          </a:bodyPr>
          <a:lstStyle/>
          <a:p>
            <a:r>
              <a:rPr lang="it-IT" sz="4000" b="1" dirty="0" smtClean="0">
                <a:solidFill>
                  <a:srgbClr val="002060"/>
                </a:solidFill>
              </a:rPr>
              <a:t>International </a:t>
            </a:r>
            <a:r>
              <a:rPr lang="it-IT" sz="4000" b="1" dirty="0" err="1" smtClean="0">
                <a:solidFill>
                  <a:srgbClr val="002060"/>
                </a:solidFill>
              </a:rPr>
              <a:t>Entrepreneurship</a:t>
            </a:r>
            <a:r>
              <a:rPr lang="it-IT" sz="4000" b="1" dirty="0" smtClean="0">
                <a:solidFill>
                  <a:srgbClr val="002060"/>
                </a:solidFill>
              </a:rPr>
              <a:t> – WHAT?</a:t>
            </a:r>
            <a:endParaRPr lang="it-IT" sz="4000" b="1" dirty="0">
              <a:solidFill>
                <a:srgbClr val="002060"/>
              </a:solidFill>
            </a:endParaRPr>
          </a:p>
        </p:txBody>
      </p:sp>
      <p:sp>
        <p:nvSpPr>
          <p:cNvPr id="3" name="Segnaposto contenuto 2"/>
          <p:cNvSpPr>
            <a:spLocks noGrp="1"/>
          </p:cNvSpPr>
          <p:nvPr>
            <p:ph idx="1"/>
          </p:nvPr>
        </p:nvSpPr>
        <p:spPr>
          <a:xfrm>
            <a:off x="5434194" y="2931909"/>
            <a:ext cx="6641431" cy="3149795"/>
          </a:xfrm>
        </p:spPr>
        <p:txBody>
          <a:bodyPr>
            <a:normAutofit/>
          </a:bodyPr>
          <a:lstStyle/>
          <a:p>
            <a:pPr>
              <a:buFont typeface="Wingdings" pitchFamily="2" charset="2"/>
              <a:buChar char="Ø"/>
            </a:pPr>
            <a:endParaRPr lang="it-IT" dirty="0" smtClean="0"/>
          </a:p>
          <a:p>
            <a:pPr marL="514350" indent="-514350">
              <a:buFont typeface="Wingdings" pitchFamily="2" charset="2"/>
              <a:buChar char="Ø"/>
            </a:pPr>
            <a:r>
              <a:rPr lang="it-IT" dirty="0" err="1" smtClean="0"/>
              <a:t>Formation</a:t>
            </a:r>
            <a:r>
              <a:rPr lang="it-IT" dirty="0" smtClean="0"/>
              <a:t> and </a:t>
            </a:r>
            <a:r>
              <a:rPr lang="it-IT" dirty="0" err="1" smtClean="0"/>
              <a:t>exploitation</a:t>
            </a:r>
            <a:r>
              <a:rPr lang="it-IT" dirty="0" smtClean="0"/>
              <a:t> </a:t>
            </a:r>
            <a:r>
              <a:rPr lang="it-IT" dirty="0" err="1" smtClean="0"/>
              <a:t>of</a:t>
            </a:r>
            <a:r>
              <a:rPr lang="it-IT" dirty="0" smtClean="0"/>
              <a:t> </a:t>
            </a:r>
            <a:r>
              <a:rPr lang="it-IT" dirty="0" err="1" smtClean="0"/>
              <a:t>opportunities</a:t>
            </a:r>
            <a:endParaRPr lang="it-IT" dirty="0" smtClean="0"/>
          </a:p>
          <a:p>
            <a:pPr marL="514350" indent="-514350">
              <a:buFont typeface="Wingdings" pitchFamily="2" charset="2"/>
              <a:buChar char="Ø"/>
            </a:pPr>
            <a:r>
              <a:rPr lang="it-IT" dirty="0" err="1" smtClean="0"/>
              <a:t>Creation</a:t>
            </a:r>
            <a:r>
              <a:rPr lang="it-IT" dirty="0" smtClean="0"/>
              <a:t> </a:t>
            </a:r>
            <a:r>
              <a:rPr lang="it-IT" dirty="0" err="1" smtClean="0"/>
              <a:t>of</a:t>
            </a:r>
            <a:r>
              <a:rPr lang="it-IT" dirty="0" smtClean="0"/>
              <a:t> future </a:t>
            </a:r>
            <a:r>
              <a:rPr lang="it-IT" dirty="0" err="1" smtClean="0"/>
              <a:t>goods</a:t>
            </a:r>
            <a:r>
              <a:rPr lang="it-IT" dirty="0" smtClean="0"/>
              <a:t> and </a:t>
            </a:r>
            <a:r>
              <a:rPr lang="it-IT" dirty="0" err="1" smtClean="0"/>
              <a:t>services</a:t>
            </a:r>
            <a:endParaRPr lang="it-IT" dirty="0" smtClean="0"/>
          </a:p>
          <a:p>
            <a:pPr marL="514350" indent="-514350">
              <a:buFont typeface="Wingdings" pitchFamily="2" charset="2"/>
              <a:buChar char="Ø"/>
            </a:pPr>
            <a:r>
              <a:rPr lang="it-IT" dirty="0" smtClean="0"/>
              <a:t>International, </a:t>
            </a:r>
            <a:r>
              <a:rPr lang="it-IT" dirty="0" err="1" smtClean="0"/>
              <a:t>cross-border</a:t>
            </a:r>
            <a:r>
              <a:rPr lang="it-IT" dirty="0" smtClean="0"/>
              <a:t> </a:t>
            </a:r>
            <a:r>
              <a:rPr lang="it-IT" dirty="0" err="1" smtClean="0"/>
              <a:t>perspective</a:t>
            </a:r>
            <a:r>
              <a:rPr lang="it-IT" dirty="0" smtClean="0"/>
              <a:t> </a:t>
            </a:r>
          </a:p>
          <a:p>
            <a:pPr>
              <a:buFont typeface="Wingdings" pitchFamily="2" charset="2"/>
              <a:buChar char="Ø"/>
            </a:pPr>
            <a:endParaRPr lang="it-IT" dirty="0"/>
          </a:p>
        </p:txBody>
      </p:sp>
      <p:sp>
        <p:nvSpPr>
          <p:cNvPr id="6" name="CasellaDiTesto 5"/>
          <p:cNvSpPr txBox="1"/>
          <p:nvPr/>
        </p:nvSpPr>
        <p:spPr>
          <a:xfrm>
            <a:off x="761855" y="1505629"/>
            <a:ext cx="10817337" cy="1200329"/>
          </a:xfrm>
          <a:prstGeom prst="rect">
            <a:avLst/>
          </a:prstGeom>
          <a:noFill/>
        </p:spPr>
        <p:txBody>
          <a:bodyPr wrap="square" rtlCol="0">
            <a:spAutoFit/>
          </a:bodyPr>
          <a:lstStyle/>
          <a:p>
            <a:pPr algn="ctr"/>
            <a:r>
              <a:rPr lang="it-IT" sz="2400" b="1" dirty="0" smtClean="0">
                <a:solidFill>
                  <a:srgbClr val="002060"/>
                </a:solidFill>
              </a:rPr>
              <a:t>IE</a:t>
            </a:r>
            <a:r>
              <a:rPr lang="it-IT" sz="2400" dirty="0" smtClean="0">
                <a:solidFill>
                  <a:srgbClr val="002060"/>
                </a:solidFill>
              </a:rPr>
              <a:t>: “The </a:t>
            </a:r>
            <a:r>
              <a:rPr lang="it-IT" sz="2400" dirty="0" err="1" smtClean="0">
                <a:solidFill>
                  <a:srgbClr val="002060"/>
                </a:solidFill>
              </a:rPr>
              <a:t>discovery</a:t>
            </a:r>
            <a:r>
              <a:rPr lang="it-IT" sz="2400" dirty="0" smtClean="0">
                <a:solidFill>
                  <a:srgbClr val="002060"/>
                </a:solidFill>
              </a:rPr>
              <a:t>, </a:t>
            </a:r>
            <a:r>
              <a:rPr lang="it-IT" sz="2400" dirty="0" err="1" smtClean="0">
                <a:solidFill>
                  <a:srgbClr val="002060"/>
                </a:solidFill>
              </a:rPr>
              <a:t>enactment</a:t>
            </a:r>
            <a:r>
              <a:rPr lang="it-IT" sz="2400" dirty="0" smtClean="0">
                <a:solidFill>
                  <a:srgbClr val="002060"/>
                </a:solidFill>
              </a:rPr>
              <a:t>, </a:t>
            </a:r>
            <a:r>
              <a:rPr lang="it-IT" sz="2400" dirty="0" err="1" smtClean="0">
                <a:solidFill>
                  <a:srgbClr val="002060"/>
                </a:solidFill>
              </a:rPr>
              <a:t>evaluation</a:t>
            </a:r>
            <a:r>
              <a:rPr lang="it-IT" sz="2400" dirty="0" smtClean="0">
                <a:solidFill>
                  <a:srgbClr val="002060"/>
                </a:solidFill>
              </a:rPr>
              <a:t> and </a:t>
            </a:r>
            <a:r>
              <a:rPr lang="it-IT" sz="2400" dirty="0" err="1" smtClean="0">
                <a:solidFill>
                  <a:srgbClr val="002060"/>
                </a:solidFill>
              </a:rPr>
              <a:t>exploitation</a:t>
            </a:r>
            <a:r>
              <a:rPr lang="it-IT" sz="2400" dirty="0" smtClean="0">
                <a:solidFill>
                  <a:srgbClr val="002060"/>
                </a:solidFill>
              </a:rPr>
              <a:t> </a:t>
            </a:r>
            <a:r>
              <a:rPr lang="it-IT" sz="2400" dirty="0" err="1" smtClean="0">
                <a:solidFill>
                  <a:srgbClr val="002060"/>
                </a:solidFill>
              </a:rPr>
              <a:t>of</a:t>
            </a:r>
            <a:r>
              <a:rPr lang="it-IT" sz="2400" dirty="0" smtClean="0">
                <a:solidFill>
                  <a:srgbClr val="002060"/>
                </a:solidFill>
              </a:rPr>
              <a:t> </a:t>
            </a:r>
            <a:r>
              <a:rPr lang="it-IT" sz="2400" dirty="0" err="1" smtClean="0">
                <a:solidFill>
                  <a:srgbClr val="002060"/>
                </a:solidFill>
              </a:rPr>
              <a:t>opportunities</a:t>
            </a:r>
            <a:r>
              <a:rPr lang="it-IT" sz="2400" dirty="0" smtClean="0">
                <a:solidFill>
                  <a:srgbClr val="002060"/>
                </a:solidFill>
              </a:rPr>
              <a:t> – </a:t>
            </a:r>
            <a:r>
              <a:rPr lang="it-IT" sz="2400" dirty="0" err="1" smtClean="0">
                <a:solidFill>
                  <a:srgbClr val="002060"/>
                </a:solidFill>
              </a:rPr>
              <a:t>across</a:t>
            </a:r>
            <a:r>
              <a:rPr lang="it-IT" sz="2400" dirty="0" smtClean="0">
                <a:solidFill>
                  <a:srgbClr val="002060"/>
                </a:solidFill>
              </a:rPr>
              <a:t> </a:t>
            </a:r>
            <a:r>
              <a:rPr lang="it-IT" sz="2400" dirty="0" err="1" smtClean="0">
                <a:solidFill>
                  <a:srgbClr val="002060"/>
                </a:solidFill>
              </a:rPr>
              <a:t>national</a:t>
            </a:r>
            <a:r>
              <a:rPr lang="it-IT" sz="2400" dirty="0" smtClean="0">
                <a:solidFill>
                  <a:srgbClr val="002060"/>
                </a:solidFill>
              </a:rPr>
              <a:t> </a:t>
            </a:r>
            <a:r>
              <a:rPr lang="it-IT" sz="2400" dirty="0" err="1" smtClean="0">
                <a:solidFill>
                  <a:srgbClr val="002060"/>
                </a:solidFill>
              </a:rPr>
              <a:t>borders</a:t>
            </a:r>
            <a:r>
              <a:rPr lang="it-IT" sz="2400" dirty="0" smtClean="0">
                <a:solidFill>
                  <a:srgbClr val="002060"/>
                </a:solidFill>
              </a:rPr>
              <a:t> – </a:t>
            </a:r>
            <a:r>
              <a:rPr lang="it-IT" sz="2400" dirty="0" err="1" smtClean="0">
                <a:solidFill>
                  <a:srgbClr val="002060"/>
                </a:solidFill>
              </a:rPr>
              <a:t>to</a:t>
            </a:r>
            <a:r>
              <a:rPr lang="it-IT" sz="2400" dirty="0" smtClean="0">
                <a:solidFill>
                  <a:srgbClr val="002060"/>
                </a:solidFill>
              </a:rPr>
              <a:t> create future </a:t>
            </a:r>
            <a:r>
              <a:rPr lang="it-IT" sz="2400" dirty="0" err="1" smtClean="0">
                <a:solidFill>
                  <a:srgbClr val="002060"/>
                </a:solidFill>
              </a:rPr>
              <a:t>goods</a:t>
            </a:r>
            <a:r>
              <a:rPr lang="it-IT" sz="2400" dirty="0" smtClean="0">
                <a:solidFill>
                  <a:srgbClr val="002060"/>
                </a:solidFill>
              </a:rPr>
              <a:t> and </a:t>
            </a:r>
            <a:r>
              <a:rPr lang="it-IT" sz="2400" dirty="0" err="1" smtClean="0">
                <a:solidFill>
                  <a:srgbClr val="002060"/>
                </a:solidFill>
              </a:rPr>
              <a:t>services</a:t>
            </a:r>
            <a:r>
              <a:rPr lang="it-IT" sz="2400" dirty="0" smtClean="0">
                <a:solidFill>
                  <a:srgbClr val="002060"/>
                </a:solidFill>
              </a:rPr>
              <a:t>” (</a:t>
            </a:r>
            <a:r>
              <a:rPr lang="it-IT" sz="2400" dirty="0" err="1" smtClean="0">
                <a:solidFill>
                  <a:srgbClr val="002060"/>
                </a:solidFill>
              </a:rPr>
              <a:t>Oviatt</a:t>
            </a:r>
            <a:r>
              <a:rPr lang="it-IT" sz="2400" dirty="0" smtClean="0">
                <a:solidFill>
                  <a:srgbClr val="002060"/>
                </a:solidFill>
              </a:rPr>
              <a:t> &amp; </a:t>
            </a:r>
            <a:r>
              <a:rPr lang="it-IT" sz="2400" dirty="0" err="1" smtClean="0">
                <a:solidFill>
                  <a:srgbClr val="002060"/>
                </a:solidFill>
              </a:rPr>
              <a:t>McDougall</a:t>
            </a:r>
            <a:r>
              <a:rPr lang="it-IT" sz="2400" dirty="0" smtClean="0">
                <a:solidFill>
                  <a:srgbClr val="002060"/>
                </a:solidFill>
              </a:rPr>
              <a:t>, 2005:540) </a:t>
            </a:r>
            <a:endParaRPr lang="it-IT" sz="2400" dirty="0">
              <a:solidFill>
                <a:srgbClr val="002060"/>
              </a:solidFill>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78" y="2931909"/>
            <a:ext cx="5217316" cy="34782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In </a:t>
            </a:r>
            <a:r>
              <a:rPr lang="it-IT" dirty="0" err="1" smtClean="0"/>
              <a:t>reading</a:t>
            </a:r>
            <a:r>
              <a:rPr lang="it-IT" dirty="0" smtClean="0"/>
              <a:t> the book, </a:t>
            </a:r>
            <a:r>
              <a:rPr lang="it-IT" dirty="0" err="1" smtClean="0"/>
              <a:t>have</a:t>
            </a:r>
            <a:r>
              <a:rPr lang="it-IT" dirty="0" smtClean="0"/>
              <a:t> </a:t>
            </a:r>
            <a:r>
              <a:rPr lang="it-IT" dirty="0" err="1" smtClean="0"/>
              <a:t>you</a:t>
            </a:r>
            <a:r>
              <a:rPr lang="it-IT" dirty="0" smtClean="0"/>
              <a:t> </a:t>
            </a:r>
            <a:r>
              <a:rPr lang="it-IT" dirty="0" err="1" smtClean="0"/>
              <a:t>found</a:t>
            </a:r>
            <a:r>
              <a:rPr lang="it-IT" dirty="0" smtClean="0"/>
              <a:t> personal stories of </a:t>
            </a:r>
            <a:r>
              <a:rPr lang="it-IT" dirty="0" err="1" smtClean="0"/>
              <a:t>international</a:t>
            </a:r>
            <a:r>
              <a:rPr lang="it-IT" dirty="0" smtClean="0"/>
              <a:t> </a:t>
            </a:r>
            <a:r>
              <a:rPr lang="it-IT" dirty="0" err="1" smtClean="0"/>
              <a:t>entrepreneurs</a:t>
            </a:r>
            <a:r>
              <a:rPr lang="it-IT" dirty="0" smtClean="0"/>
              <a:t>?</a:t>
            </a:r>
          </a:p>
          <a:p>
            <a:r>
              <a:rPr lang="it-IT" dirty="0" err="1" smtClean="0"/>
              <a:t>What</a:t>
            </a:r>
            <a:r>
              <a:rPr lang="it-IT" dirty="0" smtClean="0"/>
              <a:t> do </a:t>
            </a:r>
            <a:r>
              <a:rPr lang="it-IT" dirty="0" err="1" smtClean="0"/>
              <a:t>they</a:t>
            </a:r>
            <a:r>
              <a:rPr lang="it-IT" dirty="0" smtClean="0"/>
              <a:t> </a:t>
            </a:r>
            <a:r>
              <a:rPr lang="it-IT" dirty="0" err="1" smtClean="0"/>
              <a:t>have</a:t>
            </a:r>
            <a:r>
              <a:rPr lang="it-IT" dirty="0" smtClean="0"/>
              <a:t> in common?</a:t>
            </a:r>
          </a:p>
          <a:p>
            <a:r>
              <a:rPr lang="it-IT" dirty="0" err="1" smtClean="0"/>
              <a:t>Why</a:t>
            </a:r>
            <a:r>
              <a:rPr lang="it-IT" dirty="0" smtClean="0"/>
              <a:t> and </a:t>
            </a:r>
            <a:r>
              <a:rPr lang="it-IT" dirty="0" err="1" smtClean="0"/>
              <a:t>how</a:t>
            </a:r>
            <a:r>
              <a:rPr lang="it-IT" dirty="0" smtClean="0"/>
              <a:t> </a:t>
            </a:r>
            <a:r>
              <a:rPr lang="it-IT" dirty="0" err="1" smtClean="0"/>
              <a:t>did</a:t>
            </a:r>
            <a:r>
              <a:rPr lang="it-IT" dirty="0" smtClean="0"/>
              <a:t> </a:t>
            </a:r>
            <a:r>
              <a:rPr lang="it-IT" dirty="0" err="1" smtClean="0"/>
              <a:t>they</a:t>
            </a:r>
            <a:r>
              <a:rPr lang="it-IT" dirty="0" smtClean="0"/>
              <a:t> start </a:t>
            </a:r>
            <a:r>
              <a:rPr lang="it-IT" dirty="0" err="1" smtClean="0"/>
              <a:t>their</a:t>
            </a:r>
            <a:r>
              <a:rPr lang="it-IT" dirty="0" smtClean="0"/>
              <a:t> </a:t>
            </a:r>
            <a:r>
              <a:rPr lang="it-IT" dirty="0" err="1" smtClean="0"/>
              <a:t>international</a:t>
            </a:r>
            <a:r>
              <a:rPr lang="it-IT" dirty="0" smtClean="0"/>
              <a:t> new venture?</a:t>
            </a:r>
            <a:endParaRPr lang="it-IT" dirty="0"/>
          </a:p>
        </p:txBody>
      </p:sp>
      <p:sp>
        <p:nvSpPr>
          <p:cNvPr id="4" name="Titolo 1"/>
          <p:cNvSpPr>
            <a:spLocks noGrp="1"/>
          </p:cNvSpPr>
          <p:nvPr>
            <p:ph type="title"/>
          </p:nvPr>
        </p:nvSpPr>
        <p:spPr/>
        <p:txBody>
          <a:bodyPr>
            <a:normAutofit/>
          </a:bodyPr>
          <a:lstStyle/>
          <a:p>
            <a:r>
              <a:rPr lang="it-IT" sz="4000" b="1" dirty="0" smtClean="0">
                <a:solidFill>
                  <a:srgbClr val="002060"/>
                </a:solidFill>
              </a:rPr>
              <a:t>International </a:t>
            </a:r>
            <a:r>
              <a:rPr lang="it-IT" sz="4000" b="1" dirty="0" err="1" smtClean="0">
                <a:solidFill>
                  <a:srgbClr val="002060"/>
                </a:solidFill>
              </a:rPr>
              <a:t>Entrepreneurship</a:t>
            </a:r>
            <a:r>
              <a:rPr lang="it-IT" sz="4000" b="1" dirty="0" smtClean="0">
                <a:solidFill>
                  <a:srgbClr val="002060"/>
                </a:solidFill>
              </a:rPr>
              <a:t> – WHO?</a:t>
            </a:r>
            <a:endParaRPr lang="it-IT" sz="40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333018" y="358110"/>
            <a:ext cx="10515600" cy="892182"/>
          </a:xfrm>
        </p:spPr>
        <p:txBody>
          <a:bodyPr>
            <a:normAutofit/>
          </a:bodyPr>
          <a:lstStyle/>
          <a:p>
            <a:r>
              <a:rPr lang="it-IT" sz="4000" b="1" dirty="0" smtClean="0">
                <a:solidFill>
                  <a:srgbClr val="002060"/>
                </a:solidFill>
              </a:rPr>
              <a:t>International </a:t>
            </a:r>
            <a:r>
              <a:rPr lang="it-IT" sz="4000" b="1" dirty="0" err="1" smtClean="0">
                <a:solidFill>
                  <a:srgbClr val="002060"/>
                </a:solidFill>
              </a:rPr>
              <a:t>Entrepreneurship</a:t>
            </a:r>
            <a:r>
              <a:rPr lang="it-IT" sz="4000" b="1" dirty="0" smtClean="0">
                <a:solidFill>
                  <a:srgbClr val="002060"/>
                </a:solidFill>
              </a:rPr>
              <a:t> – WHY?</a:t>
            </a:r>
            <a:endParaRPr lang="it-IT" sz="4000" b="1" dirty="0">
              <a:solidFill>
                <a:srgbClr val="002060"/>
              </a:solidFill>
            </a:endParaRPr>
          </a:p>
        </p:txBody>
      </p:sp>
      <p:sp>
        <p:nvSpPr>
          <p:cNvPr id="11" name="CasellaDiTesto 10"/>
          <p:cNvSpPr txBox="1"/>
          <p:nvPr/>
        </p:nvSpPr>
        <p:spPr>
          <a:xfrm>
            <a:off x="7950176" y="2119311"/>
            <a:ext cx="3787396" cy="1384995"/>
          </a:xfrm>
          <a:prstGeom prst="rect">
            <a:avLst/>
          </a:prstGeom>
          <a:noFill/>
        </p:spPr>
        <p:txBody>
          <a:bodyPr wrap="square" rtlCol="0">
            <a:spAutoFit/>
          </a:bodyPr>
          <a:lstStyle/>
          <a:p>
            <a:r>
              <a:rPr lang="it-IT" sz="2800" b="1" dirty="0" smtClean="0">
                <a:solidFill>
                  <a:srgbClr val="002060"/>
                </a:solidFill>
              </a:rPr>
              <a:t>An </a:t>
            </a:r>
            <a:r>
              <a:rPr lang="it-IT" sz="2800" b="1" dirty="0" err="1" smtClean="0">
                <a:solidFill>
                  <a:srgbClr val="002060"/>
                </a:solidFill>
              </a:rPr>
              <a:t>internationally</a:t>
            </a:r>
            <a:r>
              <a:rPr lang="it-IT" sz="2800" b="1" dirty="0" smtClean="0">
                <a:solidFill>
                  <a:srgbClr val="002060"/>
                </a:solidFill>
              </a:rPr>
              <a:t> </a:t>
            </a:r>
            <a:r>
              <a:rPr lang="it-IT" sz="2800" b="1" dirty="0" err="1" smtClean="0">
                <a:solidFill>
                  <a:srgbClr val="002060"/>
                </a:solidFill>
              </a:rPr>
              <a:t>dynamic</a:t>
            </a:r>
            <a:r>
              <a:rPr lang="it-IT" sz="2800" b="1" dirty="0" smtClean="0">
                <a:solidFill>
                  <a:srgbClr val="002060"/>
                </a:solidFill>
              </a:rPr>
              <a:t> and </a:t>
            </a:r>
            <a:r>
              <a:rPr lang="it-IT" sz="2800" b="1" dirty="0" err="1" smtClean="0">
                <a:solidFill>
                  <a:srgbClr val="002060"/>
                </a:solidFill>
              </a:rPr>
              <a:t>interconnected</a:t>
            </a:r>
            <a:r>
              <a:rPr lang="it-IT" sz="2800" b="1" dirty="0" smtClean="0">
                <a:solidFill>
                  <a:srgbClr val="002060"/>
                </a:solidFill>
              </a:rPr>
              <a:t> world</a:t>
            </a:r>
            <a:endParaRPr lang="it-IT" sz="2800" b="1" dirty="0">
              <a:solidFill>
                <a:srgbClr val="002060"/>
              </a:solidFill>
            </a:endParaRPr>
          </a:p>
        </p:txBody>
      </p:sp>
      <p:sp>
        <p:nvSpPr>
          <p:cNvPr id="8" name="Segnaposto contenuto 7"/>
          <p:cNvSpPr>
            <a:spLocks noGrp="1"/>
          </p:cNvSpPr>
          <p:nvPr>
            <p:ph idx="1"/>
          </p:nvPr>
        </p:nvSpPr>
        <p:spPr>
          <a:xfrm>
            <a:off x="1033163" y="5053265"/>
            <a:ext cx="10555710" cy="1511165"/>
          </a:xfrm>
          <a:solidFill>
            <a:schemeClr val="bg1"/>
          </a:solidFill>
        </p:spPr>
        <p:txBody>
          <a:bodyPr>
            <a:normAutofit lnSpcReduction="10000"/>
          </a:bodyPr>
          <a:lstStyle/>
          <a:p>
            <a:pPr>
              <a:buFont typeface="Wingdings" pitchFamily="2" charset="2"/>
              <a:buChar char="Ø"/>
            </a:pPr>
            <a:r>
              <a:rPr lang="it-IT" sz="2000" dirty="0" smtClean="0"/>
              <a:t> “</a:t>
            </a:r>
            <a:r>
              <a:rPr lang="it-IT" sz="2000" dirty="0" err="1" smtClean="0"/>
              <a:t>Dramatic</a:t>
            </a:r>
            <a:r>
              <a:rPr lang="it-IT" sz="2000" dirty="0" smtClean="0"/>
              <a:t> </a:t>
            </a:r>
            <a:r>
              <a:rPr lang="it-IT" sz="2000" dirty="0" err="1" smtClean="0"/>
              <a:t>globalization</a:t>
            </a:r>
            <a:r>
              <a:rPr lang="it-IT" sz="2000" dirty="0" smtClean="0"/>
              <a:t> </a:t>
            </a:r>
            <a:r>
              <a:rPr lang="it-IT" sz="2000" dirty="0" err="1" smtClean="0"/>
              <a:t>drivers</a:t>
            </a:r>
            <a:r>
              <a:rPr lang="it-IT" sz="2000" dirty="0" smtClean="0"/>
              <a:t> </a:t>
            </a:r>
            <a:r>
              <a:rPr lang="it-IT" sz="2000" dirty="0" err="1" smtClean="0"/>
              <a:t>such</a:t>
            </a:r>
            <a:r>
              <a:rPr lang="it-IT" sz="2000" dirty="0" smtClean="0"/>
              <a:t> </a:t>
            </a:r>
            <a:r>
              <a:rPr lang="it-IT" sz="2000" dirty="0" err="1" smtClean="0"/>
              <a:t>as</a:t>
            </a:r>
            <a:r>
              <a:rPr lang="it-IT" sz="2000" dirty="0" smtClean="0"/>
              <a:t> </a:t>
            </a:r>
            <a:r>
              <a:rPr lang="it-IT" sz="2000" dirty="0" err="1" smtClean="0"/>
              <a:t>lower</a:t>
            </a:r>
            <a:r>
              <a:rPr lang="it-IT" sz="2000" dirty="0" smtClean="0"/>
              <a:t> </a:t>
            </a:r>
            <a:r>
              <a:rPr lang="it-IT" sz="2000" dirty="0" err="1" smtClean="0"/>
              <a:t>cost</a:t>
            </a:r>
            <a:r>
              <a:rPr lang="it-IT" sz="2000" dirty="0" smtClean="0"/>
              <a:t> and </a:t>
            </a:r>
            <a:r>
              <a:rPr lang="it-IT" sz="2000" dirty="0" err="1" smtClean="0"/>
              <a:t>faster</a:t>
            </a:r>
            <a:r>
              <a:rPr lang="it-IT" sz="2000" dirty="0" smtClean="0"/>
              <a:t> </a:t>
            </a:r>
            <a:r>
              <a:rPr lang="it-IT" sz="2000" dirty="0" err="1" smtClean="0"/>
              <a:t>communication</a:t>
            </a:r>
            <a:r>
              <a:rPr lang="it-IT" sz="2000" dirty="0" smtClean="0"/>
              <a:t> </a:t>
            </a:r>
            <a:r>
              <a:rPr lang="it-IT" sz="2000" dirty="0" err="1" smtClean="0"/>
              <a:t>technologies</a:t>
            </a:r>
            <a:r>
              <a:rPr lang="it-IT" sz="2000" dirty="0" smtClean="0"/>
              <a:t>, </a:t>
            </a:r>
            <a:r>
              <a:rPr lang="it-IT" sz="2000" dirty="0" err="1" smtClean="0"/>
              <a:t>lowering</a:t>
            </a:r>
            <a:r>
              <a:rPr lang="it-IT" sz="2000" dirty="0" smtClean="0"/>
              <a:t> </a:t>
            </a:r>
            <a:r>
              <a:rPr lang="it-IT" sz="2000" dirty="0" err="1" smtClean="0"/>
              <a:t>of</a:t>
            </a:r>
            <a:r>
              <a:rPr lang="it-IT" sz="2000" dirty="0" smtClean="0"/>
              <a:t> </a:t>
            </a:r>
            <a:r>
              <a:rPr lang="it-IT" sz="2000" dirty="0" err="1" smtClean="0"/>
              <a:t>trade</a:t>
            </a:r>
            <a:r>
              <a:rPr lang="it-IT" sz="2000" dirty="0" smtClean="0"/>
              <a:t> and </a:t>
            </a:r>
            <a:r>
              <a:rPr lang="it-IT" sz="2000" dirty="0" err="1" smtClean="0"/>
              <a:t>investment</a:t>
            </a:r>
            <a:r>
              <a:rPr lang="it-IT" sz="2000" dirty="0" smtClean="0"/>
              <a:t> </a:t>
            </a:r>
            <a:r>
              <a:rPr lang="it-IT" sz="2000" dirty="0" err="1" smtClean="0"/>
              <a:t>barriers</a:t>
            </a:r>
            <a:r>
              <a:rPr lang="it-IT" sz="2000" dirty="0" smtClean="0"/>
              <a:t>, </a:t>
            </a:r>
            <a:r>
              <a:rPr lang="it-IT" sz="2000" dirty="0" err="1" smtClean="0"/>
              <a:t>industry</a:t>
            </a:r>
            <a:r>
              <a:rPr lang="it-IT" sz="2000" dirty="0" smtClean="0"/>
              <a:t> </a:t>
            </a:r>
            <a:r>
              <a:rPr lang="it-IT" sz="2000" dirty="0" err="1" smtClean="0"/>
              <a:t>deregulations</a:t>
            </a:r>
            <a:r>
              <a:rPr lang="it-IT" sz="2000" dirty="0" smtClean="0"/>
              <a:t>, and </a:t>
            </a:r>
            <a:r>
              <a:rPr lang="it-IT" sz="2000" dirty="0" err="1" smtClean="0"/>
              <a:t>advances</a:t>
            </a:r>
            <a:r>
              <a:rPr lang="it-IT" sz="2000" dirty="0" smtClean="0"/>
              <a:t> in </a:t>
            </a:r>
            <a:r>
              <a:rPr lang="it-IT" sz="2000" dirty="0" err="1" smtClean="0"/>
              <a:t>chepater</a:t>
            </a:r>
            <a:r>
              <a:rPr lang="it-IT" sz="2000" dirty="0" smtClean="0"/>
              <a:t> and more </a:t>
            </a:r>
            <a:r>
              <a:rPr lang="it-IT" sz="2000" dirty="0" err="1" smtClean="0"/>
              <a:t>efficient</a:t>
            </a:r>
            <a:r>
              <a:rPr lang="it-IT" sz="2000" dirty="0" smtClean="0"/>
              <a:t> </a:t>
            </a:r>
            <a:r>
              <a:rPr lang="it-IT" sz="2000" dirty="0" err="1" smtClean="0"/>
              <a:t>means</a:t>
            </a:r>
            <a:r>
              <a:rPr lang="it-IT" sz="2000" dirty="0" smtClean="0"/>
              <a:t> </a:t>
            </a:r>
            <a:r>
              <a:rPr lang="it-IT" sz="2000" dirty="0" err="1" smtClean="0"/>
              <a:t>of</a:t>
            </a:r>
            <a:r>
              <a:rPr lang="it-IT" sz="2000" dirty="0" smtClean="0"/>
              <a:t> </a:t>
            </a:r>
            <a:r>
              <a:rPr lang="it-IT" sz="2000" dirty="0" err="1" smtClean="0"/>
              <a:t>transportation</a:t>
            </a:r>
            <a:r>
              <a:rPr lang="it-IT" sz="2000" dirty="0" smtClean="0"/>
              <a:t>” (</a:t>
            </a:r>
            <a:r>
              <a:rPr lang="it-IT" sz="2000" dirty="0" err="1" smtClean="0"/>
              <a:t>McDougall-Covin</a:t>
            </a:r>
            <a:r>
              <a:rPr lang="it-IT" sz="2000" dirty="0" smtClean="0"/>
              <a:t>, Jones &amp; </a:t>
            </a:r>
            <a:r>
              <a:rPr lang="it-IT" sz="2000" dirty="0" err="1" smtClean="0"/>
              <a:t>Serapio</a:t>
            </a:r>
            <a:r>
              <a:rPr lang="it-IT" sz="2000" dirty="0" smtClean="0"/>
              <a:t>, 2014:2)</a:t>
            </a:r>
          </a:p>
          <a:p>
            <a:pPr>
              <a:buFont typeface="Wingdings" pitchFamily="2" charset="2"/>
              <a:buChar char="Ø"/>
            </a:pPr>
            <a:r>
              <a:rPr lang="it-IT" sz="2000" dirty="0" smtClean="0"/>
              <a:t> A new generation of </a:t>
            </a:r>
            <a:r>
              <a:rPr lang="it-IT" sz="2000" dirty="0" err="1" smtClean="0"/>
              <a:t>entrepreneurs</a:t>
            </a:r>
            <a:r>
              <a:rPr lang="it-IT" sz="2000" dirty="0" smtClean="0"/>
              <a:t> with </a:t>
            </a:r>
            <a:r>
              <a:rPr lang="it-IT" sz="2000" dirty="0" err="1" smtClean="0"/>
              <a:t>international</a:t>
            </a:r>
            <a:r>
              <a:rPr lang="it-IT" sz="2000" dirty="0" smtClean="0"/>
              <a:t> </a:t>
            </a:r>
            <a:r>
              <a:rPr lang="it-IT" sz="2000" dirty="0" err="1" smtClean="0"/>
              <a:t>experience</a:t>
            </a:r>
            <a:r>
              <a:rPr lang="it-IT" sz="2000" dirty="0" smtClean="0"/>
              <a:t> and a global </a:t>
            </a:r>
            <a:r>
              <a:rPr lang="it-IT" sz="2000" dirty="0" err="1" smtClean="0"/>
              <a:t>mindset</a:t>
            </a:r>
            <a:endParaRPr lang="it-IT" sz="2000" dirty="0"/>
          </a:p>
        </p:txBody>
      </p:sp>
      <p:pic>
        <p:nvPicPr>
          <p:cNvPr id="7" name="Immagine 6">
            <a:extLst>
              <a:ext uri="{FF2B5EF4-FFF2-40B4-BE49-F238E27FC236}">
                <a16:creationId xmlns:a16="http://schemas.microsoft.com/office/drawing/2014/main" id="{451693C1-D333-7F96-A960-445B7670FBFF}"/>
              </a:ext>
            </a:extLst>
          </p:cNvPr>
          <p:cNvPicPr>
            <a:picLocks noChangeAspect="1"/>
          </p:cNvPicPr>
          <p:nvPr/>
        </p:nvPicPr>
        <p:blipFill>
          <a:blip r:embed="rId2"/>
          <a:stretch>
            <a:fillRect/>
          </a:stretch>
        </p:blipFill>
        <p:spPr>
          <a:xfrm>
            <a:off x="201936" y="1172439"/>
            <a:ext cx="6109082" cy="34210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What</a:t>
            </a:r>
            <a:r>
              <a:rPr lang="it-IT" dirty="0"/>
              <a:t> </a:t>
            </a:r>
            <a:r>
              <a:rPr lang="it-IT" dirty="0" err="1"/>
              <a:t>about</a:t>
            </a:r>
            <a:r>
              <a:rPr lang="it-IT" dirty="0"/>
              <a:t> the </a:t>
            </a:r>
            <a:r>
              <a:rPr lang="it-IT" dirty="0" err="1"/>
              <a:t>recent</a:t>
            </a:r>
            <a:r>
              <a:rPr lang="it-IT" dirty="0"/>
              <a:t> </a:t>
            </a:r>
            <a:r>
              <a:rPr lang="it-IT" dirty="0" err="1"/>
              <a:t>evolution</a:t>
            </a:r>
            <a:r>
              <a:rPr lang="it-IT" dirty="0" smtClean="0"/>
              <a:t>? (a)</a:t>
            </a:r>
            <a:endParaRPr lang="it-IT" dirty="0"/>
          </a:p>
        </p:txBody>
      </p:sp>
      <p:sp>
        <p:nvSpPr>
          <p:cNvPr id="6" name="Segnaposto contenuto 2"/>
          <p:cNvSpPr>
            <a:spLocks noGrp="1"/>
          </p:cNvSpPr>
          <p:nvPr>
            <p:ph idx="1"/>
          </p:nvPr>
        </p:nvSpPr>
        <p:spPr>
          <a:xfrm>
            <a:off x="838200" y="1825625"/>
            <a:ext cx="5248275" cy="4351338"/>
          </a:xfrm>
        </p:spPr>
        <p:txBody>
          <a:bodyPr>
            <a:normAutofit fontScale="92500" lnSpcReduction="20000"/>
          </a:bodyPr>
          <a:lstStyle/>
          <a:p>
            <a:r>
              <a:rPr lang="it-IT" dirty="0" err="1" smtClean="0"/>
              <a:t>Is</a:t>
            </a:r>
            <a:r>
              <a:rPr lang="it-IT" dirty="0" smtClean="0"/>
              <a:t> </a:t>
            </a:r>
            <a:r>
              <a:rPr lang="it-IT" dirty="0" err="1" smtClean="0"/>
              <a:t>globalisation</a:t>
            </a:r>
            <a:r>
              <a:rPr lang="it-IT" dirty="0" smtClean="0"/>
              <a:t> </a:t>
            </a:r>
            <a:r>
              <a:rPr lang="it-IT" dirty="0" err="1" smtClean="0"/>
              <a:t>still</a:t>
            </a:r>
            <a:r>
              <a:rPr lang="it-IT" dirty="0" smtClean="0"/>
              <a:t> a </a:t>
            </a:r>
            <a:r>
              <a:rPr lang="it-IT" dirty="0" err="1" smtClean="0"/>
              <a:t>driving</a:t>
            </a:r>
            <a:r>
              <a:rPr lang="it-IT" dirty="0" smtClean="0"/>
              <a:t> force?</a:t>
            </a:r>
          </a:p>
          <a:p>
            <a:endParaRPr lang="it-IT" dirty="0" smtClean="0"/>
          </a:p>
          <a:p>
            <a:r>
              <a:rPr lang="it-IT" dirty="0" smtClean="0"/>
              <a:t>Read the </a:t>
            </a:r>
            <a:r>
              <a:rPr lang="it-IT" dirty="0" err="1" smtClean="0"/>
              <a:t>article</a:t>
            </a:r>
            <a:r>
              <a:rPr lang="it-IT" dirty="0" smtClean="0"/>
              <a:t> by World </a:t>
            </a:r>
            <a:r>
              <a:rPr lang="it-IT" dirty="0" err="1" smtClean="0"/>
              <a:t>economic</a:t>
            </a:r>
            <a:r>
              <a:rPr lang="it-IT" dirty="0" smtClean="0"/>
              <a:t> Forum 2023 </a:t>
            </a:r>
            <a:r>
              <a:rPr lang="it-IT" dirty="0" err="1" smtClean="0"/>
              <a:t>available</a:t>
            </a:r>
            <a:r>
              <a:rPr lang="it-IT" dirty="0" smtClean="0"/>
              <a:t> </a:t>
            </a:r>
            <a:r>
              <a:rPr lang="it-IT" dirty="0" err="1" smtClean="0"/>
              <a:t>at</a:t>
            </a:r>
            <a:r>
              <a:rPr lang="it-IT" dirty="0"/>
              <a:t> </a:t>
            </a:r>
            <a:r>
              <a:rPr lang="it-IT" dirty="0">
                <a:hlinkClick r:id="rId2"/>
              </a:rPr>
              <a:t>https://www.weforum.org/agenda/2023/01/deglobalisation-what-you-need-to-know-wef23</a:t>
            </a:r>
            <a:r>
              <a:rPr lang="it-IT" dirty="0" smtClean="0">
                <a:hlinkClick r:id="rId2"/>
              </a:rPr>
              <a:t>/</a:t>
            </a:r>
            <a:endParaRPr lang="it-IT" dirty="0" smtClean="0"/>
          </a:p>
          <a:p>
            <a:pPr marL="0" indent="0">
              <a:buNone/>
            </a:pPr>
            <a:endParaRPr lang="it-IT" dirty="0" smtClean="0"/>
          </a:p>
          <a:p>
            <a:r>
              <a:rPr lang="it-IT" dirty="0" err="1" smtClean="0"/>
              <a:t>What</a:t>
            </a:r>
            <a:r>
              <a:rPr lang="it-IT" dirty="0" smtClean="0"/>
              <a:t> </a:t>
            </a:r>
            <a:r>
              <a:rPr lang="it-IT" dirty="0" err="1" smtClean="0"/>
              <a:t>consequences</a:t>
            </a:r>
            <a:r>
              <a:rPr lang="it-IT" dirty="0" smtClean="0"/>
              <a:t> for </a:t>
            </a:r>
            <a:r>
              <a:rPr lang="it-IT" dirty="0" err="1" smtClean="0"/>
              <a:t>international</a:t>
            </a:r>
            <a:r>
              <a:rPr lang="it-IT" dirty="0" smtClean="0"/>
              <a:t> </a:t>
            </a:r>
            <a:r>
              <a:rPr lang="it-IT" dirty="0" err="1" smtClean="0"/>
              <a:t>entrepreneurship</a:t>
            </a:r>
            <a:r>
              <a:rPr lang="it-IT" dirty="0" smtClean="0"/>
              <a:t>?</a:t>
            </a:r>
            <a:endParaRPr lang="it-IT" dirty="0"/>
          </a:p>
        </p:txBody>
      </p:sp>
      <p:pic>
        <p:nvPicPr>
          <p:cNvPr id="7" name="Picture 2" descr="Deglobalisation: here's what you need to know | World Economic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1835472"/>
            <a:ext cx="5181600" cy="336804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6238875" y="5210175"/>
            <a:ext cx="5181600" cy="830997"/>
          </a:xfrm>
          <a:prstGeom prst="rect">
            <a:avLst/>
          </a:prstGeom>
          <a:noFill/>
        </p:spPr>
        <p:txBody>
          <a:bodyPr wrap="square" rtlCol="0">
            <a:spAutoFit/>
          </a:bodyPr>
          <a:lstStyle/>
          <a:p>
            <a:r>
              <a:rPr lang="it-IT" sz="1200" dirty="0" smtClean="0"/>
              <a:t>Source: World </a:t>
            </a:r>
            <a:r>
              <a:rPr lang="it-IT" sz="1200" dirty="0" err="1" smtClean="0"/>
              <a:t>Economic</a:t>
            </a:r>
            <a:r>
              <a:rPr lang="it-IT" sz="1200" dirty="0" smtClean="0"/>
              <a:t> Forum, </a:t>
            </a:r>
            <a:r>
              <a:rPr lang="it-IT" sz="1200" dirty="0" err="1" smtClean="0"/>
              <a:t>January</a:t>
            </a:r>
            <a:r>
              <a:rPr lang="it-IT" sz="1200" dirty="0" smtClean="0"/>
              <a:t> 2023</a:t>
            </a:r>
          </a:p>
          <a:p>
            <a:r>
              <a:rPr lang="it-IT" sz="1200" dirty="0" err="1" smtClean="0"/>
              <a:t>Available</a:t>
            </a:r>
            <a:r>
              <a:rPr lang="it-IT" sz="1200" dirty="0" smtClean="0"/>
              <a:t> </a:t>
            </a:r>
            <a:r>
              <a:rPr lang="it-IT" sz="1200" dirty="0" err="1" smtClean="0"/>
              <a:t>at</a:t>
            </a:r>
            <a:r>
              <a:rPr lang="it-IT" sz="1200" dirty="0"/>
              <a:t> </a:t>
            </a:r>
            <a:r>
              <a:rPr lang="it-IT" sz="1200" dirty="0">
                <a:hlinkClick r:id="rId2"/>
              </a:rPr>
              <a:t>https://www.weforum.org/agenda/2023/01/deglobalisation-what-you-need-to-know-wef23</a:t>
            </a:r>
            <a:r>
              <a:rPr lang="it-IT" sz="1200" dirty="0" smtClean="0">
                <a:hlinkClick r:id="rId2"/>
              </a:rPr>
              <a:t>/</a:t>
            </a:r>
            <a:endParaRPr lang="it-IT" sz="1200" dirty="0" smtClean="0"/>
          </a:p>
          <a:p>
            <a:endParaRPr lang="it-IT" sz="1200" dirty="0"/>
          </a:p>
        </p:txBody>
      </p:sp>
    </p:spTree>
    <p:extLst>
      <p:ext uri="{BB962C8B-B14F-4D97-AF65-F5344CB8AC3E}">
        <p14:creationId xmlns:p14="http://schemas.microsoft.com/office/powerpoint/2010/main" val="1580353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What</a:t>
            </a:r>
            <a:r>
              <a:rPr lang="it-IT" dirty="0"/>
              <a:t> </a:t>
            </a:r>
            <a:r>
              <a:rPr lang="it-IT" dirty="0" err="1"/>
              <a:t>about</a:t>
            </a:r>
            <a:r>
              <a:rPr lang="it-IT" dirty="0"/>
              <a:t> the </a:t>
            </a:r>
            <a:r>
              <a:rPr lang="it-IT" dirty="0" err="1"/>
              <a:t>recent</a:t>
            </a:r>
            <a:r>
              <a:rPr lang="it-IT" dirty="0"/>
              <a:t> </a:t>
            </a:r>
            <a:r>
              <a:rPr lang="it-IT" dirty="0" err="1"/>
              <a:t>evolution</a:t>
            </a:r>
            <a:r>
              <a:rPr lang="it-IT" dirty="0" smtClean="0"/>
              <a:t>? (b)</a:t>
            </a:r>
            <a:endParaRPr lang="it-IT" dirty="0"/>
          </a:p>
        </p:txBody>
      </p:sp>
      <p:sp>
        <p:nvSpPr>
          <p:cNvPr id="6" name="Segnaposto contenuto 2"/>
          <p:cNvSpPr>
            <a:spLocks noGrp="1"/>
          </p:cNvSpPr>
          <p:nvPr>
            <p:ph idx="1"/>
          </p:nvPr>
        </p:nvSpPr>
        <p:spPr>
          <a:xfrm>
            <a:off x="838200" y="1825625"/>
            <a:ext cx="5248275" cy="4351338"/>
          </a:xfrm>
        </p:spPr>
        <p:txBody>
          <a:bodyPr>
            <a:normAutofit fontScale="92500" lnSpcReduction="20000"/>
          </a:bodyPr>
          <a:lstStyle/>
          <a:p>
            <a:r>
              <a:rPr lang="en-US" dirty="0"/>
              <a:t>International entrepreneurship and the grand </a:t>
            </a:r>
            <a:r>
              <a:rPr lang="en-US" dirty="0" smtClean="0"/>
              <a:t>challenges: </a:t>
            </a:r>
            <a:r>
              <a:rPr lang="it-IT" dirty="0" smtClean="0"/>
              <a:t>the </a:t>
            </a:r>
            <a:r>
              <a:rPr lang="it-IT" dirty="0" err="1"/>
              <a:t>sustainability</a:t>
            </a:r>
            <a:r>
              <a:rPr lang="it-IT" dirty="0"/>
              <a:t> </a:t>
            </a:r>
            <a:r>
              <a:rPr lang="it-IT" dirty="0" smtClean="0"/>
              <a:t>turn</a:t>
            </a:r>
          </a:p>
          <a:p>
            <a:endParaRPr lang="it-IT" dirty="0"/>
          </a:p>
          <a:p>
            <a:r>
              <a:rPr lang="it-IT" dirty="0" err="1" smtClean="0"/>
              <a:t>What</a:t>
            </a:r>
            <a:r>
              <a:rPr lang="it-IT" dirty="0" smtClean="0"/>
              <a:t> </a:t>
            </a:r>
            <a:r>
              <a:rPr lang="it-IT" dirty="0" err="1" smtClean="0"/>
              <a:t>does</a:t>
            </a:r>
            <a:r>
              <a:rPr lang="it-IT" dirty="0" smtClean="0"/>
              <a:t> </a:t>
            </a:r>
            <a:r>
              <a:rPr lang="it-IT" dirty="0" err="1" smtClean="0"/>
              <a:t>sustainability</a:t>
            </a:r>
            <a:r>
              <a:rPr lang="it-IT" dirty="0" smtClean="0"/>
              <a:t> </a:t>
            </a:r>
            <a:r>
              <a:rPr lang="it-IT" dirty="0" err="1" smtClean="0"/>
              <a:t>mean</a:t>
            </a:r>
            <a:r>
              <a:rPr lang="it-IT" dirty="0" smtClean="0"/>
              <a:t>? </a:t>
            </a:r>
            <a:r>
              <a:rPr lang="it-IT" dirty="0" err="1" smtClean="0"/>
              <a:t>Which</a:t>
            </a:r>
            <a:r>
              <a:rPr lang="it-IT" dirty="0" smtClean="0"/>
              <a:t> are </a:t>
            </a:r>
            <a:r>
              <a:rPr lang="it-IT" dirty="0" err="1" smtClean="0"/>
              <a:t>its</a:t>
            </a:r>
            <a:r>
              <a:rPr lang="it-IT" dirty="0" smtClean="0"/>
              <a:t> core </a:t>
            </a:r>
            <a:r>
              <a:rPr lang="it-IT" dirty="0" err="1" smtClean="0"/>
              <a:t>dimensions</a:t>
            </a:r>
            <a:r>
              <a:rPr lang="it-IT" dirty="0" smtClean="0"/>
              <a:t>?</a:t>
            </a:r>
          </a:p>
          <a:p>
            <a:endParaRPr lang="it-IT" dirty="0"/>
          </a:p>
          <a:p>
            <a:r>
              <a:rPr lang="it-IT" dirty="0" smtClean="0"/>
              <a:t>How do the </a:t>
            </a:r>
            <a:r>
              <a:rPr lang="it-IT" dirty="0" err="1" smtClean="0"/>
              <a:t>Sustainable</a:t>
            </a:r>
            <a:r>
              <a:rPr lang="it-IT" dirty="0" smtClean="0"/>
              <a:t> Development </a:t>
            </a:r>
            <a:r>
              <a:rPr lang="it-IT" dirty="0" err="1" smtClean="0"/>
              <a:t>Goals</a:t>
            </a:r>
            <a:r>
              <a:rPr lang="it-IT" dirty="0" smtClean="0"/>
              <a:t> (</a:t>
            </a:r>
            <a:r>
              <a:rPr lang="it-IT" dirty="0" err="1" smtClean="0"/>
              <a:t>SDGs</a:t>
            </a:r>
            <a:r>
              <a:rPr lang="it-IT" dirty="0" smtClean="0"/>
              <a:t>) </a:t>
            </a:r>
            <a:r>
              <a:rPr lang="it-IT" dirty="0" err="1" smtClean="0"/>
              <a:t>affect</a:t>
            </a:r>
            <a:r>
              <a:rPr lang="it-IT" dirty="0" smtClean="0"/>
              <a:t> </a:t>
            </a:r>
            <a:r>
              <a:rPr lang="it-IT" dirty="0" err="1" smtClean="0"/>
              <a:t>international</a:t>
            </a:r>
            <a:r>
              <a:rPr lang="it-IT" dirty="0" smtClean="0"/>
              <a:t> </a:t>
            </a:r>
            <a:r>
              <a:rPr lang="it-IT" dirty="0" err="1" smtClean="0"/>
              <a:t>entrepreneurship</a:t>
            </a:r>
            <a:r>
              <a:rPr lang="it-IT" dirty="0" smtClean="0"/>
              <a:t> (</a:t>
            </a:r>
            <a:r>
              <a:rPr lang="it-IT" dirty="0" err="1" smtClean="0"/>
              <a:t>opportunities</a:t>
            </a:r>
            <a:r>
              <a:rPr lang="it-IT" dirty="0" smtClean="0"/>
              <a:t> and </a:t>
            </a:r>
            <a:r>
              <a:rPr lang="it-IT" dirty="0" err="1" smtClean="0"/>
              <a:t>challenges</a:t>
            </a:r>
            <a:r>
              <a:rPr lang="it-IT" dirty="0" smtClean="0"/>
              <a:t>)?</a:t>
            </a:r>
            <a:endParaRPr lang="it-IT" dirty="0"/>
          </a:p>
        </p:txBody>
      </p:sp>
      <p:pic>
        <p:nvPicPr>
          <p:cNvPr id="2052" name="Picture 4"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1825625"/>
            <a:ext cx="5695950" cy="352867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286500" y="5638800"/>
            <a:ext cx="5619749" cy="461665"/>
          </a:xfrm>
          <a:prstGeom prst="rect">
            <a:avLst/>
          </a:prstGeom>
          <a:noFill/>
        </p:spPr>
        <p:txBody>
          <a:bodyPr wrap="square" rtlCol="0">
            <a:spAutoFit/>
          </a:bodyPr>
          <a:lstStyle/>
          <a:p>
            <a:r>
              <a:rPr lang="it-IT" sz="1200" dirty="0" smtClean="0"/>
              <a:t>Source, </a:t>
            </a:r>
            <a:r>
              <a:rPr lang="it-IT" sz="1200" dirty="0" err="1" smtClean="0"/>
              <a:t>United</a:t>
            </a:r>
            <a:r>
              <a:rPr lang="it-IT" sz="1200" dirty="0" smtClean="0"/>
              <a:t> Nations. For </a:t>
            </a:r>
            <a:r>
              <a:rPr lang="it-IT" sz="1200" dirty="0"/>
              <a:t>more info </a:t>
            </a:r>
            <a:r>
              <a:rPr lang="it-IT" sz="1200" dirty="0">
                <a:hlinkClick r:id="rId3"/>
              </a:rPr>
              <a:t>https://</a:t>
            </a:r>
            <a:r>
              <a:rPr lang="it-IT" sz="1200" dirty="0" smtClean="0">
                <a:hlinkClick r:id="rId3"/>
              </a:rPr>
              <a:t>sdgs.un.org/goals</a:t>
            </a:r>
            <a:endParaRPr lang="it-IT" sz="1200" dirty="0" smtClean="0"/>
          </a:p>
          <a:p>
            <a:endParaRPr lang="it-IT" sz="1200" dirty="0"/>
          </a:p>
        </p:txBody>
      </p:sp>
    </p:spTree>
    <p:extLst>
      <p:ext uri="{BB962C8B-B14F-4D97-AF65-F5344CB8AC3E}">
        <p14:creationId xmlns:p14="http://schemas.microsoft.com/office/powerpoint/2010/main" val="1194749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Viol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8417</TotalTime>
  <Words>2657</Words>
  <Application>Microsoft Office PowerPoint</Application>
  <PresentationFormat>Widescreen</PresentationFormat>
  <Paragraphs>433</Paragraphs>
  <Slides>49</Slides>
  <Notes>9</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49</vt:i4>
      </vt:variant>
    </vt:vector>
  </HeadingPairs>
  <TitlesOfParts>
    <vt:vector size="60" baseType="lpstr">
      <vt:lpstr>Arial</vt:lpstr>
      <vt:lpstr>Arial Narrow</vt:lpstr>
      <vt:lpstr>Calibri</vt:lpstr>
      <vt:lpstr>Cambria</vt:lpstr>
      <vt:lpstr>Geneva</vt:lpstr>
      <vt:lpstr>Palatino Linotype</vt:lpstr>
      <vt:lpstr>TheSansCorrespondence</vt:lpstr>
      <vt:lpstr>Times New Roman</vt:lpstr>
      <vt:lpstr>Times-Roman</vt:lpstr>
      <vt:lpstr>Wingdings</vt:lpstr>
      <vt:lpstr>Tema di Office</vt:lpstr>
      <vt:lpstr>Chapter 1: Setting the field</vt:lpstr>
      <vt:lpstr>Chapter 1 – Setting the field</vt:lpstr>
      <vt:lpstr>International Entrepreneurship:  what, who, why</vt:lpstr>
      <vt:lpstr>International Entrepreneurship – fast forward from the 1980s onwards</vt:lpstr>
      <vt:lpstr>International Entrepreneurship – WHAT?</vt:lpstr>
      <vt:lpstr>International Entrepreneurship – WHO?</vt:lpstr>
      <vt:lpstr>International Entrepreneurship – WHY?</vt:lpstr>
      <vt:lpstr>What about the recent evolution? (a)</vt:lpstr>
      <vt:lpstr>What about the recent evolution? (b)</vt:lpstr>
      <vt:lpstr>What about the recent evolution? (c) </vt:lpstr>
      <vt:lpstr>What characterizes international entrepreneurial organizations in this context?</vt:lpstr>
      <vt:lpstr>IE in a nutshell</vt:lpstr>
      <vt:lpstr>The triple O in entrepreneurship</vt:lpstr>
      <vt:lpstr>Theory perspectives</vt:lpstr>
      <vt:lpstr>IE and its parent disciplines </vt:lpstr>
      <vt:lpstr>IE and its research dimensions</vt:lpstr>
      <vt:lpstr>Comparing the international growth to  other perspectives</vt:lpstr>
      <vt:lpstr>“Like rings in the water” – The Uppsala process model (Johanson &amp; Vahlne, 1977)</vt:lpstr>
      <vt:lpstr>Networks approach </vt:lpstr>
      <vt:lpstr>The environment of international entrepreneurship: across countries and cultures</vt:lpstr>
      <vt:lpstr>The environment or the entrepreneur?</vt:lpstr>
      <vt:lpstr>Key environmental drivers of IE</vt:lpstr>
      <vt:lpstr>Comparative entrepreneurship</vt:lpstr>
      <vt:lpstr>The role and the nature of ‘context’</vt:lpstr>
      <vt:lpstr>Presentazione standard di PowerPoint</vt:lpstr>
      <vt:lpstr>The economic and the regulatory environment (formal institutions) – institutional quality</vt:lpstr>
      <vt:lpstr>The Global Competitiveness Index – World Bank</vt:lpstr>
      <vt:lpstr>Ease of doing business</vt:lpstr>
      <vt:lpstr>The cultural environment (informal institutions)</vt:lpstr>
      <vt:lpstr>The Small Business Act for Europe</vt:lpstr>
      <vt:lpstr>Success &amp; Failure - attitude</vt:lpstr>
      <vt:lpstr>Fear of failure rates &amp; much more </vt:lpstr>
      <vt:lpstr>Global Entrepreneurship Monitor</vt:lpstr>
      <vt:lpstr>Global Entrepreneurship Monitor</vt:lpstr>
      <vt:lpstr>Presentazione standard di PowerPoint</vt:lpstr>
      <vt:lpstr> An example of GEM-data</vt:lpstr>
      <vt:lpstr>An illustration of GEM data</vt:lpstr>
      <vt:lpstr>Presentazione standard di PowerPoint</vt:lpstr>
      <vt:lpstr>Comparative entrepreneurship: entrepreneurial internationalization across countries</vt:lpstr>
      <vt:lpstr>       Chapter 2: International entrepreneurial organizations: characteristics and typologies  </vt:lpstr>
      <vt:lpstr>International entrepreneurial organizations: characteristics and typologies</vt:lpstr>
      <vt:lpstr>Common characteristics of IEOs</vt:lpstr>
      <vt:lpstr>Different types of IEOs: international new ventures and born global firms</vt:lpstr>
      <vt:lpstr>Different types of IEOs: From early internationalizeres to Born Global firms</vt:lpstr>
      <vt:lpstr>The many emerging facets of international entrepreneurship</vt:lpstr>
      <vt:lpstr>Sustainable entrepreneurship</vt:lpstr>
      <vt:lpstr>Different firm context: international social entrepreneurship</vt:lpstr>
      <vt:lpstr>International social entrepreneurship</vt:lpstr>
      <vt:lpstr>International social entrepreneurship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Birgit</dc:creator>
  <cp:lastModifiedBy>Birgit</cp:lastModifiedBy>
  <cp:revision>78</cp:revision>
  <dcterms:created xsi:type="dcterms:W3CDTF">2019-01-31T14:54:18Z</dcterms:created>
  <dcterms:modified xsi:type="dcterms:W3CDTF">2023-07-16T14:00:35Z</dcterms:modified>
</cp:coreProperties>
</file>