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9"/>
  </p:notesMasterIdLst>
  <p:sldIdLst>
    <p:sldId id="259" r:id="rId2"/>
    <p:sldId id="360" r:id="rId3"/>
    <p:sldId id="361" r:id="rId4"/>
    <p:sldId id="362" r:id="rId5"/>
    <p:sldId id="363" r:id="rId6"/>
    <p:sldId id="364" r:id="rId7"/>
    <p:sldId id="365" r:id="rId8"/>
    <p:sldId id="366" r:id="rId9"/>
    <p:sldId id="367" r:id="rId10"/>
    <p:sldId id="368" r:id="rId11"/>
    <p:sldId id="369" r:id="rId12"/>
    <p:sldId id="398" r:id="rId13"/>
    <p:sldId id="370" r:id="rId14"/>
    <p:sldId id="371" r:id="rId15"/>
    <p:sldId id="373" r:id="rId16"/>
    <p:sldId id="374" r:id="rId17"/>
    <p:sldId id="375" r:id="rId18"/>
    <p:sldId id="376" r:id="rId19"/>
    <p:sldId id="377" r:id="rId20"/>
    <p:sldId id="378" r:id="rId21"/>
    <p:sldId id="379" r:id="rId22"/>
    <p:sldId id="380" r:id="rId23"/>
    <p:sldId id="381" r:id="rId24"/>
    <p:sldId id="382"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4B8"/>
    <a:srgbClr val="A5C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202" autoAdjust="0"/>
  </p:normalViewPr>
  <p:slideViewPr>
    <p:cSldViewPr snapToGrid="0">
      <p:cViewPr varScale="1">
        <p:scale>
          <a:sx n="57" d="100"/>
          <a:sy n="57" d="100"/>
        </p:scale>
        <p:origin x="948" y="48"/>
      </p:cViewPr>
      <p:guideLst>
        <p:guide orient="horz" pos="2160"/>
        <p:guide pos="3840"/>
      </p:guideLst>
    </p:cSldViewPr>
  </p:slideViewPr>
  <p:notesTextViewPr>
    <p:cViewPr>
      <p:scale>
        <a:sx n="1" d="1"/>
        <a:sy n="1" d="1"/>
      </p:scale>
      <p:origin x="0" y="0"/>
    </p:cViewPr>
  </p:notesTextViewPr>
  <p:sorterViewPr>
    <p:cViewPr>
      <p:scale>
        <a:sx n="66" d="100"/>
        <a:sy n="66" d="100"/>
      </p:scale>
      <p:origin x="0" y="2808"/>
    </p:cViewPr>
  </p:sorterViewPr>
  <p:notesViewPr>
    <p:cSldViewPr snapToGrid="0">
      <p:cViewPr varScale="1">
        <p:scale>
          <a:sx n="35" d="100"/>
          <a:sy n="35" d="100"/>
        </p:scale>
        <p:origin x="184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80DDD-3CD3-468A-9EEE-6C4ADAFF02AB}" type="datetimeFigureOut">
              <a:rPr lang="it-IT" smtClean="0"/>
              <a:pPr/>
              <a:t>16/07/2023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5A30D-FCA7-46DF-B35F-A543058C36F6}" type="slidenum">
              <a:rPr lang="it-IT" smtClean="0"/>
              <a:pPr/>
              <a:t>‹N›</a:t>
            </a:fld>
            <a:endParaRPr lang="it-IT"/>
          </a:p>
        </p:txBody>
      </p:sp>
    </p:spTree>
    <p:extLst>
      <p:ext uri="{BB962C8B-B14F-4D97-AF65-F5344CB8AC3E}">
        <p14:creationId xmlns:p14="http://schemas.microsoft.com/office/powerpoint/2010/main" val="197938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a:t>
            </a:fld>
            <a:endParaRPr lang="it-IT"/>
          </a:p>
        </p:txBody>
      </p:sp>
    </p:spTree>
    <p:extLst>
      <p:ext uri="{BB962C8B-B14F-4D97-AF65-F5344CB8AC3E}">
        <p14:creationId xmlns:p14="http://schemas.microsoft.com/office/powerpoint/2010/main" val="83992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it-IT" dirty="0" err="1" smtClean="0"/>
              <a:t>Check</a:t>
            </a:r>
            <a:r>
              <a:rPr lang="it-IT" dirty="0" smtClean="0"/>
              <a:t> </a:t>
            </a:r>
            <a:r>
              <a:rPr lang="it-IT" dirty="0" err="1" smtClean="0"/>
              <a:t>pics</a:t>
            </a:r>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11</a:t>
            </a:fld>
            <a:endParaRPr lang="ru-RU"/>
          </a:p>
        </p:txBody>
      </p:sp>
    </p:spTree>
    <p:extLst>
      <p:ext uri="{BB962C8B-B14F-4D97-AF65-F5344CB8AC3E}">
        <p14:creationId xmlns:p14="http://schemas.microsoft.com/office/powerpoint/2010/main" val="420883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Choose</a:t>
            </a:r>
            <a:r>
              <a:rPr lang="it-IT" dirty="0" smtClean="0"/>
              <a:t> </a:t>
            </a:r>
            <a:r>
              <a:rPr lang="it-IT" dirty="0" err="1" smtClean="0"/>
              <a:t>pic</a:t>
            </a:r>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12</a:t>
            </a:fld>
            <a:endParaRPr lang="it-IT"/>
          </a:p>
        </p:txBody>
      </p:sp>
    </p:spTree>
    <p:extLst>
      <p:ext uri="{BB962C8B-B14F-4D97-AF65-F5344CB8AC3E}">
        <p14:creationId xmlns:p14="http://schemas.microsoft.com/office/powerpoint/2010/main" val="100603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13</a:t>
            </a:fld>
            <a:endParaRPr lang="ru-RU"/>
          </a:p>
        </p:txBody>
      </p:sp>
    </p:spTree>
    <p:extLst>
      <p:ext uri="{BB962C8B-B14F-4D97-AF65-F5344CB8AC3E}">
        <p14:creationId xmlns:p14="http://schemas.microsoft.com/office/powerpoint/2010/main" val="366993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14</a:t>
            </a:fld>
            <a:endParaRPr lang="ru-RU"/>
          </a:p>
        </p:txBody>
      </p:sp>
    </p:spTree>
    <p:extLst>
      <p:ext uri="{BB962C8B-B14F-4D97-AF65-F5344CB8AC3E}">
        <p14:creationId xmlns:p14="http://schemas.microsoft.com/office/powerpoint/2010/main" val="104563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Check</a:t>
            </a:r>
            <a:r>
              <a:rPr lang="it-IT" dirty="0" smtClean="0"/>
              <a:t> </a:t>
            </a:r>
            <a:r>
              <a:rPr lang="it-IT" dirty="0" err="1" smtClean="0"/>
              <a:t>pics</a:t>
            </a:r>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15</a:t>
            </a:fld>
            <a:endParaRPr lang="it-IT"/>
          </a:p>
        </p:txBody>
      </p:sp>
    </p:spTree>
    <p:extLst>
      <p:ext uri="{BB962C8B-B14F-4D97-AF65-F5344CB8AC3E}">
        <p14:creationId xmlns:p14="http://schemas.microsoft.com/office/powerpoint/2010/main" val="35028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Check</a:t>
            </a:r>
            <a:r>
              <a:rPr lang="it-IT" dirty="0" smtClean="0"/>
              <a:t> </a:t>
            </a:r>
            <a:r>
              <a:rPr lang="it-IT" dirty="0" err="1" smtClean="0"/>
              <a:t>pics</a:t>
            </a:r>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16</a:t>
            </a:fld>
            <a:endParaRPr lang="it-IT"/>
          </a:p>
        </p:txBody>
      </p:sp>
    </p:spTree>
    <p:extLst>
      <p:ext uri="{BB962C8B-B14F-4D97-AF65-F5344CB8AC3E}">
        <p14:creationId xmlns:p14="http://schemas.microsoft.com/office/powerpoint/2010/main" val="185517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Check</a:t>
            </a:r>
            <a:r>
              <a:rPr lang="it-IT" dirty="0" smtClean="0"/>
              <a:t> </a:t>
            </a:r>
            <a:r>
              <a:rPr lang="it-IT" dirty="0" err="1" smtClean="0"/>
              <a:t>pics</a:t>
            </a:r>
            <a:r>
              <a:rPr lang="it-IT" dirty="0" smtClean="0"/>
              <a:t>, </a:t>
            </a:r>
            <a:r>
              <a:rPr lang="it-IT" dirty="0" err="1" smtClean="0"/>
              <a:t>numbers</a:t>
            </a:r>
            <a:r>
              <a:rPr lang="it-IT" dirty="0" smtClean="0"/>
              <a:t> </a:t>
            </a:r>
            <a:r>
              <a:rPr lang="it-IT" dirty="0" err="1" smtClean="0"/>
              <a:t>amended</a:t>
            </a:r>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17</a:t>
            </a:fld>
            <a:endParaRPr lang="it-IT"/>
          </a:p>
        </p:txBody>
      </p:sp>
    </p:spTree>
    <p:extLst>
      <p:ext uri="{BB962C8B-B14F-4D97-AF65-F5344CB8AC3E}">
        <p14:creationId xmlns:p14="http://schemas.microsoft.com/office/powerpoint/2010/main" val="228064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Check</a:t>
            </a:r>
            <a:r>
              <a:rPr lang="it-IT" dirty="0" smtClean="0"/>
              <a:t> </a:t>
            </a:r>
            <a:r>
              <a:rPr lang="it-IT" dirty="0" err="1" smtClean="0"/>
              <a:t>pic</a:t>
            </a:r>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18</a:t>
            </a:fld>
            <a:endParaRPr lang="it-IT"/>
          </a:p>
        </p:txBody>
      </p:sp>
    </p:spTree>
    <p:extLst>
      <p:ext uri="{BB962C8B-B14F-4D97-AF65-F5344CB8AC3E}">
        <p14:creationId xmlns:p14="http://schemas.microsoft.com/office/powerpoint/2010/main" val="201504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Check</a:t>
            </a:r>
            <a:r>
              <a:rPr lang="it-IT" dirty="0" smtClean="0"/>
              <a:t> </a:t>
            </a:r>
            <a:r>
              <a:rPr lang="it-IT" dirty="0" err="1" smtClean="0"/>
              <a:t>pic</a:t>
            </a:r>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20</a:t>
            </a:fld>
            <a:endParaRPr lang="it-IT"/>
          </a:p>
        </p:txBody>
      </p:sp>
    </p:spTree>
    <p:extLst>
      <p:ext uri="{BB962C8B-B14F-4D97-AF65-F5344CB8AC3E}">
        <p14:creationId xmlns:p14="http://schemas.microsoft.com/office/powerpoint/2010/main" val="377443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Check</a:t>
            </a:r>
            <a:r>
              <a:rPr lang="it-IT" dirty="0" smtClean="0"/>
              <a:t> </a:t>
            </a:r>
            <a:r>
              <a:rPr lang="it-IT" dirty="0" err="1" smtClean="0"/>
              <a:t>pics</a:t>
            </a:r>
            <a:endParaRPr lang="it-IT" dirty="0"/>
          </a:p>
        </p:txBody>
      </p:sp>
      <p:sp>
        <p:nvSpPr>
          <p:cNvPr id="4" name="Segnaposto numero diapositiva 3"/>
          <p:cNvSpPr>
            <a:spLocks noGrp="1"/>
          </p:cNvSpPr>
          <p:nvPr>
            <p:ph type="sldNum" sz="quarter" idx="10"/>
          </p:nvPr>
        </p:nvSpPr>
        <p:spPr/>
        <p:txBody>
          <a:bodyPr/>
          <a:lstStyle/>
          <a:p>
            <a:fld id="{4809C8F2-C53B-4986-B4C3-F2B041E4F8D9}" type="slidenum">
              <a:rPr lang="it-IT" smtClean="0"/>
              <a:pPr/>
              <a:t>22</a:t>
            </a:fld>
            <a:endParaRPr lang="it-IT"/>
          </a:p>
        </p:txBody>
      </p:sp>
    </p:spTree>
    <p:extLst>
      <p:ext uri="{BB962C8B-B14F-4D97-AF65-F5344CB8AC3E}">
        <p14:creationId xmlns:p14="http://schemas.microsoft.com/office/powerpoint/2010/main" val="383784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t>3</a:t>
            </a:fld>
            <a:endParaRPr lang="ru-RU"/>
          </a:p>
        </p:txBody>
      </p:sp>
    </p:spTree>
    <p:extLst>
      <p:ext uri="{BB962C8B-B14F-4D97-AF65-F5344CB8AC3E}">
        <p14:creationId xmlns:p14="http://schemas.microsoft.com/office/powerpoint/2010/main" val="419955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3A5FDFEE-BA46-469D-9FF7-22235DA89887}" type="slidenum">
              <a:rPr lang="it-IT" smtClean="0">
                <a:latin typeface="Arial" charset="0"/>
                <a:cs typeface="Arial" charset="0"/>
              </a:rPr>
              <a:pPr/>
              <a:t>25</a:t>
            </a:fld>
            <a:endParaRPr lang="it-IT" smtClean="0">
              <a:latin typeface="Arial" charset="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r>
              <a:rPr lang="en-US" baseline="0" dirty="0" smtClean="0">
                <a:latin typeface="Arial" charset="0"/>
                <a:cs typeface="Arial" charset="0"/>
              </a:rPr>
              <a:t>pic which says business press</a:t>
            </a:r>
            <a:endParaRPr lang="en-US" dirty="0" smtClean="0">
              <a:latin typeface="Arial" charset="0"/>
              <a:cs typeface="Arial" charset="0"/>
            </a:endParaRPr>
          </a:p>
        </p:txBody>
      </p:sp>
    </p:spTree>
    <p:extLst>
      <p:ext uri="{BB962C8B-B14F-4D97-AF65-F5344CB8AC3E}">
        <p14:creationId xmlns:p14="http://schemas.microsoft.com/office/powerpoint/2010/main" val="2949975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809C8F2-C53B-4986-B4C3-F2B041E4F8D9}" type="slidenum">
              <a:rPr lang="it-IT" smtClean="0"/>
              <a:pPr/>
              <a:t>27</a:t>
            </a:fld>
            <a:endParaRPr lang="it-IT"/>
          </a:p>
        </p:txBody>
      </p:sp>
    </p:spTree>
    <p:extLst>
      <p:ext uri="{BB962C8B-B14F-4D97-AF65-F5344CB8AC3E}">
        <p14:creationId xmlns:p14="http://schemas.microsoft.com/office/powerpoint/2010/main" val="161068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809C8F2-C53B-4986-B4C3-F2B041E4F8D9}" type="slidenum">
              <a:rPr lang="it-IT" smtClean="0"/>
              <a:pPr/>
              <a:t>29</a:t>
            </a:fld>
            <a:endParaRPr lang="it-IT"/>
          </a:p>
        </p:txBody>
      </p:sp>
    </p:spTree>
    <p:extLst>
      <p:ext uri="{BB962C8B-B14F-4D97-AF65-F5344CB8AC3E}">
        <p14:creationId xmlns:p14="http://schemas.microsoft.com/office/powerpoint/2010/main" val="74853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37</a:t>
            </a:fld>
            <a:endParaRPr lang="ru-RU"/>
          </a:p>
        </p:txBody>
      </p:sp>
    </p:spTree>
    <p:extLst>
      <p:ext uri="{BB962C8B-B14F-4D97-AF65-F5344CB8AC3E}">
        <p14:creationId xmlns:p14="http://schemas.microsoft.com/office/powerpoint/2010/main" val="419410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it-IT" dirty="0" err="1" smtClean="0"/>
              <a:t>Check</a:t>
            </a:r>
            <a:r>
              <a:rPr lang="it-IT" baseline="0" dirty="0" smtClean="0"/>
              <a:t> </a:t>
            </a:r>
            <a:r>
              <a:rPr lang="it-IT" baseline="0" dirty="0" err="1" smtClean="0"/>
              <a:t>pic</a:t>
            </a:r>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4</a:t>
            </a:fld>
            <a:endParaRPr lang="ru-RU"/>
          </a:p>
        </p:txBody>
      </p:sp>
    </p:spTree>
    <p:extLst>
      <p:ext uri="{BB962C8B-B14F-4D97-AF65-F5344CB8AC3E}">
        <p14:creationId xmlns:p14="http://schemas.microsoft.com/office/powerpoint/2010/main" val="414595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Pumpkin</a:t>
            </a:r>
            <a:r>
              <a:rPr lang="it-IT" dirty="0" smtClean="0"/>
              <a:t> – </a:t>
            </a:r>
            <a:r>
              <a:rPr lang="it-IT" dirty="0" err="1" smtClean="0"/>
              <a:t>associated</a:t>
            </a:r>
            <a:r>
              <a:rPr lang="it-IT" dirty="0" smtClean="0"/>
              <a:t> </a:t>
            </a:r>
            <a:r>
              <a:rPr lang="it-IT" dirty="0" err="1" smtClean="0"/>
              <a:t>with</a:t>
            </a:r>
            <a:r>
              <a:rPr lang="it-IT" dirty="0" smtClean="0"/>
              <a:t> </a:t>
            </a:r>
            <a:r>
              <a:rPr lang="it-IT" dirty="0" err="1" smtClean="0"/>
              <a:t>safety</a:t>
            </a:r>
            <a:r>
              <a:rPr lang="it-IT" dirty="0" smtClean="0"/>
              <a:t> – </a:t>
            </a:r>
            <a:r>
              <a:rPr lang="it-IT" dirty="0" err="1" smtClean="0"/>
              <a:t>only</a:t>
            </a:r>
            <a:r>
              <a:rPr lang="it-IT" dirty="0" smtClean="0"/>
              <a:t> in Italy; </a:t>
            </a:r>
            <a:endParaRPr lang="it-IT" dirty="0"/>
          </a:p>
        </p:txBody>
      </p:sp>
      <p:sp>
        <p:nvSpPr>
          <p:cNvPr id="4" name="Segnaposto numero diapositiva 3"/>
          <p:cNvSpPr>
            <a:spLocks noGrp="1"/>
          </p:cNvSpPr>
          <p:nvPr>
            <p:ph type="sldNum" sz="quarter" idx="10"/>
          </p:nvPr>
        </p:nvSpPr>
        <p:spPr/>
        <p:txBody>
          <a:bodyPr/>
          <a:lstStyle/>
          <a:p>
            <a:pPr>
              <a:defRPr/>
            </a:pPr>
            <a:fld id="{66FAF46B-A7D8-48AC-8CEF-99278137A883}" type="slidenum">
              <a:rPr lang="it-IT" smtClean="0"/>
              <a:pPr>
                <a:defRPr/>
              </a:pPr>
              <a:t>5</a:t>
            </a:fld>
            <a:endParaRPr lang="it-IT"/>
          </a:p>
        </p:txBody>
      </p:sp>
    </p:spTree>
    <p:extLst>
      <p:ext uri="{BB962C8B-B14F-4D97-AF65-F5344CB8AC3E}">
        <p14:creationId xmlns:p14="http://schemas.microsoft.com/office/powerpoint/2010/main" val="352940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t>6</a:t>
            </a:fld>
            <a:endParaRPr lang="ru-RU"/>
          </a:p>
        </p:txBody>
      </p:sp>
    </p:spTree>
    <p:extLst>
      <p:ext uri="{BB962C8B-B14F-4D97-AF65-F5344CB8AC3E}">
        <p14:creationId xmlns:p14="http://schemas.microsoft.com/office/powerpoint/2010/main" val="45628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it-IT" dirty="0" err="1" smtClean="0"/>
              <a:t>Check</a:t>
            </a:r>
            <a:r>
              <a:rPr lang="it-IT" dirty="0" smtClean="0"/>
              <a:t> </a:t>
            </a:r>
            <a:r>
              <a:rPr lang="it-IT" dirty="0" err="1" smtClean="0"/>
              <a:t>pic</a:t>
            </a:r>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7</a:t>
            </a:fld>
            <a:endParaRPr lang="ru-RU"/>
          </a:p>
        </p:txBody>
      </p:sp>
    </p:spTree>
    <p:extLst>
      <p:ext uri="{BB962C8B-B14F-4D97-AF65-F5344CB8AC3E}">
        <p14:creationId xmlns:p14="http://schemas.microsoft.com/office/powerpoint/2010/main" val="25921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it-IT" dirty="0" err="1" smtClean="0"/>
              <a:t>Check</a:t>
            </a:r>
            <a:r>
              <a:rPr lang="it-IT" dirty="0" smtClean="0"/>
              <a:t> </a:t>
            </a:r>
            <a:r>
              <a:rPr lang="it-IT" dirty="0" err="1" smtClean="0"/>
              <a:t>pic</a:t>
            </a:r>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8</a:t>
            </a:fld>
            <a:endParaRPr lang="ru-RU"/>
          </a:p>
        </p:txBody>
      </p:sp>
    </p:spTree>
    <p:extLst>
      <p:ext uri="{BB962C8B-B14F-4D97-AF65-F5344CB8AC3E}">
        <p14:creationId xmlns:p14="http://schemas.microsoft.com/office/powerpoint/2010/main" val="328279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it-IT" dirty="0" err="1" smtClean="0"/>
              <a:t>Check</a:t>
            </a:r>
            <a:r>
              <a:rPr lang="it-IT" dirty="0" smtClean="0"/>
              <a:t> </a:t>
            </a:r>
            <a:r>
              <a:rPr lang="it-IT" dirty="0" err="1" smtClean="0"/>
              <a:t>pic</a:t>
            </a:r>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9</a:t>
            </a:fld>
            <a:endParaRPr lang="ru-RU"/>
          </a:p>
        </p:txBody>
      </p:sp>
    </p:spTree>
    <p:extLst>
      <p:ext uri="{BB962C8B-B14F-4D97-AF65-F5344CB8AC3E}">
        <p14:creationId xmlns:p14="http://schemas.microsoft.com/office/powerpoint/2010/main" val="389306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E743FB6-6E62-544F-A203-4038B3976098}" type="slidenum">
              <a:rPr lang="ru-RU" smtClean="0"/>
              <a:t>10</a:t>
            </a:fld>
            <a:endParaRPr lang="ru-RU"/>
          </a:p>
        </p:txBody>
      </p:sp>
    </p:spTree>
    <p:extLst>
      <p:ext uri="{BB962C8B-B14F-4D97-AF65-F5344CB8AC3E}">
        <p14:creationId xmlns:p14="http://schemas.microsoft.com/office/powerpoint/2010/main" val="427003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9677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41278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63744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95416" y="393702"/>
            <a:ext cx="10515600" cy="892182"/>
          </a:xfrm>
        </p:spPr>
        <p:txBody>
          <a:bodyPr>
            <a:normAutofit/>
          </a:bodyPr>
          <a:lstStyle>
            <a:lvl1pPr>
              <a:defRPr sz="4000" b="1">
                <a:solidFill>
                  <a:srgbClr val="002060"/>
                </a:solidFill>
                <a:latin typeface="Arial" pitchFamily="34" charset="0"/>
                <a:cs typeface="Arial" pitchFamily="34" charset="0"/>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a:solidFill>
                  <a:srgbClr val="002060"/>
                </a:solidFill>
                <a:latin typeface="Arial" pitchFamily="34" charset="0"/>
                <a:cs typeface="Arial" pitchFamily="34" charset="0"/>
              </a:defRPr>
            </a:lvl1pPr>
            <a:lvl2pPr>
              <a:defRPr>
                <a:solidFill>
                  <a:srgbClr val="002060"/>
                </a:solidFill>
                <a:latin typeface="Arial" pitchFamily="34" charset="0"/>
                <a:cs typeface="Arial" pitchFamily="34" charset="0"/>
              </a:defRPr>
            </a:lvl2pPr>
            <a:lvl3pPr>
              <a:defRPr>
                <a:solidFill>
                  <a:srgbClr val="002060"/>
                </a:solidFill>
                <a:latin typeface="Arial" pitchFamily="34" charset="0"/>
                <a:cs typeface="Arial" pitchFamily="34" charset="0"/>
              </a:defRPr>
            </a:lvl3pPr>
            <a:lvl4pPr>
              <a:defRPr>
                <a:solidFill>
                  <a:srgbClr val="002060"/>
                </a:solidFill>
                <a:latin typeface="Arial" pitchFamily="34" charset="0"/>
                <a:cs typeface="Arial" pitchFamily="34" charset="0"/>
              </a:defRPr>
            </a:lvl4pPr>
            <a:lvl5pPr>
              <a:defRPr>
                <a:solidFill>
                  <a:srgbClr val="002060"/>
                </a:solidFill>
              </a:defRPr>
            </a:lvl5p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
        <p:nvSpPr>
          <p:cNvPr id="10" name="Rettangolo 9"/>
          <p:cNvSpPr/>
          <p:nvPr userDrawn="1"/>
        </p:nvSpPr>
        <p:spPr>
          <a:xfrm>
            <a:off x="0" y="753086"/>
            <a:ext cx="871894" cy="225208"/>
          </a:xfrm>
          <a:prstGeom prst="rect">
            <a:avLst/>
          </a:prstGeom>
          <a:solidFill>
            <a:srgbClr val="D5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871894" y="753086"/>
            <a:ext cx="326960" cy="225208"/>
          </a:xfrm>
          <a:prstGeom prst="rect">
            <a:avLst/>
          </a:prstGeom>
          <a:solidFill>
            <a:srgbClr val="2C2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42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atin typeface="Arial" pitchFamily="34" charset="0"/>
                <a:cs typeface="Arial" pitchFamily="34" charset="0"/>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smtClean="0"/>
              <a:t>Modifica gli stili del testo dello schema</a:t>
            </a:r>
          </a:p>
        </p:txBody>
      </p:sp>
      <p:sp>
        <p:nvSpPr>
          <p:cNvPr id="4" name="Segnaposto data 3"/>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280269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94532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70859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65128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204071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89633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F4BD6AC7-0508-4095-AFAA-99D814267A13}" type="datetimeFigureOut">
              <a:rPr lang="it-IT" smtClean="0"/>
              <a:pPr/>
              <a:t>16/07/2023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‹N›</a:t>
            </a:fld>
            <a:endParaRPr lang="it-IT"/>
          </a:p>
        </p:txBody>
      </p:sp>
    </p:spTree>
    <p:extLst>
      <p:ext uri="{BB962C8B-B14F-4D97-AF65-F5344CB8AC3E}">
        <p14:creationId xmlns:p14="http://schemas.microsoft.com/office/powerpoint/2010/main" val="63691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6AC7-0508-4095-AFAA-99D814267A13}" type="datetimeFigureOut">
              <a:rPr lang="it-IT" smtClean="0"/>
              <a:pPr/>
              <a:t>16/07/2023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2892B-8265-4BBA-A05B-766924ACDE10}" type="slidenum">
              <a:rPr lang="it-IT" smtClean="0"/>
              <a:pPr/>
              <a:t>‹N›</a:t>
            </a:fld>
            <a:endParaRPr lang="it-IT"/>
          </a:p>
        </p:txBody>
      </p:sp>
    </p:spTree>
    <p:extLst>
      <p:ext uri="{BB962C8B-B14F-4D97-AF65-F5344CB8AC3E}">
        <p14:creationId xmlns:p14="http://schemas.microsoft.com/office/powerpoint/2010/main" val="17511733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blacksocks.com/" TargetMode="External"/><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1850" y="2434565"/>
            <a:ext cx="10515600" cy="2852737"/>
          </a:xfrm>
        </p:spPr>
        <p:txBody>
          <a:bodyPr>
            <a:normAutofit/>
          </a:bodyPr>
          <a:lstStyle/>
          <a:p>
            <a:r>
              <a:rPr lang="it-IT" b="1" dirty="0" err="1" smtClean="0">
                <a:solidFill>
                  <a:srgbClr val="002060"/>
                </a:solidFill>
                <a:latin typeface="Cambria"/>
              </a:rPr>
              <a:t>Chapter</a:t>
            </a:r>
            <a:r>
              <a:rPr lang="it-IT" b="1" dirty="0" smtClean="0">
                <a:solidFill>
                  <a:srgbClr val="002060"/>
                </a:solidFill>
                <a:latin typeface="Cambria"/>
              </a:rPr>
              <a:t> 5</a:t>
            </a:r>
            <a:r>
              <a:rPr lang="it-IT" dirty="0" smtClean="0">
                <a:solidFill>
                  <a:srgbClr val="002060"/>
                </a:solidFill>
                <a:latin typeface="Cambria"/>
              </a:rPr>
              <a:t>: International </a:t>
            </a:r>
            <a:r>
              <a:rPr lang="it-IT" dirty="0" err="1" smtClean="0">
                <a:solidFill>
                  <a:srgbClr val="002060"/>
                </a:solidFill>
                <a:latin typeface="Cambria"/>
              </a:rPr>
              <a:t>Entrepreneurial</a:t>
            </a:r>
            <a:r>
              <a:rPr lang="it-IT" dirty="0" smtClean="0">
                <a:solidFill>
                  <a:srgbClr val="002060"/>
                </a:solidFill>
                <a:latin typeface="Cambria"/>
              </a:rPr>
              <a:t> Entry – </a:t>
            </a:r>
            <a:r>
              <a:rPr lang="it-IT" dirty="0" err="1" smtClean="0">
                <a:solidFill>
                  <a:srgbClr val="002060"/>
                </a:solidFill>
                <a:latin typeface="Cambria"/>
              </a:rPr>
              <a:t>Implementation</a:t>
            </a:r>
            <a:r>
              <a:rPr lang="it-IT" dirty="0" smtClean="0">
                <a:solidFill>
                  <a:srgbClr val="002060"/>
                </a:solidFill>
                <a:latin typeface="Cambria"/>
              </a:rPr>
              <a:t> </a:t>
            </a:r>
            <a:r>
              <a:rPr lang="it-IT" dirty="0" err="1" smtClean="0">
                <a:solidFill>
                  <a:srgbClr val="002060"/>
                </a:solidFill>
                <a:latin typeface="Cambria"/>
              </a:rPr>
              <a:t>Processes</a:t>
            </a:r>
            <a:endParaRPr lang="it-IT" dirty="0">
              <a:solidFill>
                <a:schemeClr val="tx1">
                  <a:lumMod val="75000"/>
                  <a:lumOff val="25000"/>
                </a:schemeClr>
              </a:solidFill>
              <a:latin typeface="Cambria"/>
              <a:cs typeface="Cambria"/>
            </a:endParaRPr>
          </a:p>
        </p:txBody>
      </p:sp>
      <p:sp>
        <p:nvSpPr>
          <p:cNvPr id="3" name="Segnaposto testo 2"/>
          <p:cNvSpPr>
            <a:spLocks noGrp="1"/>
          </p:cNvSpPr>
          <p:nvPr>
            <p:ph type="body" idx="1"/>
          </p:nvPr>
        </p:nvSpPr>
        <p:spPr>
          <a:xfrm>
            <a:off x="863934" y="4589463"/>
            <a:ext cx="10515600" cy="1500187"/>
          </a:xfrm>
        </p:spPr>
        <p:txBody>
          <a:bodyPr/>
          <a:lstStyle/>
          <a:p>
            <a:endParaRPr lang="it-IT" dirty="0"/>
          </a:p>
        </p:txBody>
      </p:sp>
      <p:sp>
        <p:nvSpPr>
          <p:cNvPr id="7" name="TextBox 6"/>
          <p:cNvSpPr txBox="1"/>
          <p:nvPr/>
        </p:nvSpPr>
        <p:spPr>
          <a:xfrm>
            <a:off x="840506" y="6349136"/>
            <a:ext cx="6610849" cy="646331"/>
          </a:xfrm>
          <a:prstGeom prst="rect">
            <a:avLst/>
          </a:prstGeom>
          <a:noFill/>
        </p:spPr>
        <p:txBody>
          <a:bodyPr wrap="none" rtlCol="0">
            <a:spAutoFit/>
          </a:bodyPr>
          <a:lstStyle/>
          <a:p>
            <a:r>
              <a:rPr lang="en-US" dirty="0" smtClean="0"/>
              <a:t>(</a:t>
            </a:r>
            <a:r>
              <a:rPr lang="en-US" dirty="0"/>
              <a:t>c)  Antonella </a:t>
            </a:r>
            <a:r>
              <a:rPr lang="en-US" dirty="0" err="1"/>
              <a:t>Zucchella</a:t>
            </a:r>
            <a:r>
              <a:rPr lang="en-US" dirty="0"/>
              <a:t>, Birgit Hagen and Manuel G. </a:t>
            </a:r>
            <a:r>
              <a:rPr lang="en-US" dirty="0" err="1" smtClean="0"/>
              <a:t>Serapio</a:t>
            </a:r>
            <a:r>
              <a:rPr lang="en-US" dirty="0"/>
              <a:t>, </a:t>
            </a:r>
            <a:r>
              <a:rPr lang="en-US" dirty="0" smtClean="0"/>
              <a:t>2023</a:t>
            </a:r>
            <a:endParaRPr lang="en-US" dirty="0"/>
          </a:p>
          <a:p>
            <a:endParaRPr lang="en-US" dirty="0"/>
          </a:p>
        </p:txBody>
      </p:sp>
      <p:sp>
        <p:nvSpPr>
          <p:cNvPr id="11" name="Rettangolo 10"/>
          <p:cNvSpPr/>
          <p:nvPr/>
        </p:nvSpPr>
        <p:spPr>
          <a:xfrm>
            <a:off x="818147" y="5344953"/>
            <a:ext cx="2566737" cy="481263"/>
          </a:xfrm>
          <a:prstGeom prst="rect">
            <a:avLst/>
          </a:prstGeom>
          <a:solidFill>
            <a:srgbClr val="D5A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3384885" y="5344953"/>
            <a:ext cx="962526" cy="481263"/>
          </a:xfrm>
          <a:prstGeom prst="rect">
            <a:avLst/>
          </a:prstGeom>
          <a:solidFill>
            <a:srgbClr val="2C2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3"/>
          <a:stretch>
            <a:fillRect/>
          </a:stretch>
        </p:blipFill>
        <p:spPr>
          <a:xfrm>
            <a:off x="9629490" y="110168"/>
            <a:ext cx="2339074" cy="3549750"/>
          </a:xfrm>
          <a:prstGeom prst="rect">
            <a:avLst/>
          </a:prstGeom>
        </p:spPr>
      </p:pic>
    </p:spTree>
    <p:extLst>
      <p:ext uri="{BB962C8B-B14F-4D97-AF65-F5344CB8AC3E}">
        <p14:creationId xmlns:p14="http://schemas.microsoft.com/office/powerpoint/2010/main" val="318825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287654" y="331077"/>
            <a:ext cx="11177338" cy="850232"/>
          </a:xfrm>
        </p:spPr>
        <p:txBody>
          <a:bodyPr/>
          <a:lstStyle/>
          <a:p>
            <a:r>
              <a:rPr lang="en-US" b="1" dirty="0"/>
              <a:t>Selecting markets, </a:t>
            </a:r>
            <a:r>
              <a:rPr lang="en-US" b="1" dirty="0" smtClean="0"/>
              <a:t>customers, </a:t>
            </a:r>
            <a:r>
              <a:rPr lang="en-US" b="1" dirty="0"/>
              <a:t>and partners</a:t>
            </a:r>
            <a:endParaRPr lang="en-US" dirty="0"/>
          </a:p>
        </p:txBody>
      </p:sp>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5687122" y="1359985"/>
            <a:ext cx="6339298" cy="52866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i="1" dirty="0" smtClean="0">
                <a:solidFill>
                  <a:srgbClr val="002060"/>
                </a:solidFill>
                <a:latin typeface="Arial" panose="020B0604020202020204" pitchFamily="34" charset="0"/>
                <a:cs typeface="Arial" panose="020B0604020202020204" pitchFamily="34" charset="0"/>
              </a:rPr>
              <a:t>Market selection in entrepreneurial </a:t>
            </a:r>
            <a:r>
              <a:rPr lang="en-US" sz="2400" b="1" i="1" dirty="0" err="1" smtClean="0">
                <a:solidFill>
                  <a:srgbClr val="002060"/>
                </a:solidFill>
                <a:latin typeface="Arial" panose="020B0604020202020204" pitchFamily="34" charset="0"/>
                <a:cs typeface="Arial" panose="020B0604020202020204" pitchFamily="34" charset="0"/>
              </a:rPr>
              <a:t>internationalizers</a:t>
            </a:r>
            <a:r>
              <a:rPr lang="en-US" sz="2400" b="1" i="1" dirty="0" smtClean="0">
                <a:solidFill>
                  <a:srgbClr val="002060"/>
                </a:solidFill>
                <a:latin typeface="Arial" panose="020B0604020202020204" pitchFamily="34" charset="0"/>
                <a:cs typeface="Arial" panose="020B0604020202020204" pitchFamily="34" charset="0"/>
              </a:rPr>
              <a:t> has been shown to include</a:t>
            </a:r>
            <a:r>
              <a:rPr lang="en-US" sz="2400" b="1" i="1" dirty="0">
                <a:solidFill>
                  <a:srgbClr val="002060"/>
                </a:solidFill>
                <a:latin typeface="Arial" panose="020B0604020202020204" pitchFamily="34" charset="0"/>
                <a:cs typeface="Arial" panose="020B0604020202020204" pitchFamily="34" charset="0"/>
              </a:rPr>
              <a:t>:</a:t>
            </a:r>
          </a:p>
          <a:p>
            <a:r>
              <a:rPr lang="en-US" sz="2400" dirty="0" smtClean="0">
                <a:solidFill>
                  <a:srgbClr val="002060"/>
                </a:solidFill>
                <a:latin typeface="Arial" panose="020B0604020202020204" pitchFamily="34" charset="0"/>
                <a:cs typeface="Arial" panose="020B0604020202020204" pitchFamily="34" charset="0"/>
              </a:rPr>
              <a:t>Deliberate-causal approaches, i.e. an assessment of market attractiveness (e.g</a:t>
            </a:r>
            <a:r>
              <a:rPr lang="en-US" sz="2400" dirty="0">
                <a:solidFill>
                  <a:srgbClr val="002060"/>
                </a:solidFill>
                <a:latin typeface="Arial" panose="020B0604020202020204" pitchFamily="34" charset="0"/>
                <a:cs typeface="Arial" panose="020B0604020202020204" pitchFamily="34" charset="0"/>
              </a:rPr>
              <a:t>. size, access to advanced and sophisticated </a:t>
            </a:r>
            <a:r>
              <a:rPr lang="en-US" sz="2400" dirty="0" smtClean="0">
                <a:solidFill>
                  <a:srgbClr val="002060"/>
                </a:solidFill>
                <a:latin typeface="Arial" panose="020B0604020202020204" pitchFamily="34" charset="0"/>
                <a:cs typeface="Arial" panose="020B0604020202020204" pitchFamily="34" charset="0"/>
              </a:rPr>
              <a:t>customers; selection </a:t>
            </a:r>
            <a:r>
              <a:rPr lang="en-US" sz="2400" dirty="0">
                <a:solidFill>
                  <a:srgbClr val="002060"/>
                </a:solidFill>
                <a:latin typeface="Arial" panose="020B0604020202020204" pitchFamily="34" charset="0"/>
                <a:cs typeface="Arial" panose="020B0604020202020204" pitchFamily="34" charset="0"/>
              </a:rPr>
              <a:t>of lead markets, growth </a:t>
            </a:r>
            <a:r>
              <a:rPr lang="en-US" sz="2400" dirty="0" smtClean="0">
                <a:solidFill>
                  <a:srgbClr val="002060"/>
                </a:solidFill>
                <a:latin typeface="Arial" panose="020B0604020202020204" pitchFamily="34" charset="0"/>
                <a:cs typeface="Arial" panose="020B0604020202020204" pitchFamily="34" charset="0"/>
              </a:rPr>
              <a:t>markets);</a:t>
            </a:r>
            <a:endParaRPr lang="en-US" sz="2400" dirty="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the </a:t>
            </a:r>
            <a:r>
              <a:rPr lang="en-US" sz="2400" dirty="0">
                <a:solidFill>
                  <a:srgbClr val="002060"/>
                </a:solidFill>
                <a:latin typeface="Arial" panose="020B0604020202020204" pitchFamily="34" charset="0"/>
                <a:cs typeface="Arial" panose="020B0604020202020204" pitchFamily="34" charset="0"/>
              </a:rPr>
              <a:t>imitation posture </a:t>
            </a:r>
            <a:r>
              <a:rPr lang="en-US" sz="2400" dirty="0" smtClean="0">
                <a:solidFill>
                  <a:srgbClr val="002060"/>
                </a:solidFill>
                <a:latin typeface="Arial" panose="020B0604020202020204" pitchFamily="34" charset="0"/>
                <a:cs typeface="Arial" panose="020B0604020202020204" pitchFamily="34" charset="0"/>
              </a:rPr>
              <a:t>(follow industry/</a:t>
            </a:r>
            <a:r>
              <a:rPr lang="en-US" sz="2400" dirty="0" err="1" smtClean="0">
                <a:solidFill>
                  <a:srgbClr val="002060"/>
                </a:solidFill>
                <a:latin typeface="Arial" panose="020B0604020202020204" pitchFamily="34" charset="0"/>
                <a:cs typeface="Arial" panose="020B0604020202020204" pitchFamily="34" charset="0"/>
              </a:rPr>
              <a:t>competiton</a:t>
            </a:r>
            <a:r>
              <a:rPr lang="en-US" sz="2400" dirty="0" smtClean="0">
                <a:solidFill>
                  <a:srgbClr val="002060"/>
                </a:solidFill>
                <a:latin typeface="Arial" panose="020B0604020202020204" pitchFamily="34" charset="0"/>
                <a:cs typeface="Arial" panose="020B0604020202020204" pitchFamily="34" charset="0"/>
              </a:rPr>
              <a:t>)</a:t>
            </a:r>
          </a:p>
          <a:p>
            <a:r>
              <a:rPr lang="en-US" sz="2400" dirty="0" smtClean="0">
                <a:solidFill>
                  <a:srgbClr val="002060"/>
                </a:solidFill>
                <a:latin typeface="Arial" panose="020B0604020202020204" pitchFamily="34" charset="0"/>
                <a:cs typeface="Arial" panose="020B0604020202020204" pitchFamily="34" charset="0"/>
              </a:rPr>
              <a:t>a ‘test’-market approach</a:t>
            </a:r>
          </a:p>
          <a:p>
            <a:r>
              <a:rPr lang="en-US" sz="2400" dirty="0" smtClean="0">
                <a:solidFill>
                  <a:srgbClr val="002060"/>
                </a:solidFill>
                <a:latin typeface="Arial" panose="020B0604020202020204" pitchFamily="34" charset="0"/>
                <a:cs typeface="Arial" panose="020B0604020202020204" pitchFamily="34" charset="0"/>
              </a:rPr>
              <a:t>“Serendipity” when </a:t>
            </a:r>
          </a:p>
          <a:p>
            <a:pPr marL="732600"/>
            <a:r>
              <a:rPr lang="en-US" sz="2400" dirty="0">
                <a:solidFill>
                  <a:srgbClr val="002060"/>
                </a:solidFill>
                <a:latin typeface="Arial" panose="020B0604020202020204" pitchFamily="34" charset="0"/>
                <a:cs typeface="Arial" panose="020B0604020202020204" pitchFamily="34" charset="0"/>
              </a:rPr>
              <a:t>f</a:t>
            </a:r>
            <a:r>
              <a:rPr lang="en-US" sz="2400" dirty="0" smtClean="0">
                <a:solidFill>
                  <a:srgbClr val="002060"/>
                </a:solidFill>
                <a:latin typeface="Arial" panose="020B0604020202020204" pitchFamily="34" charset="0"/>
                <a:cs typeface="Arial" panose="020B0604020202020204" pitchFamily="34" charset="0"/>
              </a:rPr>
              <a:t>ollowing a client or domestic partner abroad</a:t>
            </a:r>
            <a:endParaRPr lang="en-US" sz="2400" dirty="0">
              <a:solidFill>
                <a:srgbClr val="002060"/>
              </a:solidFill>
              <a:latin typeface="Arial" panose="020B0604020202020204" pitchFamily="34" charset="0"/>
              <a:cs typeface="Arial" panose="020B0604020202020204" pitchFamily="34" charset="0"/>
            </a:endParaRPr>
          </a:p>
          <a:p>
            <a:pPr marL="732600"/>
            <a:r>
              <a:rPr lang="en-US" sz="2400" dirty="0" smtClean="0">
                <a:solidFill>
                  <a:srgbClr val="002060"/>
                </a:solidFill>
                <a:latin typeface="Arial" panose="020B0604020202020204" pitchFamily="34" charset="0"/>
                <a:cs typeface="Arial" panose="020B0604020202020204" pitchFamily="34" charset="0"/>
              </a:rPr>
              <a:t>the choice and use </a:t>
            </a:r>
            <a:r>
              <a:rPr lang="en-US" sz="2400" dirty="0">
                <a:solidFill>
                  <a:srgbClr val="002060"/>
                </a:solidFill>
                <a:latin typeface="Arial" panose="020B0604020202020204" pitchFamily="34" charset="0"/>
                <a:cs typeface="Arial" panose="020B0604020202020204" pitchFamily="34" charset="0"/>
              </a:rPr>
              <a:t>of partners and networks (referrals</a:t>
            </a:r>
            <a:r>
              <a:rPr lang="en-US" sz="2400" dirty="0" smtClean="0">
                <a:solidFill>
                  <a:srgbClr val="002060"/>
                </a:solidFill>
                <a:latin typeface="Arial" panose="020B0604020202020204" pitchFamily="34" charset="0"/>
                <a:cs typeface="Arial" panose="020B0604020202020204" pitchFamily="34" charset="0"/>
              </a:rPr>
              <a:t>) leads to entry into </a:t>
            </a:r>
            <a:r>
              <a:rPr lang="en-US" sz="2400" dirty="0">
                <a:solidFill>
                  <a:srgbClr val="002060"/>
                </a:solidFill>
                <a:latin typeface="Arial" panose="020B0604020202020204" pitchFamily="34" charset="0"/>
                <a:cs typeface="Arial" panose="020B0604020202020204" pitchFamily="34" charset="0"/>
              </a:rPr>
              <a:t>a particular market (effectual approach</a:t>
            </a:r>
            <a:r>
              <a:rPr lang="en-US" sz="2400" dirty="0" smtClean="0">
                <a:solidFill>
                  <a:srgbClr val="002060"/>
                </a:solidFill>
                <a:latin typeface="Arial" panose="020B0604020202020204" pitchFamily="34" charset="0"/>
                <a:cs typeface="Arial" panose="020B0604020202020204" pitchFamily="34" charset="0"/>
              </a:rPr>
              <a:t>).</a:t>
            </a:r>
            <a:endParaRPr lang="en-US" sz="2400" dirty="0">
              <a:solidFill>
                <a:srgbClr val="002060"/>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65" y="2230243"/>
            <a:ext cx="5319132" cy="3546088"/>
          </a:xfrm>
          <a:prstGeom prst="rect">
            <a:avLst/>
          </a:prstGeom>
        </p:spPr>
      </p:pic>
    </p:spTree>
    <p:extLst>
      <p:ext uri="{BB962C8B-B14F-4D97-AF65-F5344CB8AC3E}">
        <p14:creationId xmlns:p14="http://schemas.microsoft.com/office/powerpoint/2010/main" val="267457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303420" y="394139"/>
            <a:ext cx="11177338" cy="850232"/>
          </a:xfrm>
        </p:spPr>
        <p:txBody>
          <a:bodyPr>
            <a:normAutofit/>
          </a:bodyPr>
          <a:lstStyle/>
          <a:p>
            <a:r>
              <a:rPr lang="en-US" sz="3200" b="1" dirty="0"/>
              <a:t>Selecting </a:t>
            </a:r>
            <a:r>
              <a:rPr lang="en-US" sz="3200" b="1" dirty="0" smtClean="0"/>
              <a:t>markets – international expansion patterns</a:t>
            </a:r>
            <a:endParaRPr lang="en-US" sz="3200" dirty="0"/>
          </a:p>
        </p:txBody>
      </p:sp>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3707763" y="1096013"/>
            <a:ext cx="7925529" cy="527905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dirty="0">
              <a:solidFill>
                <a:srgbClr val="002060"/>
              </a:solidFill>
              <a:latin typeface="Arial" panose="020B0604020202020204" pitchFamily="34" charset="0"/>
              <a:cs typeface="Arial" panose="020B0604020202020204" pitchFamily="34" charset="0"/>
            </a:endParaRPr>
          </a:p>
          <a:p>
            <a:pPr marL="0" indent="0">
              <a:buNone/>
            </a:pPr>
            <a:endParaRPr lang="en-US" sz="8000" b="1" dirty="0" smtClean="0">
              <a:solidFill>
                <a:srgbClr val="002060"/>
              </a:solidFill>
              <a:latin typeface="Arial" panose="020B0604020202020204" pitchFamily="34" charset="0"/>
              <a:cs typeface="Arial" panose="020B0604020202020204" pitchFamily="34" charset="0"/>
            </a:endParaRPr>
          </a:p>
          <a:p>
            <a:pPr marL="0" indent="0">
              <a:buNone/>
            </a:pPr>
            <a:r>
              <a:rPr lang="en-US" sz="8000" b="1" dirty="0" smtClean="0">
                <a:solidFill>
                  <a:srgbClr val="002060"/>
                </a:solidFill>
                <a:latin typeface="Arial" panose="020B0604020202020204" pitchFamily="34" charset="0"/>
                <a:cs typeface="Arial" panose="020B0604020202020204" pitchFamily="34" charset="0"/>
              </a:rPr>
              <a:t>Market selection in the Uppsala process model (</a:t>
            </a:r>
            <a:r>
              <a:rPr lang="en-US" sz="8000" b="1" dirty="0" err="1" smtClean="0">
                <a:solidFill>
                  <a:srgbClr val="002060"/>
                </a:solidFill>
                <a:latin typeface="Arial" panose="020B0604020202020204" pitchFamily="34" charset="0"/>
                <a:cs typeface="Arial" panose="020B0604020202020204" pitchFamily="34" charset="0"/>
              </a:rPr>
              <a:t>Johanson</a:t>
            </a:r>
            <a:r>
              <a:rPr lang="en-US" sz="8000" b="1" dirty="0" smtClean="0">
                <a:solidFill>
                  <a:srgbClr val="002060"/>
                </a:solidFill>
                <a:latin typeface="Arial" panose="020B0604020202020204" pitchFamily="34" charset="0"/>
                <a:cs typeface="Arial" panose="020B0604020202020204" pitchFamily="34" charset="0"/>
              </a:rPr>
              <a:t> and </a:t>
            </a:r>
            <a:r>
              <a:rPr lang="en-US" sz="8000" b="1" dirty="0" err="1" smtClean="0">
                <a:solidFill>
                  <a:srgbClr val="002060"/>
                </a:solidFill>
                <a:latin typeface="Arial" panose="020B0604020202020204" pitchFamily="34" charset="0"/>
                <a:cs typeface="Arial" panose="020B0604020202020204" pitchFamily="34" charset="0"/>
              </a:rPr>
              <a:t>Vahlne</a:t>
            </a:r>
            <a:r>
              <a:rPr lang="en-US" sz="8000" b="1" dirty="0" smtClean="0">
                <a:solidFill>
                  <a:srgbClr val="002060"/>
                </a:solidFill>
                <a:latin typeface="Arial" panose="020B0604020202020204" pitchFamily="34" charset="0"/>
                <a:cs typeface="Arial" panose="020B0604020202020204" pitchFamily="34" charset="0"/>
              </a:rPr>
              <a:t>, 1977)</a:t>
            </a:r>
            <a:endParaRPr lang="en-US" sz="8000" b="1" dirty="0">
              <a:solidFill>
                <a:srgbClr val="002060"/>
              </a:solidFill>
              <a:latin typeface="Arial" panose="020B0604020202020204" pitchFamily="34" charset="0"/>
              <a:cs typeface="Arial" panose="020B0604020202020204" pitchFamily="34" charset="0"/>
            </a:endParaRPr>
          </a:p>
          <a:p>
            <a:pPr marL="342900" indent="-342900"/>
            <a:r>
              <a:rPr lang="en-US" sz="8000" dirty="0">
                <a:solidFill>
                  <a:srgbClr val="002060"/>
                </a:solidFill>
                <a:latin typeface="Arial" panose="020B0604020202020204" pitchFamily="34" charset="0"/>
                <a:cs typeface="Arial" panose="020B0604020202020204" pitchFamily="34" charset="0"/>
              </a:rPr>
              <a:t>stepwise, incremental, sequential </a:t>
            </a:r>
            <a:r>
              <a:rPr lang="en-US" sz="8000" dirty="0" smtClean="0">
                <a:solidFill>
                  <a:srgbClr val="002060"/>
                </a:solidFill>
                <a:latin typeface="Arial" panose="020B0604020202020204" pitchFamily="34" charset="0"/>
                <a:cs typeface="Arial" panose="020B0604020202020204" pitchFamily="34" charset="0"/>
              </a:rPr>
              <a:t>expansion starting from the  home market;</a:t>
            </a:r>
            <a:endParaRPr lang="en-US" sz="8000" dirty="0">
              <a:solidFill>
                <a:srgbClr val="002060"/>
              </a:solidFill>
              <a:latin typeface="Arial" panose="020B0604020202020204" pitchFamily="34" charset="0"/>
              <a:cs typeface="Arial" panose="020B0604020202020204" pitchFamily="34" charset="0"/>
            </a:endParaRPr>
          </a:p>
          <a:p>
            <a:pPr marL="342900" indent="-342900"/>
            <a:r>
              <a:rPr lang="en-US" sz="8000" dirty="0" smtClean="0">
                <a:solidFill>
                  <a:srgbClr val="002060"/>
                </a:solidFill>
                <a:latin typeface="Arial" panose="020B0604020202020204" pitchFamily="34" charset="0"/>
                <a:cs typeface="Arial" panose="020B0604020202020204" pitchFamily="34" charset="0"/>
              </a:rPr>
              <a:t>Psychic distance postulate: similar </a:t>
            </a:r>
            <a:r>
              <a:rPr lang="en-US" sz="8000" dirty="0">
                <a:solidFill>
                  <a:srgbClr val="002060"/>
                </a:solidFill>
                <a:latin typeface="Arial" panose="020B0604020202020204" pitchFamily="34" charset="0"/>
                <a:cs typeface="Arial" panose="020B0604020202020204" pitchFamily="34" charset="0"/>
              </a:rPr>
              <a:t>countries are targeted first and more difficult </a:t>
            </a:r>
            <a:r>
              <a:rPr lang="en-US" sz="8000" dirty="0" smtClean="0">
                <a:solidFill>
                  <a:srgbClr val="002060"/>
                </a:solidFill>
                <a:latin typeface="Arial" panose="020B0604020202020204" pitchFamily="34" charset="0"/>
                <a:cs typeface="Arial" panose="020B0604020202020204" pitchFamily="34" charset="0"/>
              </a:rPr>
              <a:t>later;</a:t>
            </a:r>
          </a:p>
          <a:p>
            <a:pPr marL="342900" indent="-342900"/>
            <a:r>
              <a:rPr lang="en-US" sz="8000" dirty="0" smtClean="0">
                <a:solidFill>
                  <a:srgbClr val="002060"/>
                </a:solidFill>
                <a:latin typeface="Arial" panose="020B0604020202020204" pitchFamily="34" charset="0"/>
                <a:cs typeface="Arial" panose="020B0604020202020204" pitchFamily="34" charset="0"/>
              </a:rPr>
              <a:t>Depth instead of breadth</a:t>
            </a:r>
            <a:endParaRPr lang="en-US" sz="8000" dirty="0">
              <a:solidFill>
                <a:srgbClr val="002060"/>
              </a:solidFill>
              <a:latin typeface="Arial" panose="020B0604020202020204" pitchFamily="34" charset="0"/>
              <a:cs typeface="Arial" panose="020B0604020202020204" pitchFamily="34" charset="0"/>
            </a:endParaRPr>
          </a:p>
          <a:p>
            <a:pPr marL="0" indent="0">
              <a:buNone/>
            </a:pPr>
            <a:endParaRPr lang="en-US" sz="8000" b="1" dirty="0" smtClean="0">
              <a:solidFill>
                <a:srgbClr val="002060"/>
              </a:solidFill>
              <a:latin typeface="Arial" panose="020B0604020202020204" pitchFamily="34" charset="0"/>
              <a:cs typeface="Arial" panose="020B0604020202020204" pitchFamily="34" charset="0"/>
            </a:endParaRPr>
          </a:p>
          <a:p>
            <a:pPr marL="0" indent="0">
              <a:buNone/>
            </a:pPr>
            <a:r>
              <a:rPr lang="en-US" sz="8000" b="1" dirty="0" smtClean="0">
                <a:solidFill>
                  <a:srgbClr val="002060"/>
                </a:solidFill>
                <a:latin typeface="Arial" panose="020B0604020202020204" pitchFamily="34" charset="0"/>
                <a:cs typeface="Arial" panose="020B0604020202020204" pitchFamily="34" charset="0"/>
              </a:rPr>
              <a:t>‘Born </a:t>
            </a:r>
            <a:r>
              <a:rPr lang="en-US" sz="8000" b="1" dirty="0" err="1" smtClean="0">
                <a:solidFill>
                  <a:srgbClr val="002060"/>
                </a:solidFill>
                <a:latin typeface="Arial" panose="020B0604020202020204" pitchFamily="34" charset="0"/>
                <a:cs typeface="Arial" panose="020B0604020202020204" pitchFamily="34" charset="0"/>
              </a:rPr>
              <a:t>Globals</a:t>
            </a:r>
            <a:r>
              <a:rPr lang="en-US" sz="8000" b="1" dirty="0" smtClean="0">
                <a:solidFill>
                  <a:srgbClr val="002060"/>
                </a:solidFill>
                <a:latin typeface="Arial" panose="020B0604020202020204" pitchFamily="34" charset="0"/>
                <a:cs typeface="Arial" panose="020B0604020202020204" pitchFamily="34" charset="0"/>
              </a:rPr>
              <a:t>’ have shown</a:t>
            </a:r>
          </a:p>
          <a:p>
            <a:pPr marL="342900" indent="-342900"/>
            <a:r>
              <a:rPr lang="en-US" sz="8000" dirty="0">
                <a:solidFill>
                  <a:srgbClr val="002060"/>
                </a:solidFill>
                <a:latin typeface="Arial" panose="020B0604020202020204" pitchFamily="34" charset="0"/>
                <a:cs typeface="Arial" panose="020B0604020202020204" pitchFamily="34" charset="0"/>
              </a:rPr>
              <a:t>e</a:t>
            </a:r>
            <a:r>
              <a:rPr lang="en-US" sz="8000" dirty="0" smtClean="0">
                <a:solidFill>
                  <a:srgbClr val="002060"/>
                </a:solidFill>
                <a:latin typeface="Arial" panose="020B0604020202020204" pitchFamily="34" charset="0"/>
                <a:cs typeface="Arial" panose="020B0604020202020204" pitchFamily="34" charset="0"/>
              </a:rPr>
              <a:t>arly, rapid </a:t>
            </a:r>
            <a:r>
              <a:rPr lang="en-US" sz="8000" dirty="0">
                <a:solidFill>
                  <a:srgbClr val="002060"/>
                </a:solidFill>
                <a:latin typeface="Arial" panose="020B0604020202020204" pitchFamily="34" charset="0"/>
                <a:cs typeface="Arial" panose="020B0604020202020204" pitchFamily="34" charset="0"/>
              </a:rPr>
              <a:t>expansion into a large number of foreign markets;</a:t>
            </a:r>
          </a:p>
          <a:p>
            <a:pPr marL="342900" indent="-342900"/>
            <a:r>
              <a:rPr lang="en-US" sz="8000" dirty="0" smtClean="0">
                <a:solidFill>
                  <a:srgbClr val="002060"/>
                </a:solidFill>
                <a:latin typeface="Arial" panose="020B0604020202020204" pitchFamily="34" charset="0"/>
                <a:cs typeface="Arial" panose="020B0604020202020204" pitchFamily="34" charset="0"/>
              </a:rPr>
              <a:t>that psychic </a:t>
            </a:r>
            <a:r>
              <a:rPr lang="en-US" sz="8000" dirty="0">
                <a:solidFill>
                  <a:srgbClr val="002060"/>
                </a:solidFill>
                <a:latin typeface="Arial" panose="020B0604020202020204" pitchFamily="34" charset="0"/>
                <a:cs typeface="Arial" panose="020B0604020202020204" pitchFamily="34" charset="0"/>
              </a:rPr>
              <a:t>distance is of little </a:t>
            </a:r>
            <a:r>
              <a:rPr lang="en-US" sz="8000" dirty="0" smtClean="0">
                <a:solidFill>
                  <a:srgbClr val="002060"/>
                </a:solidFill>
                <a:latin typeface="Arial" panose="020B0604020202020204" pitchFamily="34" charset="0"/>
                <a:cs typeface="Arial" panose="020B0604020202020204" pitchFamily="34" charset="0"/>
              </a:rPr>
              <a:t>concern;  or an</a:t>
            </a:r>
            <a:endParaRPr lang="en-US" sz="8000" dirty="0">
              <a:solidFill>
                <a:srgbClr val="002060"/>
              </a:solidFill>
              <a:latin typeface="Arial" panose="020B0604020202020204" pitchFamily="34" charset="0"/>
              <a:cs typeface="Arial" panose="020B0604020202020204" pitchFamily="34" charset="0"/>
            </a:endParaRPr>
          </a:p>
          <a:p>
            <a:pPr marL="342900" indent="-342900"/>
            <a:r>
              <a:rPr lang="en-US" sz="8000" dirty="0" smtClean="0">
                <a:solidFill>
                  <a:srgbClr val="002060"/>
                </a:solidFill>
                <a:latin typeface="Arial" panose="020B0604020202020204" pitchFamily="34" charset="0"/>
                <a:cs typeface="Arial" panose="020B0604020202020204" pitchFamily="34" charset="0"/>
              </a:rPr>
              <a:t>initial selection of </a:t>
            </a:r>
            <a:r>
              <a:rPr lang="en-US" sz="8000" dirty="0">
                <a:solidFill>
                  <a:srgbClr val="002060"/>
                </a:solidFill>
                <a:latin typeface="Arial" panose="020B0604020202020204" pitchFamily="34" charset="0"/>
                <a:cs typeface="Arial" panose="020B0604020202020204" pitchFamily="34" charset="0"/>
              </a:rPr>
              <a:t>psychically proximate markets </a:t>
            </a:r>
            <a:r>
              <a:rPr lang="en-US" sz="8000" dirty="0" smtClean="0">
                <a:solidFill>
                  <a:srgbClr val="002060"/>
                </a:solidFill>
                <a:latin typeface="Arial" panose="020B0604020202020204" pitchFamily="34" charset="0"/>
                <a:cs typeface="Arial" panose="020B0604020202020204" pitchFamily="34" charset="0"/>
              </a:rPr>
              <a:t>but</a:t>
            </a:r>
          </a:p>
          <a:p>
            <a:pPr marL="800100" lvl="1" indent="-342900"/>
            <a:r>
              <a:rPr lang="en-US" sz="7600" dirty="0" smtClean="0">
                <a:solidFill>
                  <a:srgbClr val="002060"/>
                </a:solidFill>
                <a:latin typeface="Arial" panose="020B0604020202020204" pitchFamily="34" charset="0"/>
                <a:cs typeface="Arial" panose="020B0604020202020204" pitchFamily="34" charset="0"/>
              </a:rPr>
              <a:t>with </a:t>
            </a:r>
            <a:r>
              <a:rPr lang="en-US" sz="7600" dirty="0">
                <a:solidFill>
                  <a:srgbClr val="002060"/>
                </a:solidFill>
                <a:latin typeface="Arial" panose="020B0604020202020204" pitchFamily="34" charset="0"/>
                <a:cs typeface="Arial" panose="020B0604020202020204" pitchFamily="34" charset="0"/>
              </a:rPr>
              <a:t>expertise, networks and </a:t>
            </a:r>
            <a:r>
              <a:rPr lang="en-US" sz="7600" dirty="0" smtClean="0">
                <a:solidFill>
                  <a:srgbClr val="002060"/>
                </a:solidFill>
                <a:latin typeface="Arial" panose="020B0604020202020204" pitchFamily="34" charset="0"/>
                <a:cs typeface="Arial" panose="020B0604020202020204" pitchFamily="34" charset="0"/>
              </a:rPr>
              <a:t>entrepreneurial skills they </a:t>
            </a:r>
            <a:r>
              <a:rPr lang="en-US" sz="7600" dirty="0">
                <a:solidFill>
                  <a:srgbClr val="002060"/>
                </a:solidFill>
                <a:latin typeface="Arial" panose="020B0604020202020204" pitchFamily="34" charset="0"/>
                <a:cs typeface="Arial" panose="020B0604020202020204" pitchFamily="34" charset="0"/>
              </a:rPr>
              <a:t>move very quickly to psychically </a:t>
            </a:r>
            <a:r>
              <a:rPr lang="en-US" sz="7600" dirty="0" smtClean="0">
                <a:solidFill>
                  <a:srgbClr val="002060"/>
                </a:solidFill>
                <a:latin typeface="Arial" panose="020B0604020202020204" pitchFamily="34" charset="0"/>
                <a:cs typeface="Arial" panose="020B0604020202020204" pitchFamily="34" charset="0"/>
              </a:rPr>
              <a:t>distant </a:t>
            </a:r>
            <a:r>
              <a:rPr lang="en-US" sz="7600" dirty="0">
                <a:solidFill>
                  <a:srgbClr val="002060"/>
                </a:solidFill>
                <a:latin typeface="Arial" panose="020B0604020202020204" pitchFamily="34" charset="0"/>
                <a:cs typeface="Arial" panose="020B0604020202020204" pitchFamily="34" charset="0"/>
              </a:rPr>
              <a:t>markets with more opportunities;</a:t>
            </a:r>
            <a:r>
              <a:rPr lang="ru-RU" sz="7600" dirty="0">
                <a:solidFill>
                  <a:srgbClr val="002060"/>
                </a:solidFill>
                <a:latin typeface="Arial" panose="020B0604020202020204" pitchFamily="34" charset="0"/>
                <a:cs typeface="Arial" panose="020B0604020202020204" pitchFamily="34" charset="0"/>
              </a:rPr>
              <a:t> </a:t>
            </a:r>
            <a:endParaRPr lang="it-IT" sz="7600" dirty="0" smtClean="0">
              <a:solidFill>
                <a:srgbClr val="002060"/>
              </a:solidFill>
              <a:latin typeface="Arial" panose="020B0604020202020204" pitchFamily="34" charset="0"/>
              <a:cs typeface="Arial" panose="020B0604020202020204" pitchFamily="34" charset="0"/>
            </a:endParaRPr>
          </a:p>
          <a:p>
            <a:pPr marL="800100" lvl="1" indent="-342900"/>
            <a:r>
              <a:rPr lang="en-US" sz="7600" dirty="0" smtClean="0">
                <a:solidFill>
                  <a:srgbClr val="002060"/>
                </a:solidFill>
                <a:latin typeface="Arial" panose="020B0604020202020204" pitchFamily="34" charset="0"/>
                <a:cs typeface="Arial" panose="020B0604020202020204" pitchFamily="34" charset="0"/>
              </a:rPr>
              <a:t>change </a:t>
            </a:r>
            <a:r>
              <a:rPr lang="en-US" sz="7600" dirty="0">
                <a:solidFill>
                  <a:srgbClr val="002060"/>
                </a:solidFill>
                <a:latin typeface="Arial" panose="020B0604020202020204" pitchFamily="34" charset="0"/>
                <a:cs typeface="Arial" panose="020B0604020202020204" pitchFamily="34" charset="0"/>
              </a:rPr>
              <a:t>quickly to distant and more promising markets if the “close” markets do not stand up to expectations</a:t>
            </a:r>
            <a:r>
              <a:rPr lang="en-US" sz="7600" dirty="0" smtClean="0">
                <a:solidFill>
                  <a:srgbClr val="002060"/>
                </a:solidFill>
                <a:latin typeface="Arial" panose="020B0604020202020204" pitchFamily="34" charset="0"/>
                <a:cs typeface="Arial" panose="020B0604020202020204" pitchFamily="34" charset="0"/>
              </a:rPr>
              <a:t>;</a:t>
            </a:r>
          </a:p>
          <a:p>
            <a:pPr marL="361950" lvl="1" indent="-361950"/>
            <a:r>
              <a:rPr lang="en-US" sz="7600" dirty="0" smtClean="0">
                <a:solidFill>
                  <a:srgbClr val="002060"/>
                </a:solidFill>
                <a:latin typeface="Arial" panose="020B0604020202020204" pitchFamily="34" charset="0"/>
                <a:cs typeface="Arial" panose="020B0604020202020204" pitchFamily="34" charset="0"/>
              </a:rPr>
              <a:t>Breadth instead of depth</a:t>
            </a:r>
            <a:endParaRPr lang="en-US" sz="7600" dirty="0">
              <a:solidFill>
                <a:srgbClr val="002060"/>
              </a:solidFill>
              <a:latin typeface="Arial" panose="020B0604020202020204" pitchFamily="34" charset="0"/>
              <a:cs typeface="Arial" panose="020B0604020202020204" pitchFamily="34" charset="0"/>
            </a:endParaRPr>
          </a:p>
          <a:p>
            <a:pPr marL="0" indent="0">
              <a:buNone/>
            </a:pPr>
            <a:endParaRPr lang="en-US" sz="2400" b="1" dirty="0">
              <a:solidFill>
                <a:srgbClr val="00206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23" y="1419497"/>
            <a:ext cx="2539623" cy="2539623"/>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22" y="4057908"/>
            <a:ext cx="2638411" cy="2638411"/>
          </a:xfrm>
          <a:prstGeom prst="rect">
            <a:avLst/>
          </a:prstGeom>
        </p:spPr>
      </p:pic>
    </p:spTree>
    <p:extLst>
      <p:ext uri="{BB962C8B-B14F-4D97-AF65-F5344CB8AC3E}">
        <p14:creationId xmlns:p14="http://schemas.microsoft.com/office/powerpoint/2010/main" val="48434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6567" y="449458"/>
            <a:ext cx="10515600" cy="892182"/>
          </a:xfrm>
        </p:spPr>
        <p:txBody>
          <a:bodyPr>
            <a:normAutofit/>
          </a:bodyPr>
          <a:lstStyle/>
          <a:p>
            <a:r>
              <a:rPr lang="it-IT" dirty="0" err="1" smtClean="0"/>
              <a:t>Selecting</a:t>
            </a:r>
            <a:r>
              <a:rPr lang="it-IT" dirty="0" smtClean="0"/>
              <a:t> the </a:t>
            </a:r>
            <a:r>
              <a:rPr lang="it-IT" dirty="0" err="1" smtClean="0"/>
              <a:t>customer</a:t>
            </a:r>
            <a:r>
              <a:rPr lang="it-IT" dirty="0" smtClean="0"/>
              <a:t> </a:t>
            </a:r>
            <a:r>
              <a:rPr lang="it-IT" dirty="0" err="1" smtClean="0"/>
              <a:t>segment</a:t>
            </a:r>
            <a:r>
              <a:rPr lang="it-IT" dirty="0" smtClean="0"/>
              <a:t> first</a:t>
            </a:r>
            <a:endParaRPr lang="it-IT" dirty="0"/>
          </a:p>
        </p:txBody>
      </p:sp>
      <p:sp>
        <p:nvSpPr>
          <p:cNvPr id="3" name="Segnaposto contenuto 2"/>
          <p:cNvSpPr>
            <a:spLocks noGrp="1"/>
          </p:cNvSpPr>
          <p:nvPr>
            <p:ph idx="1"/>
          </p:nvPr>
        </p:nvSpPr>
        <p:spPr>
          <a:xfrm>
            <a:off x="5441795" y="2171390"/>
            <a:ext cx="6112726" cy="4351338"/>
          </a:xfrm>
        </p:spPr>
        <p:txBody>
          <a:bodyPr/>
          <a:lstStyle/>
          <a:p>
            <a:r>
              <a:rPr lang="it-IT" dirty="0" err="1" smtClean="0"/>
              <a:t>Getting</a:t>
            </a:r>
            <a:r>
              <a:rPr lang="it-IT" dirty="0" smtClean="0"/>
              <a:t> the ‘right’ </a:t>
            </a:r>
            <a:r>
              <a:rPr lang="it-IT" dirty="0" err="1" smtClean="0"/>
              <a:t>customer</a:t>
            </a:r>
            <a:r>
              <a:rPr lang="it-IT" dirty="0" smtClean="0"/>
              <a:t> </a:t>
            </a:r>
            <a:r>
              <a:rPr lang="it-IT" dirty="0" err="1" smtClean="0"/>
              <a:t>segments</a:t>
            </a:r>
            <a:endParaRPr lang="it-IT" dirty="0" smtClean="0"/>
          </a:p>
          <a:p>
            <a:r>
              <a:rPr lang="it-IT" dirty="0" err="1" smtClean="0"/>
              <a:t>Niche</a:t>
            </a:r>
            <a:r>
              <a:rPr lang="it-IT" dirty="0" smtClean="0"/>
              <a:t> </a:t>
            </a:r>
            <a:r>
              <a:rPr lang="it-IT" dirty="0" err="1" smtClean="0"/>
              <a:t>strategy</a:t>
            </a:r>
            <a:endParaRPr lang="it-IT" dirty="0" smtClean="0"/>
          </a:p>
          <a:p>
            <a:r>
              <a:rPr lang="it-IT" dirty="0" smtClean="0"/>
              <a:t>Reference </a:t>
            </a:r>
            <a:r>
              <a:rPr lang="it-IT" dirty="0" err="1" smtClean="0"/>
              <a:t>customers</a:t>
            </a:r>
            <a:endParaRPr lang="it-IT" dirty="0" smtClean="0"/>
          </a:p>
          <a:p>
            <a:r>
              <a:rPr lang="it-IT" dirty="0" smtClean="0"/>
              <a:t>‘Bottom up’ </a:t>
            </a:r>
            <a:r>
              <a:rPr lang="it-IT" dirty="0" err="1" smtClean="0"/>
              <a:t>analysis</a:t>
            </a:r>
            <a:r>
              <a:rPr lang="it-IT" dirty="0" smtClean="0"/>
              <a:t>: from </a:t>
            </a:r>
            <a:r>
              <a:rPr lang="it-IT" dirty="0" err="1" smtClean="0"/>
              <a:t>customers</a:t>
            </a:r>
            <a:r>
              <a:rPr lang="it-IT" dirty="0" smtClean="0"/>
              <a:t> to </a:t>
            </a:r>
            <a:r>
              <a:rPr lang="it-IT" dirty="0" err="1" smtClean="0"/>
              <a:t>markets</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60" y="2260600"/>
            <a:ext cx="4303441" cy="2868961"/>
          </a:xfrm>
          <a:prstGeom prst="rect">
            <a:avLst/>
          </a:prstGeom>
        </p:spPr>
      </p:pic>
    </p:spTree>
    <p:extLst>
      <p:ext uri="{BB962C8B-B14F-4D97-AF65-F5344CB8AC3E}">
        <p14:creationId xmlns:p14="http://schemas.microsoft.com/office/powerpoint/2010/main" val="2697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350716" y="331077"/>
            <a:ext cx="11177338" cy="850232"/>
          </a:xfrm>
        </p:spPr>
        <p:txBody>
          <a:bodyPr/>
          <a:lstStyle/>
          <a:p>
            <a:r>
              <a:rPr lang="en-US" b="1" dirty="0"/>
              <a:t>Selecting markets, </a:t>
            </a:r>
            <a:r>
              <a:rPr lang="en-US" b="1" dirty="0" smtClean="0"/>
              <a:t>customers, </a:t>
            </a:r>
            <a:r>
              <a:rPr lang="en-US" b="1" dirty="0"/>
              <a:t>and partners</a:t>
            </a:r>
            <a:endParaRPr lang="en-US" dirty="0"/>
          </a:p>
        </p:txBody>
      </p:sp>
      <p:graphicFrame>
        <p:nvGraphicFramePr>
          <p:cNvPr id="3" name="Tabella 2"/>
          <p:cNvGraphicFramePr>
            <a:graphicFrameLocks noGrp="1"/>
          </p:cNvGraphicFramePr>
          <p:nvPr>
            <p:extLst/>
          </p:nvPr>
        </p:nvGraphicFramePr>
        <p:xfrm>
          <a:off x="1008994" y="1481954"/>
          <a:ext cx="10641724" cy="4903076"/>
        </p:xfrm>
        <a:graphic>
          <a:graphicData uri="http://schemas.openxmlformats.org/drawingml/2006/table">
            <a:tbl>
              <a:tblPr firstRow="1" firstCol="1" bandRow="1"/>
              <a:tblGrid>
                <a:gridCol w="2587793">
                  <a:extLst>
                    <a:ext uri="{9D8B030D-6E8A-4147-A177-3AD203B41FA5}">
                      <a16:colId xmlns:a16="http://schemas.microsoft.com/office/drawing/2014/main" val="1729666871"/>
                    </a:ext>
                  </a:extLst>
                </a:gridCol>
                <a:gridCol w="2979733">
                  <a:extLst>
                    <a:ext uri="{9D8B030D-6E8A-4147-A177-3AD203B41FA5}">
                      <a16:colId xmlns:a16="http://schemas.microsoft.com/office/drawing/2014/main" val="2969578809"/>
                    </a:ext>
                  </a:extLst>
                </a:gridCol>
                <a:gridCol w="2978496">
                  <a:extLst>
                    <a:ext uri="{9D8B030D-6E8A-4147-A177-3AD203B41FA5}">
                      <a16:colId xmlns:a16="http://schemas.microsoft.com/office/drawing/2014/main" val="349354702"/>
                    </a:ext>
                  </a:extLst>
                </a:gridCol>
                <a:gridCol w="2095702">
                  <a:extLst>
                    <a:ext uri="{9D8B030D-6E8A-4147-A177-3AD203B41FA5}">
                      <a16:colId xmlns:a16="http://schemas.microsoft.com/office/drawing/2014/main" val="1641167184"/>
                    </a:ext>
                  </a:extLst>
                </a:gridCol>
              </a:tblGrid>
              <a:tr h="585635">
                <a:tc gridSpan="4">
                  <a:txBody>
                    <a:bodyPr/>
                    <a:lstStyle/>
                    <a:p>
                      <a:pPr>
                        <a:lnSpc>
                          <a:spcPct val="107000"/>
                        </a:lnSpc>
                        <a:spcAft>
                          <a:spcPts val="0"/>
                        </a:spcAft>
                      </a:pPr>
                      <a:r>
                        <a:rPr lang="en-US" sz="2000" b="1">
                          <a:effectLst/>
                          <a:latin typeface="Palatino Linotype" panose="02040502050505030304" pitchFamily="18" charset="0"/>
                          <a:ea typeface="Calibri" panose="020F0502020204030204" pitchFamily="34" charset="0"/>
                          <a:cs typeface="Times New Roman" panose="02020603050405020304" pitchFamily="18" charset="0"/>
                        </a:rPr>
                        <a:t>Firm-, managment-, product-service related elements influence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85285471"/>
                  </a:ext>
                </a:extLst>
              </a:tr>
              <a:tr h="719573">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Rationale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Systematic - proactive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Non – systematic- opportunistic – reactive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188958"/>
                  </a:ext>
                </a:extLst>
              </a:tr>
              <a:tr h="359787">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Decision- making</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Causal-deliberate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Effectual</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Imitative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057075"/>
                  </a:ext>
                </a:extLst>
              </a:tr>
              <a:tr h="719573">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Strategies</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Top down – contractible, restrictive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Bottom-up - expansive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t-IT" sz="2000">
                          <a:effectLst/>
                          <a:highlight>
                            <a:srgbClr val="FFFF00"/>
                          </a:highligh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2069100"/>
                  </a:ext>
                </a:extLst>
              </a:tr>
              <a:tr h="359787">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“Outside-in”</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“Inside-out”</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8292711"/>
                  </a:ext>
                </a:extLst>
              </a:tr>
              <a:tr h="359787">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Breadth</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Depth</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39553747"/>
                  </a:ext>
                </a:extLst>
              </a:tr>
              <a:tr h="359787">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Offensive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Defensive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23056020"/>
                  </a:ext>
                </a:extLst>
              </a:tr>
              <a:tr h="359787">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Long-term</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Short-term</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428109"/>
                  </a:ext>
                </a:extLst>
              </a:tr>
              <a:tr h="359787">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Information search</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Extensive</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Limited</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55684"/>
                  </a:ext>
                </a:extLst>
              </a:tr>
              <a:tr h="719573">
                <a:tc>
                  <a:txBody>
                    <a:bodyPr/>
                    <a:lstStyle/>
                    <a:p>
                      <a:pPr>
                        <a:lnSpc>
                          <a:spcPct val="107000"/>
                        </a:lnSpc>
                        <a:spcAft>
                          <a:spcPts val="0"/>
                        </a:spcAft>
                      </a:pPr>
                      <a:r>
                        <a:rPr lang="it-IT" sz="2000" b="1">
                          <a:effectLst/>
                          <a:latin typeface="Palatino Linotype" panose="02040502050505030304" pitchFamily="18" charset="0"/>
                          <a:ea typeface="Calibri" panose="020F0502020204030204" pitchFamily="34" charset="0"/>
                          <a:cs typeface="Times New Roman" panose="02020603050405020304" pitchFamily="18" charset="0"/>
                        </a:rPr>
                        <a:t>Type of information</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000">
                          <a:effectLst/>
                          <a:latin typeface="Palatino Linotype" panose="02040502050505030304" pitchFamily="18" charset="0"/>
                          <a:ea typeface="Calibri" panose="020F0502020204030204" pitchFamily="34" charset="0"/>
                          <a:cs typeface="Times New Roman" panose="02020603050405020304" pitchFamily="18" charset="0"/>
                        </a:rPr>
                        <a:t>Secondary</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Palatino Linotype" panose="02040502050505030304" pitchFamily="18" charset="0"/>
                          <a:ea typeface="Calibri" panose="020F0502020204030204" pitchFamily="34" charset="0"/>
                          <a:cs typeface="Times New Roman" panose="02020603050405020304" pitchFamily="18" charset="0"/>
                        </a:rPr>
                        <a:t>Primary (experiential or from others)</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948371"/>
                  </a:ext>
                </a:extLst>
              </a:tr>
            </a:tbl>
          </a:graphicData>
        </a:graphic>
      </p:graphicFrame>
    </p:spTree>
    <p:extLst>
      <p:ext uri="{BB962C8B-B14F-4D97-AF65-F5344CB8AC3E}">
        <p14:creationId xmlns:p14="http://schemas.microsoft.com/office/powerpoint/2010/main" val="156976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283779" y="550689"/>
          <a:ext cx="11713780" cy="6043015"/>
        </p:xfrm>
        <a:graphic>
          <a:graphicData uri="http://schemas.openxmlformats.org/drawingml/2006/table">
            <a:tbl>
              <a:tblPr firstRow="1" firstCol="1" bandRow="1"/>
              <a:tblGrid>
                <a:gridCol w="1734009">
                  <a:extLst>
                    <a:ext uri="{9D8B030D-6E8A-4147-A177-3AD203B41FA5}">
                      <a16:colId xmlns:a16="http://schemas.microsoft.com/office/drawing/2014/main" val="3483160467"/>
                    </a:ext>
                  </a:extLst>
                </a:gridCol>
                <a:gridCol w="3279426">
                  <a:extLst>
                    <a:ext uri="{9D8B030D-6E8A-4147-A177-3AD203B41FA5}">
                      <a16:colId xmlns:a16="http://schemas.microsoft.com/office/drawing/2014/main" val="181256887"/>
                    </a:ext>
                  </a:extLst>
                </a:gridCol>
                <a:gridCol w="2081048">
                  <a:extLst>
                    <a:ext uri="{9D8B030D-6E8A-4147-A177-3AD203B41FA5}">
                      <a16:colId xmlns:a16="http://schemas.microsoft.com/office/drawing/2014/main" val="3324127690"/>
                    </a:ext>
                  </a:extLst>
                </a:gridCol>
                <a:gridCol w="4619297">
                  <a:extLst>
                    <a:ext uri="{9D8B030D-6E8A-4147-A177-3AD203B41FA5}">
                      <a16:colId xmlns:a16="http://schemas.microsoft.com/office/drawing/2014/main" val="526078372"/>
                    </a:ext>
                  </a:extLst>
                </a:gridCol>
              </a:tblGrid>
              <a:tr h="299206">
                <a:tc>
                  <a:txBody>
                    <a:bodyPr/>
                    <a:lstStyle/>
                    <a:p>
                      <a:pPr>
                        <a:lnSpc>
                          <a:spcPct val="107000"/>
                        </a:lnSpc>
                        <a:spcAft>
                          <a:spcPts val="0"/>
                        </a:spcAft>
                      </a:pPr>
                      <a:r>
                        <a:rPr lang="it-IT" sz="1600" b="1" dirty="0" err="1">
                          <a:effectLst/>
                          <a:latin typeface="Palatino Linotype" panose="02040502050505030304" pitchFamily="18" charset="0"/>
                          <a:ea typeface="Calibri" panose="020F0502020204030204" pitchFamily="34" charset="0"/>
                          <a:cs typeface="Times New Roman" panose="02020603050405020304" pitchFamily="18" charset="0"/>
                        </a:rPr>
                        <a:t>Firm-specific</a:t>
                      </a:r>
                      <a:r>
                        <a:rPr lang="it-IT" sz="16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b="1" dirty="0" err="1">
                          <a:effectLst/>
                          <a:latin typeface="Palatino Linotype" panose="02040502050505030304" pitchFamily="18" charset="0"/>
                          <a:ea typeface="Calibri" panose="020F0502020204030204" pitchFamily="34" charset="0"/>
                          <a:cs typeface="Times New Roman" panose="02020603050405020304" pitchFamily="18" charset="0"/>
                        </a:rPr>
                        <a:t>factors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it-IT" sz="1600" b="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600" b="1" dirty="0">
                          <a:effectLst/>
                          <a:latin typeface="Palatino Linotype" panose="02040502050505030304" pitchFamily="18" charset="0"/>
                          <a:ea typeface="Calibri" panose="020F0502020204030204" pitchFamily="34" charset="0"/>
                          <a:cs typeface="Times New Roman" panose="02020603050405020304" pitchFamily="18" charset="0"/>
                        </a:rPr>
                        <a:t>Firm external – host country factors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568683"/>
                  </a:ext>
                </a:extLst>
              </a:tr>
              <a:tr h="1346427">
                <a:tc rowSpan="2">
                  <a:txBody>
                    <a:bodyPr/>
                    <a:lstStyle/>
                    <a:p>
                      <a:pPr>
                        <a:lnSpc>
                          <a:spcPct val="107000"/>
                        </a:lnSpc>
                        <a:spcAft>
                          <a:spcPts val="0"/>
                        </a:spcAft>
                      </a:pP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Product-service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related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Innovative product with global appeal</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Technology advantage</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quality </a:t>
                      </a: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advantage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Narrow</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product</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offering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Industry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High tech industries/knowledge intensive e.g.  have shorter life cycles/windows of opportunity than more traditional industry; first mover advantages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5686603"/>
                  </a:ext>
                </a:extLst>
              </a:tr>
              <a:tr h="898892">
                <a:tc vMerge="1">
                  <a:txBody>
                    <a:bodyPr/>
                    <a:lstStyle/>
                    <a:p>
                      <a:endParaRPr lang="it-IT"/>
                    </a:p>
                  </a:txBody>
                  <a:tcPr/>
                </a:tc>
                <a:tc vMerge="1">
                  <a:txBody>
                    <a:bodyPr/>
                    <a:lstStyle/>
                    <a:p>
                      <a:endParaRPr lang="it-IT"/>
                    </a:p>
                  </a:txBody>
                  <a:tcPr/>
                </a:tc>
                <a:tc>
                  <a:txBody>
                    <a:bodyPr/>
                    <a:lstStyle/>
                    <a:p>
                      <a:pPr>
                        <a:lnSpc>
                          <a:spcPct val="107000"/>
                        </a:lnSpc>
                        <a:spcAft>
                          <a:spcPts val="0"/>
                        </a:spcAft>
                      </a:pP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Host country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Country – market attractiveness;  </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marketing infra-structure</a:t>
                      </a: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 competition; country risk; </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Entry </a:t>
                      </a: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barriers – tariff-non tariff</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smtClean="0">
                          <a:effectLst/>
                          <a:latin typeface="Palatino Linotype" panose="02040502050505030304" pitchFamily="18" charset="0"/>
                          <a:ea typeface="Calibri" panose="020F0502020204030204" pitchFamily="34" charset="0"/>
                          <a:cs typeface="Times New Roman" panose="02020603050405020304" pitchFamily="18" charset="0"/>
                        </a:rPr>
                        <a:t>geographic</a:t>
                      </a:r>
                      <a:r>
                        <a:rPr lang="it-IT" sz="1600" dirty="0" smtClean="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distance</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psychic</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distance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84965"/>
                  </a:ext>
                </a:extLst>
              </a:tr>
              <a:tr h="634414">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Firm related – age and size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Resource constraints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Specialization; flexibility; no path dependencies; quickly learning</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256887350"/>
                  </a:ext>
                </a:extLst>
              </a:tr>
              <a:tr h="1346427">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Management related</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Experience and knowledge of founders – impacts </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inter-national </a:t>
                      </a: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orientation and provides network contacts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Strong customer orientation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Risk taking – risk averse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Psychic</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distance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696150494"/>
                  </a:ext>
                </a:extLst>
              </a:tr>
              <a:tr h="299206">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Strategy-related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Offensive – defensive;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long-term – short term</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747" marR="4974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3149118817"/>
                  </a:ext>
                </a:extLst>
              </a:tr>
            </a:tbl>
          </a:graphicData>
        </a:graphic>
      </p:graphicFrame>
    </p:spTree>
    <p:extLst>
      <p:ext uri="{BB962C8B-B14F-4D97-AF65-F5344CB8AC3E}">
        <p14:creationId xmlns:p14="http://schemas.microsoft.com/office/powerpoint/2010/main" val="90282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Market entry: </a:t>
            </a:r>
            <a:r>
              <a:rPr lang="en-US" sz="3200" dirty="0"/>
              <a:t>E</a:t>
            </a:r>
            <a:r>
              <a:rPr lang="en-US" sz="3200" dirty="0" smtClean="0"/>
              <a:t>ntrepreneurial perspective</a:t>
            </a:r>
            <a:endParaRPr lang="en-US" sz="3200" dirty="0"/>
          </a:p>
        </p:txBody>
      </p:sp>
      <p:sp>
        <p:nvSpPr>
          <p:cNvPr id="4" name="TextBox 3"/>
          <p:cNvSpPr txBox="1"/>
          <p:nvPr/>
        </p:nvSpPr>
        <p:spPr>
          <a:xfrm>
            <a:off x="1295416" y="1055051"/>
            <a:ext cx="5633049" cy="461665"/>
          </a:xfrm>
          <a:prstGeom prst="rect">
            <a:avLst/>
          </a:prstGeom>
          <a:noFill/>
        </p:spPr>
        <p:txBody>
          <a:bodyPr wrap="square" rtlCol="0">
            <a:spAutoFit/>
          </a:bodyPr>
          <a:lstStyle/>
          <a:p>
            <a:r>
              <a:rPr lang="en-US" sz="2400" b="1" i="1" dirty="0" smtClean="0">
                <a:solidFill>
                  <a:srgbClr val="002060"/>
                </a:solidFill>
                <a:latin typeface="Cambria" panose="02040503050406030204" pitchFamily="18" charset="0"/>
                <a:cs typeface="Arial" pitchFamily="34" charset="0"/>
              </a:rPr>
              <a:t>Emerging entry modes</a:t>
            </a:r>
            <a:endParaRPr lang="en-US" sz="2400" b="1" i="1" dirty="0">
              <a:solidFill>
                <a:srgbClr val="002060"/>
              </a:solidFill>
              <a:latin typeface="Cambria" panose="02040503050406030204" pitchFamily="18" charset="0"/>
              <a:cs typeface="Arial" pitchFamily="34" charset="0"/>
            </a:endParaRPr>
          </a:p>
        </p:txBody>
      </p:sp>
      <p:sp>
        <p:nvSpPr>
          <p:cNvPr id="5" name="Rectangle 4"/>
          <p:cNvSpPr/>
          <p:nvPr/>
        </p:nvSpPr>
        <p:spPr>
          <a:xfrm>
            <a:off x="5689886" y="3222533"/>
            <a:ext cx="6336559" cy="3477875"/>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Digital globalization has opened new options to reach international customers (cross-border transactions)</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Cross-border bandwidth has grown 45 times larger since 2005</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Digital platforms bring down cost of international transactions</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Small business are becoming “micro-multinationals” </a:t>
            </a:r>
          </a:p>
          <a:p>
            <a:pPr marL="285750" indent="-28575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New use of platforms: to learn, find work, showcase talent, and build personal networks</a:t>
            </a:r>
          </a:p>
          <a:p>
            <a:pPr marL="285750" indent="-285750">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2977377" y="1681423"/>
            <a:ext cx="8401917" cy="1527718"/>
          </a:xfrm>
          <a:prstGeom prst="roundRect">
            <a:avLst/>
          </a:prstGeom>
          <a:solidFill>
            <a:srgbClr val="877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r>
              <a:rPr lang="en-US" sz="1600" i="1" dirty="0">
                <a:solidFill>
                  <a:schemeClr val="bg1"/>
                </a:solidFill>
                <a:latin typeface="Arial" panose="020B0604020202020204" pitchFamily="34" charset="0"/>
                <a:cs typeface="Arial" panose="020B0604020202020204" pitchFamily="34" charset="0"/>
              </a:rPr>
              <a:t>Theory of International New Ventures</a:t>
            </a:r>
          </a:p>
          <a:p>
            <a:pPr marL="174625" lvl="0" indent="-174625" algn="l">
              <a:buFont typeface="Arial" panose="020B0604020202020204" pitchFamily="34" charset="0"/>
              <a:buChar char="•"/>
            </a:pPr>
            <a:r>
              <a:rPr lang="en-US" sz="1600" b="0" dirty="0">
                <a:solidFill>
                  <a:schemeClr val="bg1"/>
                </a:solidFill>
                <a:latin typeface="Arial" panose="020B0604020202020204" pitchFamily="34" charset="0"/>
                <a:cs typeface="Arial" panose="020B0604020202020204" pitchFamily="34" charset="0"/>
              </a:rPr>
              <a:t>International expansion does not follow a staged process</a:t>
            </a:r>
          </a:p>
          <a:p>
            <a:pPr marL="174625" lvl="0" indent="-174625" algn="l">
              <a:buFont typeface="Arial" panose="020B0604020202020204" pitchFamily="34" charset="0"/>
              <a:buChar char="•"/>
            </a:pPr>
            <a:r>
              <a:rPr lang="en-US" sz="1600" b="0" dirty="0">
                <a:solidFill>
                  <a:schemeClr val="bg1"/>
                </a:solidFill>
                <a:latin typeface="Arial" panose="020B0604020202020204" pitchFamily="34" charset="0"/>
                <a:cs typeface="Arial" panose="020B0604020202020204" pitchFamily="34" charset="0"/>
              </a:rPr>
              <a:t>Domestic maturation is not a necessary condition</a:t>
            </a:r>
          </a:p>
          <a:p>
            <a:pPr marL="174625" lvl="0" indent="-174625" algn="l">
              <a:buFont typeface="Arial" panose="020B0604020202020204" pitchFamily="34" charset="0"/>
              <a:buChar char="•"/>
            </a:pPr>
            <a:r>
              <a:rPr lang="en-US" sz="1600" b="0" dirty="0">
                <a:solidFill>
                  <a:schemeClr val="bg1"/>
                </a:solidFill>
                <a:latin typeface="Arial" panose="020B0604020202020204" pitchFamily="34" charset="0"/>
                <a:cs typeface="Arial" panose="020B0604020202020204" pitchFamily="34" charset="0"/>
              </a:rPr>
              <a:t>Not necessary to expand to proximate </a:t>
            </a:r>
            <a:r>
              <a:rPr lang="en-US" sz="1600" b="0" dirty="0" smtClean="0">
                <a:solidFill>
                  <a:schemeClr val="bg1"/>
                </a:solidFill>
                <a:latin typeface="Arial" panose="020B0604020202020204" pitchFamily="34" charset="0"/>
                <a:cs typeface="Arial" panose="020B0604020202020204" pitchFamily="34" charset="0"/>
              </a:rPr>
              <a:t>markets</a:t>
            </a:r>
          </a:p>
          <a:p>
            <a:pPr marL="174625" lvl="0" indent="-174625" algn="l">
              <a:buFont typeface="Arial" panose="020B0604020202020204" pitchFamily="34" charset="0"/>
              <a:buChar char="•"/>
            </a:pPr>
            <a:r>
              <a:rPr lang="en-US" sz="1600" b="0" dirty="0" smtClean="0">
                <a:solidFill>
                  <a:schemeClr val="bg1"/>
                </a:solidFill>
                <a:latin typeface="Arial" panose="020B0604020202020204" pitchFamily="34" charset="0"/>
                <a:cs typeface="Arial" panose="020B0604020202020204" pitchFamily="34" charset="0"/>
              </a:rPr>
              <a:t>Market entry factors: Speed (primary, e.g. born global companies), risk, and reward</a:t>
            </a:r>
            <a:endParaRPr lang="en-US" sz="1600" b="0" dirty="0">
              <a:solidFill>
                <a:schemeClr val="bg1"/>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57" y="3300592"/>
            <a:ext cx="5425364" cy="3100208"/>
          </a:xfrm>
          <a:prstGeom prst="rect">
            <a:avLst/>
          </a:prstGeom>
        </p:spPr>
      </p:pic>
    </p:spTree>
    <p:extLst>
      <p:ext uri="{BB962C8B-B14F-4D97-AF65-F5344CB8AC3E}">
        <p14:creationId xmlns:p14="http://schemas.microsoft.com/office/powerpoint/2010/main" val="107925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95416" y="393702"/>
            <a:ext cx="10515600" cy="892182"/>
          </a:xfrm>
        </p:spPr>
        <p:txBody>
          <a:bodyPr>
            <a:normAutofit/>
          </a:bodyPr>
          <a:lstStyle/>
          <a:p>
            <a:r>
              <a:rPr lang="en-US" sz="3200" dirty="0" smtClean="0"/>
              <a:t>Market entry: </a:t>
            </a:r>
            <a:r>
              <a:rPr lang="en-US" sz="3200" dirty="0"/>
              <a:t>E</a:t>
            </a:r>
            <a:r>
              <a:rPr lang="en-US" sz="3200" dirty="0" smtClean="0"/>
              <a:t>ntrepreneurial perspective</a:t>
            </a:r>
            <a:endParaRPr lang="en-US" sz="3200" dirty="0"/>
          </a:p>
        </p:txBody>
      </p:sp>
      <p:sp>
        <p:nvSpPr>
          <p:cNvPr id="6" name="TextBox 5"/>
          <p:cNvSpPr txBox="1"/>
          <p:nvPr/>
        </p:nvSpPr>
        <p:spPr>
          <a:xfrm>
            <a:off x="1295416" y="1055051"/>
            <a:ext cx="7663758" cy="461665"/>
          </a:xfrm>
          <a:prstGeom prst="rect">
            <a:avLst/>
          </a:prstGeom>
          <a:noFill/>
        </p:spPr>
        <p:txBody>
          <a:bodyPr wrap="square" rtlCol="0">
            <a:spAutoFit/>
          </a:bodyPr>
          <a:lstStyle/>
          <a:p>
            <a:r>
              <a:rPr lang="en-US" sz="2400" b="1" i="1" dirty="0" smtClean="0">
                <a:solidFill>
                  <a:srgbClr val="002060"/>
                </a:solidFill>
                <a:latin typeface="Cambria" panose="02040503050406030204" pitchFamily="18" charset="0"/>
                <a:cs typeface="Arial" pitchFamily="34" charset="0"/>
              </a:rPr>
              <a:t>Entry modes and international entrepreneurship</a:t>
            </a:r>
            <a:endParaRPr lang="en-US" sz="2400" b="1" i="1" dirty="0">
              <a:solidFill>
                <a:srgbClr val="002060"/>
              </a:solidFill>
              <a:latin typeface="Cambria" panose="02040503050406030204" pitchFamily="18" charset="0"/>
              <a:cs typeface="Arial" pitchFamily="34" charset="0"/>
            </a:endParaRPr>
          </a:p>
        </p:txBody>
      </p:sp>
      <p:sp>
        <p:nvSpPr>
          <p:cNvPr id="10" name="Rounded Rectangle 9"/>
          <p:cNvSpPr/>
          <p:nvPr/>
        </p:nvSpPr>
        <p:spPr>
          <a:xfrm>
            <a:off x="2009501" y="3636590"/>
            <a:ext cx="3403060" cy="2925366"/>
          </a:xfrm>
          <a:prstGeom prst="roundRect">
            <a:avLst>
              <a:gd name="adj" fmla="val 8948"/>
            </a:avLst>
          </a:prstGeom>
          <a:solidFill>
            <a:srgbClr val="44C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smtClean="0">
              <a:solidFill>
                <a:schemeClr val="bg1"/>
              </a:solidFill>
              <a:latin typeface="Arial" panose="020B0604020202020204" pitchFamily="34" charset="0"/>
              <a:cs typeface="Arial" panose="020B0604020202020204" pitchFamily="34" charset="0"/>
            </a:endParaRPr>
          </a:p>
          <a:p>
            <a:pPr marL="174625" lvl="0" indent="-174625">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Internationalization </a:t>
            </a:r>
            <a:r>
              <a:rPr lang="en-US" sz="1600" dirty="0">
                <a:solidFill>
                  <a:schemeClr val="bg1"/>
                </a:solidFill>
                <a:latin typeface="Arial" panose="020B0604020202020204" pitchFamily="34" charset="0"/>
                <a:cs typeface="Arial" panose="020B0604020202020204" pitchFamily="34" charset="0"/>
              </a:rPr>
              <a:t>(brand and distribution format) without huge investments (money and human </a:t>
            </a:r>
            <a:r>
              <a:rPr lang="en-US" sz="1600" dirty="0" smtClean="0">
                <a:solidFill>
                  <a:schemeClr val="bg1"/>
                </a:solidFill>
                <a:latin typeface="Arial" panose="020B0604020202020204" pitchFamily="34" charset="0"/>
                <a:cs typeface="Arial" panose="020B0604020202020204" pitchFamily="34" charset="0"/>
              </a:rPr>
              <a:t>resources)</a:t>
            </a:r>
          </a:p>
          <a:p>
            <a:pPr marL="174625" lvl="0" indent="-174625">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Large </a:t>
            </a:r>
            <a:r>
              <a:rPr lang="en-US" sz="1600" dirty="0">
                <a:solidFill>
                  <a:schemeClr val="bg1"/>
                </a:solidFill>
                <a:latin typeface="Arial" panose="020B0604020202020204" pitchFamily="34" charset="0"/>
                <a:cs typeface="Arial" panose="020B0604020202020204" pitchFamily="34" charset="0"/>
              </a:rPr>
              <a:t>firms, smaller and younger ventures explore </a:t>
            </a:r>
            <a:r>
              <a:rPr lang="en-US" sz="1600" dirty="0" smtClean="0">
                <a:solidFill>
                  <a:schemeClr val="bg1"/>
                </a:solidFill>
                <a:latin typeface="Arial" panose="020B0604020202020204" pitchFamily="34" charset="0"/>
                <a:cs typeface="Arial" panose="020B0604020202020204" pitchFamily="34" charset="0"/>
              </a:rPr>
              <a:t>opportunities (e.g. McDonald’s)</a:t>
            </a:r>
            <a:endParaRPr lang="en-US" sz="1600" dirty="0">
              <a:solidFill>
                <a:schemeClr val="bg1"/>
              </a:solidFill>
              <a:latin typeface="Arial" panose="020B0604020202020204" pitchFamily="34" charset="0"/>
              <a:cs typeface="Arial" panose="020B0604020202020204" pitchFamily="34" charset="0"/>
            </a:endParaRPr>
          </a:p>
          <a:p>
            <a:pPr marL="174625" lvl="0" indent="-174625">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t>
            </a:r>
            <a:r>
              <a:rPr lang="en-US" sz="1600" dirty="0" err="1">
                <a:solidFill>
                  <a:schemeClr val="bg1"/>
                </a:solidFill>
                <a:latin typeface="Arial" panose="020B0604020202020204" pitchFamily="34" charset="0"/>
                <a:cs typeface="Arial" panose="020B0604020202020204" pitchFamily="34" charset="0"/>
              </a:rPr>
              <a:t>Frantrepreneur</a:t>
            </a:r>
            <a:r>
              <a:rPr lang="en-US" sz="1600" dirty="0">
                <a:solidFill>
                  <a:schemeClr val="bg1"/>
                </a:solidFill>
                <a:latin typeface="Arial" panose="020B0604020202020204" pitchFamily="34" charset="0"/>
                <a:cs typeface="Arial" panose="020B0604020202020204" pitchFamily="34" charset="0"/>
              </a:rPr>
              <a:t>’: Franchisee as a case of international </a:t>
            </a:r>
            <a:r>
              <a:rPr lang="en-US" sz="1600" dirty="0" smtClean="0">
                <a:solidFill>
                  <a:schemeClr val="bg1"/>
                </a:solidFill>
                <a:latin typeface="Arial" panose="020B0604020202020204" pitchFamily="34" charset="0"/>
                <a:cs typeface="Arial" panose="020B0604020202020204" pitchFamily="34" charset="0"/>
              </a:rPr>
              <a:t>entrepreneurship</a:t>
            </a:r>
            <a:endParaRPr lang="en-US" sz="1600"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6659726" y="3636590"/>
            <a:ext cx="3403060" cy="2925367"/>
          </a:xfrm>
          <a:prstGeom prst="roundRect">
            <a:avLst>
              <a:gd name="adj" fmla="val 8948"/>
            </a:avLst>
          </a:prstGeom>
          <a:solidFill>
            <a:srgbClr val="4E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Relies on partnerships and contractual arrangements</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Internationalizes quickly an innovation, brand, process</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Foreign market entry without using vast </a:t>
            </a:r>
            <a:r>
              <a:rPr lang="en-US" sz="1600" dirty="0" smtClean="0">
                <a:solidFill>
                  <a:schemeClr val="bg1"/>
                </a:solidFill>
                <a:latin typeface="Arial" panose="020B0604020202020204" pitchFamily="34" charset="0"/>
                <a:cs typeface="Arial" panose="020B0604020202020204" pitchFamily="34" charset="0"/>
              </a:rPr>
              <a:t>resources</a:t>
            </a:r>
            <a:endParaRPr lang="en-US" sz="16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2009501" y="1947233"/>
            <a:ext cx="8053286" cy="1987441"/>
          </a:xfrm>
          <a:prstGeom prst="roundRect">
            <a:avLst>
              <a:gd name="adj" fmla="val 10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2873829" y="2085507"/>
            <a:ext cx="1682096" cy="400110"/>
          </a:xfrm>
          <a:prstGeom prst="rect">
            <a:avLst/>
          </a:prstGeom>
        </p:spPr>
        <p:txBody>
          <a:bodyPr wrap="square">
            <a:spAutoFit/>
          </a:bodyPr>
          <a:lstStyle/>
          <a:p>
            <a:r>
              <a:rPr lang="en-US" sz="2000" b="1" dirty="0" smtClean="0">
                <a:solidFill>
                  <a:srgbClr val="002060"/>
                </a:solidFill>
                <a:latin typeface="Cambria" panose="02040503050406030204" pitchFamily="18" charset="0"/>
                <a:cs typeface="Arial" pitchFamily="34" charset="0"/>
              </a:rPr>
              <a:t>Franchising</a:t>
            </a:r>
            <a:endParaRPr lang="en-US" sz="2000" b="1" dirty="0">
              <a:solidFill>
                <a:srgbClr val="002060"/>
              </a:solidFill>
              <a:latin typeface="Cambria" panose="02040503050406030204" pitchFamily="18" charset="0"/>
              <a:cs typeface="Arial" pitchFamily="34" charset="0"/>
            </a:endParaRPr>
          </a:p>
        </p:txBody>
      </p:sp>
      <p:sp>
        <p:nvSpPr>
          <p:cNvPr id="8" name="Rectangle 7"/>
          <p:cNvSpPr/>
          <p:nvPr/>
        </p:nvSpPr>
        <p:spPr>
          <a:xfrm>
            <a:off x="6896137" y="2085507"/>
            <a:ext cx="2930237" cy="400110"/>
          </a:xfrm>
          <a:prstGeom prst="rect">
            <a:avLst/>
          </a:prstGeom>
        </p:spPr>
        <p:txBody>
          <a:bodyPr wrap="square">
            <a:spAutoFit/>
          </a:bodyPr>
          <a:lstStyle/>
          <a:p>
            <a:r>
              <a:rPr lang="en-US" sz="2000" b="1" dirty="0" smtClean="0">
                <a:solidFill>
                  <a:srgbClr val="002060"/>
                </a:solidFill>
                <a:latin typeface="Cambria" panose="02040503050406030204" pitchFamily="18" charset="0"/>
                <a:cs typeface="Arial" pitchFamily="34" charset="0"/>
              </a:rPr>
              <a:t>International licensing</a:t>
            </a:r>
            <a:endParaRPr lang="en-US" sz="2000" b="1" dirty="0">
              <a:solidFill>
                <a:srgbClr val="002060"/>
              </a:solidFill>
              <a:latin typeface="Cambria" panose="02040503050406030204" pitchFamily="18" charset="0"/>
              <a:cs typeface="Arial" pitchFamily="34" charset="0"/>
            </a:endParaRPr>
          </a:p>
        </p:txBody>
      </p:sp>
      <p:pic>
        <p:nvPicPr>
          <p:cNvPr id="3074" name="Picture 2" descr="Image result for franchising busi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6289" y="2560954"/>
            <a:ext cx="1291248" cy="1291248"/>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6" descr="Image result for franchising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294" y="3289980"/>
            <a:ext cx="323670" cy="32367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6" descr="Image result for franchising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294" y="2763632"/>
            <a:ext cx="323670" cy="32367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6" descr="Image result for franchising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957" y="3044743"/>
            <a:ext cx="323670" cy="32367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magine 1"/>
          <p:cNvPicPr>
            <a:picLocks noChangeAspect="1"/>
          </p:cNvPicPr>
          <p:nvPr/>
        </p:nvPicPr>
        <p:blipFill>
          <a:blip r:embed="rId5"/>
          <a:stretch>
            <a:fillRect/>
          </a:stretch>
        </p:blipFill>
        <p:spPr>
          <a:xfrm>
            <a:off x="3754710" y="3040915"/>
            <a:ext cx="266700" cy="352425"/>
          </a:xfrm>
          <a:prstGeom prst="rect">
            <a:avLst/>
          </a:prstGeom>
        </p:spPr>
      </p:pic>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134" y="2485617"/>
            <a:ext cx="1506447" cy="1506447"/>
          </a:xfrm>
          <a:prstGeom prst="rect">
            <a:avLst/>
          </a:prstGeom>
        </p:spPr>
      </p:pic>
    </p:spTree>
    <p:extLst>
      <p:ext uri="{BB962C8B-B14F-4D97-AF65-F5344CB8AC3E}">
        <p14:creationId xmlns:p14="http://schemas.microsoft.com/office/powerpoint/2010/main" val="273953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7888" y="3164681"/>
            <a:ext cx="6455923" cy="3693319"/>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Cross-border </a:t>
            </a:r>
            <a:r>
              <a:rPr lang="en-US" dirty="0">
                <a:solidFill>
                  <a:srgbClr val="002060"/>
                </a:solidFill>
                <a:latin typeface="Arial" panose="020B0604020202020204" pitchFamily="34" charset="0"/>
                <a:cs typeface="Arial" panose="020B0604020202020204" pitchFamily="34" charset="0"/>
              </a:rPr>
              <a:t>sales that leverage the Internet or digital </a:t>
            </a:r>
            <a:r>
              <a:rPr lang="en-US" dirty="0" smtClean="0">
                <a:solidFill>
                  <a:srgbClr val="002060"/>
                </a:solidFill>
                <a:latin typeface="Arial" panose="020B0604020202020204" pitchFamily="34" charset="0"/>
                <a:cs typeface="Arial" panose="020B0604020202020204" pitchFamily="34" charset="0"/>
              </a:rPr>
              <a:t>media</a:t>
            </a: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Enables new business models that lead to early and rapid internationalization (Born Global companies)</a:t>
            </a: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Spaces</a:t>
            </a:r>
            <a:r>
              <a:rPr lang="en-US" dirty="0">
                <a:solidFill>
                  <a:srgbClr val="002060"/>
                </a:solidFill>
                <a:latin typeface="Arial" panose="020B0604020202020204" pitchFamily="34" charset="0"/>
                <a:cs typeface="Arial" panose="020B0604020202020204" pitchFamily="34" charset="0"/>
              </a:rPr>
              <a:t>: B2B, B2C, and C2C in both goods and </a:t>
            </a:r>
            <a:r>
              <a:rPr lang="en-US" dirty="0" smtClean="0">
                <a:solidFill>
                  <a:srgbClr val="002060"/>
                </a:solidFill>
                <a:latin typeface="Arial" panose="020B0604020202020204" pitchFamily="34" charset="0"/>
                <a:cs typeface="Arial" panose="020B0604020202020204" pitchFamily="34" charset="0"/>
              </a:rPr>
              <a:t>services</a:t>
            </a: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Route considerations: Choice of delivery and communication channels</a:t>
            </a: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Facets: Mobile commerce, e-payments, electronic data interchange, online transaction processing, and others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Online marketplaces: To reach customers in foreign countries. E.g. Lazada.com, specializes in Southeast Asian markets</a:t>
            </a:r>
          </a:p>
          <a:p>
            <a:endParaRPr lang="en-US" dirty="0" smtClean="0">
              <a:solidFill>
                <a:srgbClr val="00206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295416" y="393702"/>
            <a:ext cx="10515600" cy="892182"/>
          </a:xfrm>
        </p:spPr>
        <p:txBody>
          <a:bodyPr>
            <a:normAutofit/>
          </a:bodyPr>
          <a:lstStyle/>
          <a:p>
            <a:r>
              <a:rPr lang="en-US" sz="3200" dirty="0" smtClean="0"/>
              <a:t>Market entry: </a:t>
            </a:r>
            <a:r>
              <a:rPr lang="en-US" sz="3200" dirty="0"/>
              <a:t>E</a:t>
            </a:r>
            <a:r>
              <a:rPr lang="en-US" sz="3200" dirty="0" smtClean="0"/>
              <a:t>ntrepreneurial perspective</a:t>
            </a:r>
            <a:endParaRPr lang="en-US" sz="3200" dirty="0"/>
          </a:p>
        </p:txBody>
      </p:sp>
      <p:sp>
        <p:nvSpPr>
          <p:cNvPr id="6" name="TextBox 5"/>
          <p:cNvSpPr txBox="1"/>
          <p:nvPr/>
        </p:nvSpPr>
        <p:spPr>
          <a:xfrm>
            <a:off x="1295416" y="1055051"/>
            <a:ext cx="7663758" cy="461665"/>
          </a:xfrm>
          <a:prstGeom prst="rect">
            <a:avLst/>
          </a:prstGeom>
          <a:noFill/>
        </p:spPr>
        <p:txBody>
          <a:bodyPr wrap="square" rtlCol="0">
            <a:spAutoFit/>
          </a:bodyPr>
          <a:lstStyle/>
          <a:p>
            <a:r>
              <a:rPr lang="en-US" sz="2400" b="1" i="1" dirty="0" smtClean="0">
                <a:solidFill>
                  <a:srgbClr val="002060"/>
                </a:solidFill>
                <a:latin typeface="Cambria" panose="02040503050406030204" pitchFamily="18" charset="0"/>
                <a:cs typeface="Arial" pitchFamily="34" charset="0"/>
              </a:rPr>
              <a:t>Entry modes and international entrepreneurship</a:t>
            </a:r>
            <a:endParaRPr lang="en-US" sz="2400" b="1" i="1" dirty="0">
              <a:solidFill>
                <a:srgbClr val="002060"/>
              </a:solidFill>
              <a:latin typeface="Cambria" panose="02040503050406030204" pitchFamily="18" charset="0"/>
              <a:cs typeface="Arial" pitchFamily="34" charset="0"/>
            </a:endParaRPr>
          </a:p>
        </p:txBody>
      </p:sp>
      <p:sp>
        <p:nvSpPr>
          <p:cNvPr id="7" name="TextBox 6"/>
          <p:cNvSpPr txBox="1"/>
          <p:nvPr/>
        </p:nvSpPr>
        <p:spPr>
          <a:xfrm>
            <a:off x="5327888" y="2591921"/>
            <a:ext cx="7663758" cy="461665"/>
          </a:xfrm>
          <a:prstGeom prst="rect">
            <a:avLst/>
          </a:prstGeom>
          <a:noFill/>
        </p:spPr>
        <p:txBody>
          <a:bodyPr wrap="square" rtlCol="0">
            <a:spAutoFit/>
          </a:bodyPr>
          <a:lstStyle/>
          <a:p>
            <a:r>
              <a:rPr lang="en-US" sz="2400" b="1" i="1" dirty="0" smtClean="0">
                <a:solidFill>
                  <a:srgbClr val="002060"/>
                </a:solidFill>
                <a:latin typeface="Cambria" panose="02040503050406030204" pitchFamily="18" charset="0"/>
                <a:cs typeface="Arial" pitchFamily="34" charset="0"/>
              </a:rPr>
              <a:t>New dimensions: Global E-commerce</a:t>
            </a:r>
            <a:endParaRPr lang="en-US" sz="2400" b="1" i="1" dirty="0">
              <a:solidFill>
                <a:srgbClr val="002060"/>
              </a:solidFill>
              <a:latin typeface="Cambria" panose="02040503050406030204" pitchFamily="18" charset="0"/>
              <a:cs typeface="Arial" pitchFamily="34" charset="0"/>
            </a:endParaRPr>
          </a:p>
        </p:txBody>
      </p:sp>
      <p:sp>
        <p:nvSpPr>
          <p:cNvPr id="13" name="TextBox 12"/>
          <p:cNvSpPr txBox="1"/>
          <p:nvPr/>
        </p:nvSpPr>
        <p:spPr>
          <a:xfrm>
            <a:off x="5606668" y="1676043"/>
            <a:ext cx="5421888" cy="804783"/>
          </a:xfrm>
          <a:prstGeom prst="roundRect">
            <a:avLst/>
          </a:prstGeom>
          <a:solidFill>
            <a:srgbClr val="877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0" dirty="0" smtClean="0">
                <a:solidFill>
                  <a:schemeClr val="bg1"/>
                </a:solidFill>
                <a:latin typeface="Cambria" panose="02040503050406030204" pitchFamily="18" charset="0"/>
                <a:cs typeface="Arial" pitchFamily="34" charset="0"/>
              </a:rPr>
              <a:t>Cross-border retails sales (i.e. B2C)  </a:t>
            </a:r>
            <a:r>
              <a:rPr lang="en-US" sz="1600" b="0" dirty="0">
                <a:solidFill>
                  <a:schemeClr val="bg1"/>
                </a:solidFill>
                <a:latin typeface="Cambria" panose="02040503050406030204" pitchFamily="18" charset="0"/>
                <a:cs typeface="Arial" pitchFamily="34" charset="0"/>
              </a:rPr>
              <a:t>reached </a:t>
            </a:r>
            <a:r>
              <a:rPr lang="en-US" sz="1600" b="0" dirty="0" smtClean="0">
                <a:solidFill>
                  <a:schemeClr val="bg1"/>
                </a:solidFill>
                <a:latin typeface="Cambria" panose="02040503050406030204" pitchFamily="18" charset="0"/>
                <a:cs typeface="Arial" pitchFamily="34" charset="0"/>
              </a:rPr>
              <a:t>$793.7 billion in 2021, </a:t>
            </a:r>
            <a:r>
              <a:rPr lang="en-US" sz="1600" b="0" dirty="0">
                <a:solidFill>
                  <a:schemeClr val="bg1"/>
                </a:solidFill>
                <a:latin typeface="Cambria" panose="02040503050406030204" pitchFamily="18" charset="0"/>
                <a:cs typeface="Arial" pitchFamily="34" charset="0"/>
              </a:rPr>
              <a:t>projected to </a:t>
            </a:r>
            <a:r>
              <a:rPr lang="en-US" sz="1600" b="0" dirty="0" smtClean="0">
                <a:solidFill>
                  <a:schemeClr val="bg1"/>
                </a:solidFill>
                <a:latin typeface="Cambria" panose="02040503050406030204" pitchFamily="18" charset="0"/>
                <a:cs typeface="Arial" pitchFamily="34" charset="0"/>
              </a:rPr>
              <a:t>reach  $3 </a:t>
            </a:r>
            <a:r>
              <a:rPr lang="en-US" sz="1600" b="0" dirty="0">
                <a:solidFill>
                  <a:schemeClr val="bg1"/>
                </a:solidFill>
                <a:latin typeface="Cambria" panose="02040503050406030204" pitchFamily="18" charset="0"/>
                <a:cs typeface="Arial" pitchFamily="34" charset="0"/>
              </a:rPr>
              <a:t>trillion by </a:t>
            </a:r>
            <a:r>
              <a:rPr lang="en-US" sz="1600" b="0" dirty="0" smtClean="0">
                <a:solidFill>
                  <a:schemeClr val="bg1"/>
                </a:solidFill>
                <a:latin typeface="Cambria" panose="02040503050406030204" pitchFamily="18" charset="0"/>
                <a:cs typeface="Arial" pitchFamily="34" charset="0"/>
              </a:rPr>
              <a:t>2028</a:t>
            </a:r>
            <a:endParaRPr lang="en-US" sz="1600" b="0" dirty="0">
              <a:solidFill>
                <a:schemeClr val="bg1"/>
              </a:solidFill>
              <a:latin typeface="Cambria" panose="02040503050406030204" pitchFamily="18" charset="0"/>
              <a:cs typeface="Arial"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6" y="1947233"/>
            <a:ext cx="4530739" cy="4530739"/>
          </a:xfrm>
          <a:prstGeom prst="rect">
            <a:avLst/>
          </a:prstGeom>
        </p:spPr>
      </p:pic>
    </p:spTree>
    <p:extLst>
      <p:ext uri="{BB962C8B-B14F-4D97-AF65-F5344CB8AC3E}">
        <p14:creationId xmlns:p14="http://schemas.microsoft.com/office/powerpoint/2010/main" val="369782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2267" y="686930"/>
            <a:ext cx="10899733" cy="892182"/>
          </a:xfrm>
        </p:spPr>
        <p:txBody>
          <a:bodyPr>
            <a:noAutofit/>
          </a:bodyPr>
          <a:lstStyle/>
          <a:p>
            <a:r>
              <a:rPr lang="it-IT" dirty="0"/>
              <a:t>The marketing </a:t>
            </a:r>
            <a:r>
              <a:rPr lang="it-IT" dirty="0" err="1"/>
              <a:t>challenge</a:t>
            </a:r>
            <a:r>
              <a:rPr lang="it-IT" dirty="0"/>
              <a:t> in </a:t>
            </a:r>
            <a:r>
              <a:rPr lang="it-IT" dirty="0" err="1"/>
              <a:t>entrepreneurial</a:t>
            </a:r>
            <a:r>
              <a:rPr lang="it-IT" dirty="0"/>
              <a:t> </a:t>
            </a:r>
            <a:r>
              <a:rPr lang="it-IT" dirty="0" err="1"/>
              <a:t>internationalizers</a:t>
            </a:r>
            <a:r>
              <a:rPr lang="it-IT" dirty="0"/>
              <a:t/>
            </a:r>
            <a:br>
              <a:rPr lang="it-IT" dirty="0"/>
            </a:br>
            <a:endParaRPr lang="it-IT" dirty="0"/>
          </a:p>
        </p:txBody>
      </p:sp>
      <p:sp>
        <p:nvSpPr>
          <p:cNvPr id="3" name="Segnaposto contenuto 2"/>
          <p:cNvSpPr>
            <a:spLocks noGrp="1"/>
          </p:cNvSpPr>
          <p:nvPr>
            <p:ph idx="1"/>
          </p:nvPr>
        </p:nvSpPr>
        <p:spPr>
          <a:xfrm>
            <a:off x="5611939" y="2214869"/>
            <a:ext cx="6041085" cy="4643131"/>
          </a:xfrm>
        </p:spPr>
        <p:txBody>
          <a:bodyPr/>
          <a:lstStyle/>
          <a:p>
            <a:r>
              <a:rPr lang="it-IT" dirty="0" err="1" smtClean="0"/>
              <a:t>Develop</a:t>
            </a:r>
            <a:r>
              <a:rPr lang="it-IT" dirty="0" smtClean="0"/>
              <a:t> an </a:t>
            </a:r>
            <a:r>
              <a:rPr lang="it-IT" dirty="0" err="1" smtClean="0"/>
              <a:t>internationally</a:t>
            </a:r>
            <a:r>
              <a:rPr lang="it-IT" dirty="0" smtClean="0"/>
              <a:t> </a:t>
            </a:r>
            <a:r>
              <a:rPr lang="it-IT" dirty="0" err="1" smtClean="0"/>
              <a:t>viable</a:t>
            </a:r>
            <a:r>
              <a:rPr lang="it-IT" dirty="0" smtClean="0"/>
              <a:t> </a:t>
            </a:r>
            <a:r>
              <a:rPr lang="it-IT" dirty="0" err="1" smtClean="0"/>
              <a:t>value</a:t>
            </a:r>
            <a:r>
              <a:rPr lang="it-IT" dirty="0" smtClean="0"/>
              <a:t> </a:t>
            </a:r>
            <a:r>
              <a:rPr lang="it-IT" dirty="0" err="1" smtClean="0"/>
              <a:t>proposition</a:t>
            </a:r>
            <a:r>
              <a:rPr lang="it-IT" dirty="0" smtClean="0"/>
              <a:t> and </a:t>
            </a:r>
            <a:r>
              <a:rPr lang="it-IT" dirty="0" err="1" smtClean="0"/>
              <a:t>strategy</a:t>
            </a:r>
            <a:endParaRPr lang="it-IT" dirty="0" smtClean="0"/>
          </a:p>
          <a:p>
            <a:r>
              <a:rPr lang="it-IT" dirty="0" err="1" smtClean="0"/>
              <a:t>Identify</a:t>
            </a:r>
            <a:r>
              <a:rPr lang="it-IT" dirty="0" smtClean="0"/>
              <a:t> and </a:t>
            </a:r>
            <a:r>
              <a:rPr lang="it-IT" dirty="0" err="1" smtClean="0"/>
              <a:t>reach</a:t>
            </a:r>
            <a:r>
              <a:rPr lang="it-IT" dirty="0" smtClean="0"/>
              <a:t> </a:t>
            </a:r>
            <a:r>
              <a:rPr lang="it-IT" dirty="0" err="1" smtClean="0"/>
              <a:t>customers</a:t>
            </a:r>
            <a:r>
              <a:rPr lang="it-IT" dirty="0" smtClean="0"/>
              <a:t> </a:t>
            </a:r>
            <a:r>
              <a:rPr lang="it-IT" dirty="0" err="1" smtClean="0"/>
              <a:t>globally</a:t>
            </a:r>
            <a:endParaRPr lang="it-IT" dirty="0" smtClean="0"/>
          </a:p>
          <a:p>
            <a:r>
              <a:rPr lang="it-IT" dirty="0" err="1" smtClean="0"/>
              <a:t>Build</a:t>
            </a:r>
            <a:r>
              <a:rPr lang="it-IT" dirty="0" smtClean="0"/>
              <a:t> and </a:t>
            </a:r>
            <a:r>
              <a:rPr lang="it-IT" dirty="0" err="1" smtClean="0"/>
              <a:t>manage</a:t>
            </a:r>
            <a:r>
              <a:rPr lang="it-IT" dirty="0" smtClean="0"/>
              <a:t> a global brand and market </a:t>
            </a:r>
            <a:r>
              <a:rPr lang="it-IT" dirty="0" err="1" smtClean="0"/>
              <a:t>presence</a:t>
            </a:r>
            <a:endParaRPr lang="it-IT" dirty="0" smtClean="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39" y="2196791"/>
            <a:ext cx="5018049" cy="3763537"/>
          </a:xfrm>
          <a:prstGeom prst="rect">
            <a:avLst/>
          </a:prstGeom>
        </p:spPr>
      </p:pic>
    </p:spTree>
    <p:extLst>
      <p:ext uri="{BB962C8B-B14F-4D97-AF65-F5344CB8AC3E}">
        <p14:creationId xmlns:p14="http://schemas.microsoft.com/office/powerpoint/2010/main" val="297804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Marketing under ‘special </a:t>
            </a:r>
            <a:r>
              <a:rPr lang="it-IT" dirty="0" err="1" smtClean="0"/>
              <a:t>conditions</a:t>
            </a:r>
            <a:r>
              <a:rPr lang="it-IT" dirty="0" smtClean="0"/>
              <a:t>’</a:t>
            </a:r>
            <a:endParaRPr lang="it-IT" dirty="0"/>
          </a:p>
        </p:txBody>
      </p:sp>
      <p:pic>
        <p:nvPicPr>
          <p:cNvPr id="4" name="Рисунок 9"/>
          <p:cNvPicPr/>
          <p:nvPr/>
        </p:nvPicPr>
        <p:blipFill rotWithShape="1">
          <a:blip r:embed="rId2"/>
          <a:srcRect l="14375" r="7917"/>
          <a:stretch/>
        </p:blipFill>
        <p:spPr bwMode="auto">
          <a:xfrm>
            <a:off x="2490952" y="1285884"/>
            <a:ext cx="7220607" cy="544599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02067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4599" y="409804"/>
            <a:ext cx="10515600" cy="892182"/>
          </a:xfrm>
        </p:spPr>
        <p:txBody>
          <a:bodyPr>
            <a:normAutofit fontScale="90000"/>
          </a:bodyPr>
          <a:lstStyle/>
          <a:p>
            <a:r>
              <a:rPr lang="it-IT" b="1" dirty="0" err="1" smtClean="0"/>
              <a:t>Chapter</a:t>
            </a:r>
            <a:r>
              <a:rPr lang="it-IT" b="1" dirty="0" smtClean="0"/>
              <a:t> 5: </a:t>
            </a:r>
            <a:r>
              <a:rPr lang="fr-FR" b="1" dirty="0" smtClean="0"/>
              <a:t>International </a:t>
            </a:r>
            <a:r>
              <a:rPr lang="fr-FR" b="1" dirty="0"/>
              <a:t>entrepreneurial </a:t>
            </a:r>
            <a:r>
              <a:rPr lang="fr-FR" b="1" dirty="0" smtClean="0"/>
              <a:t>entry - </a:t>
            </a:r>
            <a:r>
              <a:rPr lang="fr-FR" b="1" dirty="0" err="1"/>
              <a:t>implementation</a:t>
            </a:r>
            <a:r>
              <a:rPr lang="fr-FR" b="1" dirty="0"/>
              <a:t> </a:t>
            </a:r>
            <a:r>
              <a:rPr lang="fr-FR" b="1" dirty="0" err="1"/>
              <a:t>processes</a:t>
            </a:r>
            <a:endParaRPr lang="it-IT" dirty="0"/>
          </a:p>
        </p:txBody>
      </p:sp>
      <p:sp>
        <p:nvSpPr>
          <p:cNvPr id="3" name="Segnaposto contenuto 2"/>
          <p:cNvSpPr>
            <a:spLocks noGrp="1"/>
          </p:cNvSpPr>
          <p:nvPr>
            <p:ph idx="1"/>
          </p:nvPr>
        </p:nvSpPr>
        <p:spPr>
          <a:xfrm>
            <a:off x="1048444" y="2010746"/>
            <a:ext cx="10515600" cy="4351338"/>
          </a:xfrm>
        </p:spPr>
        <p:txBody>
          <a:bodyPr>
            <a:normAutofit lnSpcReduction="10000"/>
          </a:bodyPr>
          <a:lstStyle/>
          <a:p>
            <a:r>
              <a:rPr lang="en-US" dirty="0" smtClean="0"/>
              <a:t>“How to play?” A </a:t>
            </a:r>
            <a:r>
              <a:rPr lang="en-US" dirty="0"/>
              <a:t>word on business models and the lean </a:t>
            </a:r>
            <a:r>
              <a:rPr lang="en-US" dirty="0" smtClean="0"/>
              <a:t>start-up framework</a:t>
            </a:r>
          </a:p>
          <a:p>
            <a:r>
              <a:rPr lang="en-US" dirty="0" smtClean="0"/>
              <a:t>Selecting </a:t>
            </a:r>
            <a:r>
              <a:rPr lang="en-US" dirty="0"/>
              <a:t>markets, </a:t>
            </a:r>
            <a:r>
              <a:rPr lang="en-US" dirty="0" smtClean="0"/>
              <a:t>customers, and partners</a:t>
            </a:r>
          </a:p>
          <a:p>
            <a:r>
              <a:rPr lang="en-US" dirty="0" smtClean="0"/>
              <a:t>Market entry</a:t>
            </a:r>
          </a:p>
          <a:p>
            <a:r>
              <a:rPr lang="en-US" dirty="0"/>
              <a:t>Entrepreneurial marketing as a key driver of </a:t>
            </a:r>
            <a:r>
              <a:rPr lang="en-US" dirty="0" smtClean="0"/>
              <a:t>entrepreneurial </a:t>
            </a:r>
            <a:r>
              <a:rPr lang="en-US" dirty="0" err="1" smtClean="0"/>
              <a:t>i</a:t>
            </a:r>
            <a:r>
              <a:rPr lang="it-IT" dirty="0" err="1" smtClean="0"/>
              <a:t>nternationalization</a:t>
            </a:r>
            <a:endParaRPr lang="it-IT" dirty="0" smtClean="0"/>
          </a:p>
          <a:p>
            <a:r>
              <a:rPr lang="en-US" dirty="0"/>
              <a:t>From childhood to maturity – managing long-term </a:t>
            </a:r>
            <a:r>
              <a:rPr lang="en-US" dirty="0" smtClean="0"/>
              <a:t>growth</a:t>
            </a:r>
          </a:p>
          <a:p>
            <a:pPr marL="0" indent="0">
              <a:buNone/>
            </a:pPr>
            <a:endParaRPr lang="en-US" dirty="0"/>
          </a:p>
          <a:p>
            <a:pPr marL="0" indent="0">
              <a:buNone/>
            </a:pPr>
            <a:r>
              <a:rPr lang="en-US" b="1" dirty="0"/>
              <a:t>Case study: </a:t>
            </a:r>
            <a:r>
              <a:rPr lang="en-US" b="1" dirty="0" err="1" smtClean="0"/>
              <a:t>ofo</a:t>
            </a:r>
            <a:r>
              <a:rPr lang="en-US" b="1" dirty="0" smtClean="0"/>
              <a:t>: the rise and fall of a global unicorn company</a:t>
            </a:r>
            <a:endParaRPr lang="it-IT" b="1" dirty="0"/>
          </a:p>
        </p:txBody>
      </p:sp>
    </p:spTree>
    <p:extLst>
      <p:ext uri="{BB962C8B-B14F-4D97-AF65-F5344CB8AC3E}">
        <p14:creationId xmlns:p14="http://schemas.microsoft.com/office/powerpoint/2010/main" val="243250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Entrepreneurial</a:t>
            </a:r>
            <a:r>
              <a:rPr lang="it-IT" dirty="0" smtClean="0"/>
              <a:t> marketing</a:t>
            </a:r>
            <a:endParaRPr lang="it-IT" dirty="0"/>
          </a:p>
        </p:txBody>
      </p:sp>
      <p:sp>
        <p:nvSpPr>
          <p:cNvPr id="3" name="Segnaposto contenuto 2"/>
          <p:cNvSpPr>
            <a:spLocks noGrp="1"/>
          </p:cNvSpPr>
          <p:nvPr>
            <p:ph idx="1"/>
          </p:nvPr>
        </p:nvSpPr>
        <p:spPr>
          <a:xfrm>
            <a:off x="5773813" y="2231471"/>
            <a:ext cx="5645036" cy="5088194"/>
          </a:xfrm>
        </p:spPr>
        <p:txBody>
          <a:bodyPr>
            <a:normAutofit/>
          </a:bodyPr>
          <a:lstStyle/>
          <a:p>
            <a:pPr marL="0" indent="0">
              <a:buNone/>
            </a:pPr>
            <a:endParaRPr lang="it-IT" sz="1800" i="1" dirty="0" smtClean="0"/>
          </a:p>
          <a:p>
            <a:pPr>
              <a:buNone/>
            </a:pPr>
            <a:r>
              <a:rPr lang="it-IT" sz="2400" dirty="0" err="1"/>
              <a:t>Conceptualized</a:t>
            </a:r>
            <a:r>
              <a:rPr lang="it-IT" sz="2400" dirty="0"/>
              <a:t> </a:t>
            </a:r>
            <a:r>
              <a:rPr lang="it-IT" sz="2400" dirty="0" err="1"/>
              <a:t>as</a:t>
            </a:r>
            <a:r>
              <a:rPr lang="it-IT" sz="2400" dirty="0"/>
              <a:t> </a:t>
            </a:r>
          </a:p>
          <a:p>
            <a:r>
              <a:rPr lang="it-IT" sz="2400" dirty="0"/>
              <a:t>marketing </a:t>
            </a:r>
            <a:r>
              <a:rPr lang="it-IT" sz="2400" dirty="0" err="1"/>
              <a:t>activities</a:t>
            </a:r>
            <a:r>
              <a:rPr lang="it-IT" sz="2400" dirty="0"/>
              <a:t> in small and new (</a:t>
            </a:r>
            <a:r>
              <a:rPr lang="it-IT" sz="2400" dirty="0" err="1"/>
              <a:t>resource-constrained</a:t>
            </a:r>
            <a:r>
              <a:rPr lang="it-IT" sz="2400" dirty="0"/>
              <a:t>) </a:t>
            </a:r>
            <a:r>
              <a:rPr lang="it-IT" sz="2400" dirty="0" err="1"/>
              <a:t>firms</a:t>
            </a:r>
            <a:r>
              <a:rPr lang="it-IT" sz="2400" dirty="0"/>
              <a:t> </a:t>
            </a:r>
          </a:p>
          <a:p>
            <a:r>
              <a:rPr lang="it-IT" sz="2400" dirty="0"/>
              <a:t>marketing in </a:t>
            </a:r>
            <a:r>
              <a:rPr lang="it-IT" sz="2400" dirty="0" err="1"/>
              <a:t>turbulent</a:t>
            </a:r>
            <a:r>
              <a:rPr lang="it-IT" sz="2400" dirty="0"/>
              <a:t> </a:t>
            </a:r>
            <a:r>
              <a:rPr lang="it-IT" sz="2400" dirty="0" err="1"/>
              <a:t>environments</a:t>
            </a:r>
            <a:endParaRPr lang="it-IT" sz="2400" dirty="0"/>
          </a:p>
          <a:p>
            <a:r>
              <a:rPr lang="it-IT" sz="2400" dirty="0"/>
              <a:t>non-</a:t>
            </a:r>
            <a:r>
              <a:rPr lang="it-IT" sz="2400" dirty="0" err="1"/>
              <a:t>traditional</a:t>
            </a:r>
            <a:r>
              <a:rPr lang="it-IT" sz="2400" dirty="0"/>
              <a:t> and/or </a:t>
            </a:r>
            <a:r>
              <a:rPr lang="it-IT" sz="2400" dirty="0" err="1"/>
              <a:t>digital</a:t>
            </a:r>
            <a:r>
              <a:rPr lang="it-IT" sz="2400" dirty="0"/>
              <a:t> marketing</a:t>
            </a:r>
          </a:p>
          <a:p>
            <a:r>
              <a:rPr lang="it-IT" sz="2400" dirty="0"/>
              <a:t>a stage in the </a:t>
            </a:r>
            <a:r>
              <a:rPr lang="it-IT" sz="2400" dirty="0" err="1"/>
              <a:t>evolution</a:t>
            </a:r>
            <a:r>
              <a:rPr lang="it-IT" sz="2400" dirty="0"/>
              <a:t> of the </a:t>
            </a:r>
            <a:r>
              <a:rPr lang="it-IT" sz="2400" dirty="0" err="1"/>
              <a:t>firms</a:t>
            </a:r>
            <a:r>
              <a:rPr lang="it-IT" sz="2400" dirty="0"/>
              <a:t>’ marketing </a:t>
            </a:r>
            <a:r>
              <a:rPr lang="it-IT" sz="2400" dirty="0" err="1"/>
              <a:t>activities</a:t>
            </a:r>
            <a:endParaRPr lang="it-IT" sz="2400" dirty="0"/>
          </a:p>
          <a:p>
            <a:r>
              <a:rPr lang="it-IT" sz="2400" dirty="0"/>
              <a:t>a </a:t>
            </a:r>
            <a:r>
              <a:rPr lang="it-IT" sz="2400" dirty="0" err="1"/>
              <a:t>combination</a:t>
            </a:r>
            <a:r>
              <a:rPr lang="it-IT" sz="2400" dirty="0"/>
              <a:t> of </a:t>
            </a:r>
            <a:r>
              <a:rPr lang="it-IT" sz="2400" dirty="0" err="1"/>
              <a:t>entrepreneurial</a:t>
            </a:r>
            <a:r>
              <a:rPr lang="it-IT" sz="2400" dirty="0"/>
              <a:t>- and market-</a:t>
            </a:r>
            <a:r>
              <a:rPr lang="it-IT" sz="2400" dirty="0" err="1"/>
              <a:t>oriented</a:t>
            </a:r>
            <a:r>
              <a:rPr lang="it-IT" sz="2400" dirty="0"/>
              <a:t> </a:t>
            </a:r>
            <a:r>
              <a:rPr lang="it-IT" sz="2400" dirty="0" smtClean="0"/>
              <a:t>posture</a:t>
            </a:r>
            <a:endParaRPr lang="it-IT" sz="2400" dirty="0"/>
          </a:p>
        </p:txBody>
      </p:sp>
      <p:sp>
        <p:nvSpPr>
          <p:cNvPr id="5" name="CasellaDiTesto 4"/>
          <p:cNvSpPr txBox="1"/>
          <p:nvPr/>
        </p:nvSpPr>
        <p:spPr>
          <a:xfrm>
            <a:off x="1295416" y="1308141"/>
            <a:ext cx="8243411" cy="923330"/>
          </a:xfrm>
          <a:prstGeom prst="rect">
            <a:avLst/>
          </a:prstGeom>
          <a:noFill/>
        </p:spPr>
        <p:txBody>
          <a:bodyPr wrap="none" rtlCol="0">
            <a:spAutoFit/>
          </a:bodyPr>
          <a:lstStyle/>
          <a:p>
            <a:r>
              <a:rPr lang="it-IT" i="1" dirty="0" err="1">
                <a:solidFill>
                  <a:srgbClr val="002060"/>
                </a:solidFill>
              </a:rPr>
              <a:t>Doing</a:t>
            </a:r>
            <a:r>
              <a:rPr lang="it-IT" i="1" dirty="0">
                <a:solidFill>
                  <a:srgbClr val="002060"/>
                </a:solidFill>
              </a:rPr>
              <a:t> marketing “</a:t>
            </a:r>
            <a:r>
              <a:rPr lang="it-IT" i="1" dirty="0" err="1">
                <a:solidFill>
                  <a:srgbClr val="002060"/>
                </a:solidFill>
              </a:rPr>
              <a:t>differently</a:t>
            </a:r>
            <a:r>
              <a:rPr lang="it-IT" i="1" dirty="0">
                <a:solidFill>
                  <a:srgbClr val="002060"/>
                </a:solidFill>
              </a:rPr>
              <a:t>”, “</a:t>
            </a:r>
            <a:r>
              <a:rPr lang="it-IT" i="1" dirty="0" err="1">
                <a:solidFill>
                  <a:srgbClr val="002060"/>
                </a:solidFill>
              </a:rPr>
              <a:t>creatively</a:t>
            </a:r>
            <a:r>
              <a:rPr lang="it-IT" i="1" dirty="0">
                <a:solidFill>
                  <a:srgbClr val="002060"/>
                </a:solidFill>
              </a:rPr>
              <a:t>”, “</a:t>
            </a:r>
            <a:r>
              <a:rPr lang="it-IT" i="1" dirty="0" err="1">
                <a:solidFill>
                  <a:srgbClr val="002060"/>
                </a:solidFill>
              </a:rPr>
              <a:t>innovatively</a:t>
            </a:r>
            <a:r>
              <a:rPr lang="it-IT" i="1" dirty="0">
                <a:solidFill>
                  <a:srgbClr val="002060"/>
                </a:solidFill>
              </a:rPr>
              <a:t>”….? </a:t>
            </a:r>
            <a:endParaRPr lang="it-IT" i="1" dirty="0" smtClean="0">
              <a:solidFill>
                <a:srgbClr val="002060"/>
              </a:solidFill>
            </a:endParaRPr>
          </a:p>
          <a:p>
            <a:r>
              <a:rPr lang="it-IT" i="1" dirty="0" smtClean="0">
                <a:solidFill>
                  <a:srgbClr val="002060"/>
                </a:solidFill>
              </a:rPr>
              <a:t>For </a:t>
            </a:r>
            <a:r>
              <a:rPr lang="it-IT" i="1" dirty="0">
                <a:solidFill>
                  <a:srgbClr val="002060"/>
                </a:solidFill>
              </a:rPr>
              <a:t>small </a:t>
            </a:r>
            <a:r>
              <a:rPr lang="it-IT" i="1" dirty="0" err="1">
                <a:solidFill>
                  <a:srgbClr val="002060"/>
                </a:solidFill>
              </a:rPr>
              <a:t>firms</a:t>
            </a:r>
            <a:r>
              <a:rPr lang="it-IT" i="1" dirty="0">
                <a:solidFill>
                  <a:srgbClr val="002060"/>
                </a:solidFill>
              </a:rPr>
              <a:t>…? For new </a:t>
            </a:r>
            <a:r>
              <a:rPr lang="it-IT" i="1" dirty="0" err="1">
                <a:solidFill>
                  <a:srgbClr val="002060"/>
                </a:solidFill>
              </a:rPr>
              <a:t>firms</a:t>
            </a:r>
            <a:r>
              <a:rPr lang="it-IT" i="1" dirty="0">
                <a:solidFill>
                  <a:srgbClr val="002060"/>
                </a:solidFill>
              </a:rPr>
              <a:t>…? </a:t>
            </a:r>
            <a:r>
              <a:rPr lang="it-IT" i="1" dirty="0" err="1">
                <a:solidFill>
                  <a:srgbClr val="002060"/>
                </a:solidFill>
              </a:rPr>
              <a:t>Only</a:t>
            </a:r>
            <a:r>
              <a:rPr lang="it-IT" i="1" dirty="0">
                <a:solidFill>
                  <a:srgbClr val="002060"/>
                </a:solidFill>
              </a:rPr>
              <a:t> for </a:t>
            </a:r>
            <a:r>
              <a:rPr lang="it-IT" i="1" dirty="0" err="1">
                <a:solidFill>
                  <a:srgbClr val="002060"/>
                </a:solidFill>
              </a:rPr>
              <a:t>firms</a:t>
            </a:r>
            <a:r>
              <a:rPr lang="it-IT" i="1" dirty="0">
                <a:solidFill>
                  <a:srgbClr val="002060"/>
                </a:solidFill>
              </a:rPr>
              <a:t> with </a:t>
            </a:r>
            <a:r>
              <a:rPr lang="it-IT" i="1" dirty="0" err="1">
                <a:solidFill>
                  <a:srgbClr val="002060"/>
                </a:solidFill>
              </a:rPr>
              <a:t>little</a:t>
            </a:r>
            <a:r>
              <a:rPr lang="it-IT" i="1" dirty="0">
                <a:solidFill>
                  <a:srgbClr val="002060"/>
                </a:solidFill>
              </a:rPr>
              <a:t> </a:t>
            </a:r>
            <a:r>
              <a:rPr lang="it-IT" i="1" dirty="0" err="1">
                <a:solidFill>
                  <a:srgbClr val="002060"/>
                </a:solidFill>
              </a:rPr>
              <a:t>resources</a:t>
            </a:r>
            <a:r>
              <a:rPr lang="it-IT" i="1" dirty="0">
                <a:solidFill>
                  <a:srgbClr val="002060"/>
                </a:solidFill>
              </a:rPr>
              <a:t>? For </a:t>
            </a:r>
            <a:r>
              <a:rPr lang="it-IT" i="1" dirty="0" err="1">
                <a:solidFill>
                  <a:srgbClr val="002060"/>
                </a:solidFill>
              </a:rPr>
              <a:t>all</a:t>
            </a:r>
            <a:r>
              <a:rPr lang="it-IT" i="1" dirty="0">
                <a:solidFill>
                  <a:srgbClr val="002060"/>
                </a:solidFill>
              </a:rPr>
              <a:t> </a:t>
            </a:r>
            <a:r>
              <a:rPr lang="it-IT" i="1" dirty="0" err="1">
                <a:solidFill>
                  <a:srgbClr val="002060"/>
                </a:solidFill>
              </a:rPr>
              <a:t>firms</a:t>
            </a:r>
            <a:r>
              <a:rPr lang="it-IT" i="1" dirty="0">
                <a:solidFill>
                  <a:srgbClr val="002060"/>
                </a:solidFill>
              </a:rPr>
              <a:t>?</a:t>
            </a:r>
          </a:p>
          <a:p>
            <a:endParaRPr lang="it-IT" dirty="0">
              <a:solidFill>
                <a:srgbClr val="002060"/>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38" y="2810106"/>
            <a:ext cx="4372208" cy="2914805"/>
          </a:xfrm>
          <a:prstGeom prst="rect">
            <a:avLst/>
          </a:prstGeom>
        </p:spPr>
      </p:pic>
    </p:spTree>
    <p:extLst>
      <p:ext uri="{BB962C8B-B14F-4D97-AF65-F5344CB8AC3E}">
        <p14:creationId xmlns:p14="http://schemas.microsoft.com/office/powerpoint/2010/main" val="65473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16" y="113486"/>
            <a:ext cx="10515600" cy="892182"/>
          </a:xfrm>
        </p:spPr>
        <p:txBody>
          <a:bodyPr>
            <a:normAutofit fontScale="90000"/>
          </a:bodyPr>
          <a:lstStyle/>
          <a:p>
            <a:r>
              <a:rPr lang="it-IT" dirty="0" err="1" smtClean="0"/>
              <a:t>Entrepreneurial</a:t>
            </a:r>
            <a:r>
              <a:rPr lang="it-IT" dirty="0" smtClean="0"/>
              <a:t> marketing </a:t>
            </a:r>
            <a:r>
              <a:rPr lang="it-IT" dirty="0" err="1" smtClean="0"/>
              <a:t>built</a:t>
            </a:r>
            <a:r>
              <a:rPr lang="it-IT" dirty="0"/>
              <a:t> </a:t>
            </a:r>
            <a:r>
              <a:rPr lang="it-IT" dirty="0" smtClean="0"/>
              <a:t>in </a:t>
            </a:r>
            <a:r>
              <a:rPr lang="it-IT" dirty="0" err="1" smtClean="0"/>
              <a:t>key</a:t>
            </a:r>
            <a:r>
              <a:rPr lang="it-IT" dirty="0" smtClean="0"/>
              <a:t> business </a:t>
            </a:r>
            <a:r>
              <a:rPr lang="it-IT" dirty="0" err="1" smtClean="0"/>
              <a:t>processes</a:t>
            </a:r>
            <a:r>
              <a:rPr lang="it-IT" dirty="0" smtClean="0"/>
              <a:t> – WHAT?</a:t>
            </a:r>
            <a:endParaRPr lang="it-IT" dirty="0"/>
          </a:p>
        </p:txBody>
      </p:sp>
      <p:sp>
        <p:nvSpPr>
          <p:cNvPr id="4" name="Segnaposto contenuto 2"/>
          <p:cNvSpPr>
            <a:spLocks noGrp="1"/>
          </p:cNvSpPr>
          <p:nvPr>
            <p:ph idx="1"/>
          </p:nvPr>
        </p:nvSpPr>
        <p:spPr/>
        <p:txBody>
          <a:bodyPr>
            <a:noAutofit/>
          </a:bodyPr>
          <a:lstStyle/>
          <a:p>
            <a:pPr>
              <a:buNone/>
            </a:pPr>
            <a:r>
              <a:rPr lang="it-IT" dirty="0" smtClean="0">
                <a:latin typeface="+mj-lt"/>
              </a:rPr>
              <a:t>Exploit </a:t>
            </a:r>
            <a:r>
              <a:rPr lang="it-IT" dirty="0" err="1" smtClean="0">
                <a:latin typeface="+mj-lt"/>
              </a:rPr>
              <a:t>synergies</a:t>
            </a:r>
            <a:r>
              <a:rPr lang="it-IT" dirty="0" smtClean="0">
                <a:latin typeface="+mj-lt"/>
              </a:rPr>
              <a:t>! </a:t>
            </a:r>
            <a:r>
              <a:rPr lang="it-IT" dirty="0" err="1" smtClean="0">
                <a:latin typeface="+mj-lt"/>
              </a:rPr>
              <a:t>Leverage</a:t>
            </a:r>
            <a:r>
              <a:rPr lang="it-IT" dirty="0" smtClean="0">
                <a:latin typeface="+mj-lt"/>
              </a:rPr>
              <a:t> (</a:t>
            </a:r>
            <a:r>
              <a:rPr lang="it-IT" dirty="0" err="1" smtClean="0">
                <a:latin typeface="+mj-lt"/>
              </a:rPr>
              <a:t>scarce</a:t>
            </a:r>
            <a:r>
              <a:rPr lang="it-IT" dirty="0" smtClean="0">
                <a:latin typeface="+mj-lt"/>
              </a:rPr>
              <a:t>) </a:t>
            </a:r>
            <a:r>
              <a:rPr lang="it-IT" dirty="0" err="1" smtClean="0">
                <a:latin typeface="+mj-lt"/>
              </a:rPr>
              <a:t>resources</a:t>
            </a:r>
            <a:r>
              <a:rPr lang="it-IT" dirty="0" smtClean="0">
                <a:latin typeface="+mj-lt"/>
              </a:rPr>
              <a:t>!</a:t>
            </a:r>
          </a:p>
          <a:p>
            <a:pPr>
              <a:buNone/>
            </a:pPr>
            <a:r>
              <a:rPr lang="it-IT" dirty="0" err="1" smtClean="0">
                <a:latin typeface="+mj-lt"/>
              </a:rPr>
              <a:t>Four</a:t>
            </a:r>
            <a:r>
              <a:rPr lang="it-IT" dirty="0" smtClean="0">
                <a:latin typeface="+mj-lt"/>
              </a:rPr>
              <a:t> </a:t>
            </a:r>
            <a:r>
              <a:rPr lang="it-IT" dirty="0">
                <a:latin typeface="+mj-lt"/>
              </a:rPr>
              <a:t>business </a:t>
            </a:r>
            <a:r>
              <a:rPr lang="it-IT" dirty="0" err="1">
                <a:latin typeface="+mj-lt"/>
              </a:rPr>
              <a:t>processes</a:t>
            </a:r>
            <a:r>
              <a:rPr lang="it-IT" dirty="0">
                <a:latin typeface="+mj-lt"/>
              </a:rPr>
              <a:t> </a:t>
            </a:r>
            <a:r>
              <a:rPr lang="it-IT" dirty="0" err="1" smtClean="0">
                <a:latin typeface="+mj-lt"/>
              </a:rPr>
              <a:t>central</a:t>
            </a:r>
            <a:r>
              <a:rPr lang="it-IT" dirty="0" smtClean="0">
                <a:latin typeface="+mj-lt"/>
              </a:rPr>
              <a:t> </a:t>
            </a:r>
            <a:r>
              <a:rPr lang="it-IT" dirty="0" err="1">
                <a:latin typeface="+mj-lt"/>
              </a:rPr>
              <a:t>for</a:t>
            </a:r>
            <a:r>
              <a:rPr lang="it-IT" dirty="0">
                <a:latin typeface="+mj-lt"/>
              </a:rPr>
              <a:t> the </a:t>
            </a:r>
            <a:r>
              <a:rPr lang="it-IT" dirty="0" err="1">
                <a:latin typeface="+mj-lt"/>
              </a:rPr>
              <a:t>creation</a:t>
            </a:r>
            <a:r>
              <a:rPr lang="it-IT" dirty="0">
                <a:latin typeface="+mj-lt"/>
              </a:rPr>
              <a:t> </a:t>
            </a:r>
            <a:r>
              <a:rPr lang="it-IT" dirty="0" err="1">
                <a:latin typeface="+mj-lt"/>
              </a:rPr>
              <a:t>of</a:t>
            </a:r>
            <a:r>
              <a:rPr lang="it-IT" dirty="0">
                <a:latin typeface="+mj-lt"/>
              </a:rPr>
              <a:t> </a:t>
            </a:r>
            <a:r>
              <a:rPr lang="it-IT" dirty="0" err="1">
                <a:latin typeface="+mj-lt"/>
              </a:rPr>
              <a:t>both</a:t>
            </a:r>
            <a:r>
              <a:rPr lang="it-IT" dirty="0">
                <a:latin typeface="+mj-lt"/>
              </a:rPr>
              <a:t> </a:t>
            </a:r>
            <a:r>
              <a:rPr lang="it-IT" dirty="0" err="1">
                <a:latin typeface="+mj-lt"/>
              </a:rPr>
              <a:t>customer</a:t>
            </a:r>
            <a:r>
              <a:rPr lang="it-IT" dirty="0">
                <a:latin typeface="+mj-lt"/>
              </a:rPr>
              <a:t> and  </a:t>
            </a:r>
            <a:r>
              <a:rPr lang="it-IT" dirty="0" err="1">
                <a:latin typeface="+mj-lt"/>
              </a:rPr>
              <a:t>overall</a:t>
            </a:r>
            <a:r>
              <a:rPr lang="it-IT" dirty="0">
                <a:latin typeface="+mj-lt"/>
              </a:rPr>
              <a:t> </a:t>
            </a:r>
            <a:r>
              <a:rPr lang="it-IT" dirty="0" err="1">
                <a:latin typeface="+mj-lt"/>
              </a:rPr>
              <a:t>firm</a:t>
            </a:r>
            <a:r>
              <a:rPr lang="it-IT" dirty="0">
                <a:latin typeface="+mj-lt"/>
              </a:rPr>
              <a:t> </a:t>
            </a:r>
            <a:r>
              <a:rPr lang="it-IT" dirty="0" err="1" smtClean="0">
                <a:latin typeface="+mj-lt"/>
              </a:rPr>
              <a:t>value</a:t>
            </a:r>
            <a:r>
              <a:rPr lang="it-IT" dirty="0" smtClean="0">
                <a:latin typeface="+mj-lt"/>
              </a:rPr>
              <a:t> (</a:t>
            </a:r>
            <a:r>
              <a:rPr lang="it-IT" dirty="0" err="1" smtClean="0">
                <a:latin typeface="+mj-lt"/>
              </a:rPr>
              <a:t>Srivastava</a:t>
            </a:r>
            <a:r>
              <a:rPr lang="it-IT" dirty="0" smtClean="0">
                <a:latin typeface="+mj-lt"/>
              </a:rPr>
              <a:t> </a:t>
            </a:r>
            <a:r>
              <a:rPr lang="it-IT" dirty="0" err="1" smtClean="0">
                <a:latin typeface="+mj-lt"/>
              </a:rPr>
              <a:t>et</a:t>
            </a:r>
            <a:r>
              <a:rPr lang="it-IT" dirty="0" smtClean="0">
                <a:latin typeface="+mj-lt"/>
              </a:rPr>
              <a:t> al., 1999)</a:t>
            </a:r>
          </a:p>
          <a:p>
            <a:pPr lvl="1"/>
            <a:endParaRPr lang="it-IT" dirty="0">
              <a:latin typeface="+mj-lt"/>
            </a:endParaRPr>
          </a:p>
        </p:txBody>
      </p:sp>
      <p:sp>
        <p:nvSpPr>
          <p:cNvPr id="5" name="CasellaDiTesto 4"/>
          <p:cNvSpPr txBox="1"/>
          <p:nvPr/>
        </p:nvSpPr>
        <p:spPr>
          <a:xfrm>
            <a:off x="5156408" y="4035694"/>
            <a:ext cx="6264696" cy="2308324"/>
          </a:xfrm>
          <a:prstGeom prst="rect">
            <a:avLst/>
          </a:prstGeom>
          <a:solidFill>
            <a:srgbClr val="002060"/>
          </a:solidFill>
        </p:spPr>
        <p:txBody>
          <a:bodyPr wrap="square" rtlCol="0">
            <a:spAutoFit/>
          </a:bodyPr>
          <a:lstStyle/>
          <a:p>
            <a:pPr marL="819150" lvl="1" indent="-369888"/>
            <a:r>
              <a:rPr lang="it-IT" sz="2400" dirty="0">
                <a:solidFill>
                  <a:schemeClr val="bg1"/>
                </a:solidFill>
              </a:rPr>
              <a:t>1) </a:t>
            </a:r>
            <a:r>
              <a:rPr lang="it-IT" sz="2400" dirty="0" err="1">
                <a:solidFill>
                  <a:schemeClr val="bg1"/>
                </a:solidFill>
              </a:rPr>
              <a:t>innovation</a:t>
            </a:r>
            <a:r>
              <a:rPr lang="it-IT" sz="2400" dirty="0">
                <a:solidFill>
                  <a:schemeClr val="bg1"/>
                </a:solidFill>
              </a:rPr>
              <a:t> management or business </a:t>
            </a:r>
            <a:r>
              <a:rPr lang="it-IT" sz="2400" dirty="0" err="1">
                <a:solidFill>
                  <a:schemeClr val="bg1"/>
                </a:solidFill>
              </a:rPr>
              <a:t>development</a:t>
            </a:r>
            <a:r>
              <a:rPr lang="it-IT" sz="2400" dirty="0">
                <a:solidFill>
                  <a:schemeClr val="bg1"/>
                </a:solidFill>
              </a:rPr>
              <a:t>; </a:t>
            </a:r>
          </a:p>
          <a:p>
            <a:pPr marL="819150" lvl="1" indent="-369888"/>
            <a:r>
              <a:rPr lang="it-IT" sz="2400" dirty="0">
                <a:solidFill>
                  <a:schemeClr val="bg1"/>
                </a:solidFill>
              </a:rPr>
              <a:t>2) </a:t>
            </a:r>
            <a:r>
              <a:rPr lang="it-IT" sz="2400" dirty="0" err="1" smtClean="0">
                <a:solidFill>
                  <a:schemeClr val="bg1"/>
                </a:solidFill>
              </a:rPr>
              <a:t>value</a:t>
            </a:r>
            <a:r>
              <a:rPr lang="it-IT" sz="2400" dirty="0" smtClean="0">
                <a:solidFill>
                  <a:schemeClr val="bg1"/>
                </a:solidFill>
              </a:rPr>
              <a:t> </a:t>
            </a:r>
            <a:r>
              <a:rPr lang="it-IT" sz="2400" dirty="0" err="1" smtClean="0">
                <a:solidFill>
                  <a:schemeClr val="bg1"/>
                </a:solidFill>
              </a:rPr>
              <a:t>chain</a:t>
            </a:r>
            <a:r>
              <a:rPr lang="it-IT" sz="2400" dirty="0" smtClean="0">
                <a:solidFill>
                  <a:schemeClr val="bg1"/>
                </a:solidFill>
              </a:rPr>
              <a:t> management;</a:t>
            </a:r>
          </a:p>
          <a:p>
            <a:pPr marL="819150" lvl="1" indent="-369888"/>
            <a:r>
              <a:rPr lang="it-IT" sz="2400" dirty="0" smtClean="0">
                <a:solidFill>
                  <a:schemeClr val="bg1"/>
                </a:solidFill>
              </a:rPr>
              <a:t>3) (</a:t>
            </a:r>
            <a:r>
              <a:rPr lang="it-IT" sz="2400" dirty="0" err="1" smtClean="0">
                <a:solidFill>
                  <a:schemeClr val="bg1"/>
                </a:solidFill>
              </a:rPr>
              <a:t>customer</a:t>
            </a:r>
            <a:r>
              <a:rPr lang="it-IT" sz="2400" dirty="0" smtClean="0">
                <a:solidFill>
                  <a:schemeClr val="bg1"/>
                </a:solidFill>
              </a:rPr>
              <a:t> )</a:t>
            </a:r>
            <a:r>
              <a:rPr lang="it-IT" sz="2400" dirty="0" err="1" smtClean="0">
                <a:solidFill>
                  <a:schemeClr val="bg1"/>
                </a:solidFill>
              </a:rPr>
              <a:t>relationship</a:t>
            </a:r>
            <a:r>
              <a:rPr lang="it-IT" sz="2400" dirty="0" smtClean="0">
                <a:solidFill>
                  <a:schemeClr val="bg1"/>
                </a:solidFill>
              </a:rPr>
              <a:t> management; </a:t>
            </a:r>
          </a:p>
          <a:p>
            <a:pPr marL="819150" lvl="1" indent="-369888"/>
            <a:r>
              <a:rPr lang="it-IT" sz="2400" dirty="0" smtClean="0">
                <a:solidFill>
                  <a:schemeClr val="bg1"/>
                </a:solidFill>
              </a:rPr>
              <a:t>4</a:t>
            </a:r>
            <a:r>
              <a:rPr lang="it-IT" sz="2400" dirty="0">
                <a:solidFill>
                  <a:schemeClr val="bg1"/>
                </a:solidFill>
              </a:rPr>
              <a:t>) the information and </a:t>
            </a:r>
            <a:r>
              <a:rPr lang="it-IT" sz="2400" dirty="0" err="1">
                <a:solidFill>
                  <a:schemeClr val="bg1"/>
                </a:solidFill>
              </a:rPr>
              <a:t>search</a:t>
            </a:r>
            <a:r>
              <a:rPr lang="it-IT" sz="2400" dirty="0">
                <a:solidFill>
                  <a:schemeClr val="bg1"/>
                </a:solidFill>
              </a:rPr>
              <a:t> </a:t>
            </a:r>
            <a:r>
              <a:rPr lang="it-IT" sz="2400" dirty="0" err="1" smtClean="0">
                <a:solidFill>
                  <a:schemeClr val="bg1"/>
                </a:solidFill>
              </a:rPr>
              <a:t>process</a:t>
            </a:r>
            <a:endParaRPr lang="it-IT" sz="2400" dirty="0" smtClean="0">
              <a:solidFill>
                <a:schemeClr val="bg1"/>
              </a:solidFill>
            </a:endParaRPr>
          </a:p>
          <a:p>
            <a:pPr marL="819150" lvl="1" indent="-369888"/>
            <a:r>
              <a:rPr lang="it-IT" sz="2400" dirty="0" smtClean="0">
                <a:solidFill>
                  <a:schemeClr val="bg1"/>
                </a:solidFill>
              </a:rPr>
              <a:t>5) Extension and </a:t>
            </a:r>
            <a:r>
              <a:rPr lang="it-IT" sz="2400" dirty="0" err="1" smtClean="0">
                <a:solidFill>
                  <a:schemeClr val="bg1"/>
                </a:solidFill>
              </a:rPr>
              <a:t>enrichment</a:t>
            </a:r>
            <a:r>
              <a:rPr lang="it-IT" sz="2400" dirty="0" smtClean="0">
                <a:solidFill>
                  <a:schemeClr val="bg1"/>
                </a:solidFill>
              </a:rPr>
              <a:t> of </a:t>
            </a:r>
            <a:r>
              <a:rPr lang="it-IT" sz="2400" dirty="0" err="1" smtClean="0">
                <a:solidFill>
                  <a:schemeClr val="bg1"/>
                </a:solidFill>
              </a:rPr>
              <a:t>resources</a:t>
            </a:r>
            <a:r>
              <a:rPr lang="it-IT" sz="2400" dirty="0" smtClean="0">
                <a:solidFill>
                  <a:schemeClr val="bg1"/>
                </a:solidFill>
              </a:rPr>
              <a:t> </a:t>
            </a:r>
            <a:endParaRPr lang="it-IT" sz="2400" dirty="0">
              <a:solidFill>
                <a:schemeClr val="bg1"/>
              </a:solidFill>
            </a:endParaRPr>
          </a:p>
        </p:txBody>
      </p:sp>
      <p:sp>
        <p:nvSpPr>
          <p:cNvPr id="6" name="Rettangolo arrotondato 5"/>
          <p:cNvSpPr/>
          <p:nvPr/>
        </p:nvSpPr>
        <p:spPr>
          <a:xfrm>
            <a:off x="3320204" y="1839769"/>
            <a:ext cx="4968552" cy="1656184"/>
          </a:xfrm>
          <a:prstGeom prst="roundRect">
            <a:avLst/>
          </a:prstGeom>
          <a:solidFill>
            <a:srgbClr val="8774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Marketing </a:t>
            </a:r>
            <a:r>
              <a:rPr lang="it-IT" sz="2400" b="1" dirty="0" err="1"/>
              <a:t>is</a:t>
            </a:r>
            <a:r>
              <a:rPr lang="it-IT" sz="2400" b="1" dirty="0"/>
              <a:t> the </a:t>
            </a:r>
            <a:r>
              <a:rPr lang="it-IT" sz="2400" b="1" dirty="0" err="1"/>
              <a:t>glue</a:t>
            </a:r>
            <a:r>
              <a:rPr lang="it-IT" sz="2400" b="1" dirty="0"/>
              <a:t> </a:t>
            </a:r>
            <a:r>
              <a:rPr lang="it-IT" sz="2400" b="1" dirty="0" err="1"/>
              <a:t>across</a:t>
            </a:r>
            <a:r>
              <a:rPr lang="it-IT" sz="2400" b="1" dirty="0"/>
              <a:t> the </a:t>
            </a:r>
            <a:r>
              <a:rPr lang="it-IT" sz="2400" b="1" dirty="0" err="1"/>
              <a:t>firm</a:t>
            </a:r>
            <a:r>
              <a:rPr lang="it-IT" sz="2400" b="1" dirty="0"/>
              <a:t> – </a:t>
            </a:r>
          </a:p>
          <a:p>
            <a:pPr algn="ctr"/>
            <a:r>
              <a:rPr lang="it-IT" sz="2400" b="1" dirty="0" err="1"/>
              <a:t>i</a:t>
            </a:r>
            <a:r>
              <a:rPr lang="it-IT" sz="2400" b="1" dirty="0" err="1" smtClean="0"/>
              <a:t>t</a:t>
            </a:r>
            <a:r>
              <a:rPr lang="it-IT" sz="2400" b="1" dirty="0" smtClean="0"/>
              <a:t> </a:t>
            </a:r>
            <a:r>
              <a:rPr lang="it-IT" sz="2400" b="1" dirty="0" err="1" smtClean="0"/>
              <a:t>plays</a:t>
            </a:r>
            <a:r>
              <a:rPr lang="it-IT" sz="2400" b="1" dirty="0" smtClean="0"/>
              <a:t> </a:t>
            </a:r>
            <a:r>
              <a:rPr lang="it-IT" sz="2400" b="1" dirty="0"/>
              <a:t>a key </a:t>
            </a:r>
            <a:r>
              <a:rPr lang="it-IT" sz="2400" b="1" dirty="0" err="1"/>
              <a:t>role</a:t>
            </a:r>
            <a:r>
              <a:rPr lang="it-IT" sz="2400" b="1" dirty="0"/>
              <a:t> in </a:t>
            </a:r>
            <a:r>
              <a:rPr lang="it-IT" sz="2400" b="1" dirty="0" err="1"/>
              <a:t>all</a:t>
            </a:r>
            <a:r>
              <a:rPr lang="it-IT" sz="2400" b="1" dirty="0"/>
              <a:t> </a:t>
            </a:r>
            <a:r>
              <a:rPr lang="it-IT" sz="2400" b="1" dirty="0" err="1" smtClean="0"/>
              <a:t>firm</a:t>
            </a:r>
            <a:r>
              <a:rPr lang="it-IT" sz="2400" b="1" dirty="0" smtClean="0"/>
              <a:t> </a:t>
            </a:r>
            <a:r>
              <a:rPr lang="it-IT" sz="2400" b="1" dirty="0" err="1" smtClean="0"/>
              <a:t>processes</a:t>
            </a:r>
            <a:r>
              <a:rPr lang="it-IT" sz="2400" b="1" dirty="0" smtClean="0"/>
              <a:t> </a:t>
            </a:r>
            <a:endParaRPr lang="it-IT" sz="2400" b="1" dirty="0"/>
          </a:p>
        </p:txBody>
      </p:sp>
    </p:spTree>
    <p:extLst>
      <p:ext uri="{BB962C8B-B14F-4D97-AF65-F5344CB8AC3E}">
        <p14:creationId xmlns:p14="http://schemas.microsoft.com/office/powerpoint/2010/main" val="350802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30096" y="1660030"/>
            <a:ext cx="8280920" cy="4993018"/>
          </a:xfrm>
        </p:spPr>
        <p:txBody>
          <a:bodyPr>
            <a:noAutofit/>
          </a:bodyPr>
          <a:lstStyle/>
          <a:p>
            <a:r>
              <a:rPr lang="it-IT" dirty="0" smtClean="0">
                <a:latin typeface="+mj-lt"/>
              </a:rPr>
              <a:t>Read and </a:t>
            </a:r>
            <a:r>
              <a:rPr lang="it-IT" dirty="0" err="1" smtClean="0">
                <a:latin typeface="+mj-lt"/>
              </a:rPr>
              <a:t>act</a:t>
            </a:r>
            <a:r>
              <a:rPr lang="it-IT" dirty="0" smtClean="0">
                <a:latin typeface="+mj-lt"/>
              </a:rPr>
              <a:t> on </a:t>
            </a:r>
            <a:r>
              <a:rPr lang="it-IT" dirty="0" err="1" smtClean="0">
                <a:latin typeface="+mj-lt"/>
              </a:rPr>
              <a:t>signals</a:t>
            </a:r>
            <a:r>
              <a:rPr lang="it-IT" dirty="0" smtClean="0">
                <a:latin typeface="+mj-lt"/>
              </a:rPr>
              <a:t> </a:t>
            </a:r>
            <a:r>
              <a:rPr lang="it-IT" b="1" dirty="0" smtClean="0">
                <a:latin typeface="+mj-lt"/>
              </a:rPr>
              <a:t>from (</a:t>
            </a:r>
            <a:r>
              <a:rPr lang="it-IT" b="1" dirty="0" err="1" smtClean="0">
                <a:latin typeface="+mj-lt"/>
              </a:rPr>
              <a:t>international</a:t>
            </a:r>
            <a:r>
              <a:rPr lang="it-IT" b="1" dirty="0" smtClean="0">
                <a:latin typeface="+mj-lt"/>
              </a:rPr>
              <a:t>) </a:t>
            </a:r>
            <a:r>
              <a:rPr lang="it-IT" b="1" dirty="0" err="1" smtClean="0">
                <a:latin typeface="+mj-lt"/>
              </a:rPr>
              <a:t>customers</a:t>
            </a:r>
            <a:r>
              <a:rPr lang="it-IT" b="1" dirty="0" smtClean="0">
                <a:latin typeface="+mj-lt"/>
              </a:rPr>
              <a:t> </a:t>
            </a:r>
          </a:p>
          <a:p>
            <a:r>
              <a:rPr lang="it-IT" dirty="0" err="1" smtClean="0">
                <a:latin typeface="+mj-lt"/>
              </a:rPr>
              <a:t>Innovation</a:t>
            </a:r>
            <a:r>
              <a:rPr lang="it-IT" dirty="0" smtClean="0">
                <a:latin typeface="+mj-lt"/>
              </a:rPr>
              <a:t> </a:t>
            </a:r>
            <a:r>
              <a:rPr lang="it-IT" dirty="0">
                <a:latin typeface="+mj-lt"/>
              </a:rPr>
              <a:t>and business </a:t>
            </a:r>
            <a:r>
              <a:rPr lang="it-IT" dirty="0" err="1">
                <a:latin typeface="+mj-lt"/>
              </a:rPr>
              <a:t>development</a:t>
            </a:r>
            <a:r>
              <a:rPr lang="it-IT" dirty="0">
                <a:latin typeface="+mj-lt"/>
              </a:rPr>
              <a:t> </a:t>
            </a:r>
            <a:r>
              <a:rPr lang="it-IT" b="1" dirty="0" err="1">
                <a:latin typeface="+mj-lt"/>
              </a:rPr>
              <a:t>through</a:t>
            </a:r>
            <a:r>
              <a:rPr lang="it-IT" b="1" dirty="0">
                <a:latin typeface="+mj-lt"/>
              </a:rPr>
              <a:t> </a:t>
            </a:r>
            <a:r>
              <a:rPr lang="it-IT" b="1" dirty="0" err="1" smtClean="0">
                <a:latin typeface="+mj-lt"/>
              </a:rPr>
              <a:t>experimentation</a:t>
            </a:r>
            <a:r>
              <a:rPr lang="it-IT" dirty="0" smtClean="0">
                <a:latin typeface="+mj-lt"/>
              </a:rPr>
              <a:t> (e.g. </a:t>
            </a:r>
            <a:r>
              <a:rPr lang="it-IT" dirty="0" err="1" smtClean="0">
                <a:latin typeface="+mj-lt"/>
              </a:rPr>
              <a:t>formulation</a:t>
            </a:r>
            <a:r>
              <a:rPr lang="it-IT" dirty="0" smtClean="0">
                <a:latin typeface="+mj-lt"/>
              </a:rPr>
              <a:t> of </a:t>
            </a:r>
            <a:r>
              <a:rPr lang="it-IT" dirty="0" err="1" smtClean="0">
                <a:latin typeface="+mj-lt"/>
              </a:rPr>
              <a:t>hypotheses</a:t>
            </a:r>
            <a:r>
              <a:rPr lang="it-IT" dirty="0" smtClean="0">
                <a:latin typeface="+mj-lt"/>
              </a:rPr>
              <a:t>; co-</a:t>
            </a:r>
            <a:r>
              <a:rPr lang="it-IT" dirty="0" err="1" smtClean="0">
                <a:latin typeface="+mj-lt"/>
              </a:rPr>
              <a:t>creation</a:t>
            </a:r>
            <a:r>
              <a:rPr lang="it-IT" dirty="0" smtClean="0">
                <a:latin typeface="+mj-lt"/>
              </a:rPr>
              <a:t> with </a:t>
            </a:r>
            <a:r>
              <a:rPr lang="it-IT" dirty="0" err="1" smtClean="0">
                <a:latin typeface="+mj-lt"/>
              </a:rPr>
              <a:t>customers</a:t>
            </a:r>
            <a:r>
              <a:rPr lang="it-IT" dirty="0" smtClean="0">
                <a:latin typeface="+mj-lt"/>
              </a:rPr>
              <a:t>)</a:t>
            </a:r>
            <a:endParaRPr lang="it-IT" dirty="0">
              <a:latin typeface="+mj-lt"/>
            </a:endParaRPr>
          </a:p>
          <a:p>
            <a:r>
              <a:rPr lang="it-IT" dirty="0" err="1" smtClean="0">
                <a:latin typeface="+mj-lt"/>
              </a:rPr>
              <a:t>Relationship</a:t>
            </a:r>
            <a:r>
              <a:rPr lang="it-IT" dirty="0" smtClean="0">
                <a:latin typeface="+mj-lt"/>
              </a:rPr>
              <a:t> management with </a:t>
            </a:r>
            <a:r>
              <a:rPr lang="it-IT" dirty="0" err="1" smtClean="0">
                <a:latin typeface="+mj-lt"/>
              </a:rPr>
              <a:t>various</a:t>
            </a:r>
            <a:r>
              <a:rPr lang="it-IT" dirty="0" smtClean="0">
                <a:latin typeface="+mj-lt"/>
              </a:rPr>
              <a:t> </a:t>
            </a:r>
            <a:r>
              <a:rPr lang="it-IT" dirty="0" err="1" smtClean="0">
                <a:latin typeface="+mj-lt"/>
              </a:rPr>
              <a:t>partners</a:t>
            </a:r>
            <a:r>
              <a:rPr lang="it-IT" dirty="0" smtClean="0">
                <a:latin typeface="+mj-lt"/>
              </a:rPr>
              <a:t> and </a:t>
            </a:r>
            <a:r>
              <a:rPr lang="it-IT" dirty="0" err="1" smtClean="0">
                <a:latin typeface="+mj-lt"/>
              </a:rPr>
              <a:t>potential</a:t>
            </a:r>
            <a:r>
              <a:rPr lang="it-IT" dirty="0" smtClean="0">
                <a:latin typeface="+mj-lt"/>
              </a:rPr>
              <a:t> </a:t>
            </a:r>
            <a:r>
              <a:rPr lang="it-IT" dirty="0" err="1" smtClean="0">
                <a:latin typeface="+mj-lt"/>
              </a:rPr>
              <a:t>customers</a:t>
            </a:r>
            <a:endParaRPr lang="it-IT" dirty="0" smtClean="0">
              <a:latin typeface="+mj-lt"/>
            </a:endParaRPr>
          </a:p>
          <a:p>
            <a:r>
              <a:rPr lang="it-IT" b="1" dirty="0" err="1" smtClean="0">
                <a:latin typeface="+mj-lt"/>
              </a:rPr>
              <a:t>Coordination</a:t>
            </a:r>
            <a:r>
              <a:rPr lang="it-IT" b="1" dirty="0">
                <a:latin typeface="+mj-lt"/>
              </a:rPr>
              <a:t> </a:t>
            </a:r>
            <a:r>
              <a:rPr lang="it-IT" b="1" dirty="0" smtClean="0">
                <a:latin typeface="+mj-lt"/>
              </a:rPr>
              <a:t>and </a:t>
            </a:r>
            <a:r>
              <a:rPr lang="it-IT" b="1" dirty="0" err="1" smtClean="0">
                <a:latin typeface="+mj-lt"/>
              </a:rPr>
              <a:t>harmonization</a:t>
            </a:r>
            <a:r>
              <a:rPr lang="it-IT" b="1" dirty="0" smtClean="0">
                <a:latin typeface="+mj-lt"/>
              </a:rPr>
              <a:t> </a:t>
            </a:r>
            <a:r>
              <a:rPr lang="it-IT" dirty="0" smtClean="0">
                <a:latin typeface="+mj-lt"/>
              </a:rPr>
              <a:t>of multiple </a:t>
            </a:r>
            <a:r>
              <a:rPr lang="it-IT" dirty="0" err="1" smtClean="0">
                <a:latin typeface="+mj-lt"/>
              </a:rPr>
              <a:t>functions</a:t>
            </a:r>
            <a:r>
              <a:rPr lang="it-IT" dirty="0" smtClean="0">
                <a:latin typeface="+mj-lt"/>
              </a:rPr>
              <a:t> and </a:t>
            </a:r>
            <a:r>
              <a:rPr lang="it-IT" dirty="0" err="1" smtClean="0">
                <a:latin typeface="+mj-lt"/>
              </a:rPr>
              <a:t>partners</a:t>
            </a:r>
            <a:r>
              <a:rPr lang="it-IT" dirty="0" smtClean="0">
                <a:latin typeface="+mj-lt"/>
              </a:rPr>
              <a:t> </a:t>
            </a:r>
            <a:r>
              <a:rPr lang="it-IT" dirty="0" err="1" smtClean="0">
                <a:latin typeface="+mj-lt"/>
              </a:rPr>
              <a:t>across</a:t>
            </a:r>
            <a:r>
              <a:rPr lang="it-IT" dirty="0" smtClean="0">
                <a:latin typeface="+mj-lt"/>
              </a:rPr>
              <a:t> the </a:t>
            </a:r>
            <a:r>
              <a:rPr lang="it-IT" dirty="0" err="1" smtClean="0">
                <a:latin typeface="+mj-lt"/>
              </a:rPr>
              <a:t>value</a:t>
            </a:r>
            <a:r>
              <a:rPr lang="it-IT" dirty="0" smtClean="0">
                <a:latin typeface="+mj-lt"/>
              </a:rPr>
              <a:t> </a:t>
            </a:r>
            <a:r>
              <a:rPr lang="it-IT" dirty="0" err="1" smtClean="0">
                <a:latin typeface="+mj-lt"/>
              </a:rPr>
              <a:t>chain</a:t>
            </a:r>
            <a:endParaRPr lang="it-IT" dirty="0">
              <a:latin typeface="+mj-lt"/>
            </a:endParaRPr>
          </a:p>
          <a:p>
            <a:pPr>
              <a:tabLst>
                <a:tab pos="2960688" algn="l"/>
              </a:tabLst>
            </a:pPr>
            <a:r>
              <a:rPr lang="it-IT" dirty="0" err="1">
                <a:latin typeface="+mj-lt"/>
              </a:rPr>
              <a:t>Mobilization</a:t>
            </a:r>
            <a:r>
              <a:rPr lang="it-IT" dirty="0">
                <a:latin typeface="+mj-lt"/>
              </a:rPr>
              <a:t>, </a:t>
            </a:r>
            <a:r>
              <a:rPr lang="it-IT" dirty="0" err="1">
                <a:latin typeface="+mj-lt"/>
              </a:rPr>
              <a:t>leverage</a:t>
            </a:r>
            <a:r>
              <a:rPr lang="it-IT" dirty="0">
                <a:latin typeface="+mj-lt"/>
              </a:rPr>
              <a:t> and </a:t>
            </a:r>
            <a:r>
              <a:rPr lang="it-IT" dirty="0" err="1">
                <a:latin typeface="+mj-lt"/>
              </a:rPr>
              <a:t>extension</a:t>
            </a:r>
            <a:r>
              <a:rPr lang="it-IT" dirty="0">
                <a:latin typeface="+mj-lt"/>
              </a:rPr>
              <a:t> </a:t>
            </a:r>
            <a:r>
              <a:rPr lang="it-IT" dirty="0" err="1">
                <a:latin typeface="+mj-lt"/>
              </a:rPr>
              <a:t>of</a:t>
            </a:r>
            <a:r>
              <a:rPr lang="it-IT" dirty="0">
                <a:latin typeface="+mj-lt"/>
              </a:rPr>
              <a:t> </a:t>
            </a:r>
            <a:r>
              <a:rPr lang="it-IT" dirty="0" err="1">
                <a:latin typeface="+mj-lt"/>
              </a:rPr>
              <a:t>resources</a:t>
            </a:r>
            <a:r>
              <a:rPr lang="it-IT" dirty="0">
                <a:latin typeface="+mj-lt"/>
              </a:rPr>
              <a:t> </a:t>
            </a:r>
            <a:r>
              <a:rPr lang="it-IT" dirty="0" err="1">
                <a:latin typeface="+mj-lt"/>
              </a:rPr>
              <a:t>through</a:t>
            </a:r>
            <a:r>
              <a:rPr lang="it-IT" dirty="0">
                <a:latin typeface="+mj-lt"/>
              </a:rPr>
              <a:t> </a:t>
            </a:r>
            <a:r>
              <a:rPr lang="it-IT" b="1" dirty="0">
                <a:latin typeface="+mj-lt"/>
              </a:rPr>
              <a:t>creative management </a:t>
            </a:r>
            <a:r>
              <a:rPr lang="it-IT" b="1" dirty="0" err="1">
                <a:latin typeface="+mj-lt"/>
              </a:rPr>
              <a:t>of</a:t>
            </a:r>
            <a:r>
              <a:rPr lang="it-IT" b="1" dirty="0">
                <a:latin typeface="+mj-lt"/>
              </a:rPr>
              <a:t> </a:t>
            </a:r>
            <a:r>
              <a:rPr lang="it-IT" b="1" dirty="0" err="1">
                <a:latin typeface="+mj-lt"/>
              </a:rPr>
              <a:t>resources</a:t>
            </a:r>
            <a:endParaRPr lang="it-IT" b="1" dirty="0">
              <a:latin typeface="+mj-lt"/>
            </a:endParaRPr>
          </a:p>
        </p:txBody>
      </p:sp>
      <p:sp>
        <p:nvSpPr>
          <p:cNvPr id="5" name="Titolo 1"/>
          <p:cNvSpPr>
            <a:spLocks noGrp="1"/>
          </p:cNvSpPr>
          <p:nvPr>
            <p:ph type="title"/>
          </p:nvPr>
        </p:nvSpPr>
        <p:spPr>
          <a:xfrm>
            <a:off x="1295416" y="128234"/>
            <a:ext cx="10515600" cy="892182"/>
          </a:xfrm>
        </p:spPr>
        <p:txBody>
          <a:bodyPr>
            <a:noAutofit/>
          </a:bodyPr>
          <a:lstStyle/>
          <a:p>
            <a:r>
              <a:rPr lang="it-IT" sz="3600" dirty="0" err="1" smtClean="0"/>
              <a:t>Entrepreneurial</a:t>
            </a:r>
            <a:r>
              <a:rPr lang="it-IT" sz="3600" dirty="0" smtClean="0"/>
              <a:t> marketing </a:t>
            </a:r>
            <a:r>
              <a:rPr lang="it-IT" sz="3600" dirty="0" err="1" smtClean="0"/>
              <a:t>built</a:t>
            </a:r>
            <a:r>
              <a:rPr lang="it-IT" sz="3600" dirty="0"/>
              <a:t> </a:t>
            </a:r>
            <a:r>
              <a:rPr lang="it-IT" sz="3600" dirty="0" smtClean="0"/>
              <a:t>in </a:t>
            </a:r>
            <a:r>
              <a:rPr lang="it-IT" sz="3600" dirty="0" err="1" smtClean="0"/>
              <a:t>key</a:t>
            </a:r>
            <a:r>
              <a:rPr lang="it-IT" sz="3600" dirty="0" smtClean="0"/>
              <a:t> business </a:t>
            </a:r>
            <a:r>
              <a:rPr lang="it-IT" sz="3600" dirty="0" err="1" smtClean="0"/>
              <a:t>processes</a:t>
            </a:r>
            <a:r>
              <a:rPr lang="it-IT" sz="3600" dirty="0" smtClean="0"/>
              <a:t> – HOW?</a:t>
            </a:r>
            <a:endParaRPr lang="it-IT" sz="36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00" y="1248937"/>
            <a:ext cx="2182936" cy="5519854"/>
          </a:xfrm>
          <a:prstGeom prst="rect">
            <a:avLst/>
          </a:prstGeom>
        </p:spPr>
      </p:pic>
    </p:spTree>
    <p:extLst>
      <p:ext uri="{BB962C8B-B14F-4D97-AF65-F5344CB8AC3E}">
        <p14:creationId xmlns:p14="http://schemas.microsoft.com/office/powerpoint/2010/main" val="1698604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44624"/>
            <a:ext cx="8229600" cy="1143000"/>
          </a:xfrm>
        </p:spPr>
        <p:txBody>
          <a:bodyPr/>
          <a:lstStyle/>
          <a:p>
            <a:pPr algn="l"/>
            <a:r>
              <a:rPr lang="it-IT" dirty="0" err="1" smtClean="0"/>
              <a:t>From</a:t>
            </a:r>
            <a:r>
              <a:rPr lang="it-IT" dirty="0" smtClean="0"/>
              <a:t> </a:t>
            </a:r>
            <a:r>
              <a:rPr lang="it-IT" dirty="0" err="1" smtClean="0"/>
              <a:t>Burbn</a:t>
            </a:r>
            <a:r>
              <a:rPr lang="it-IT" dirty="0" smtClean="0"/>
              <a:t> </a:t>
            </a:r>
            <a:r>
              <a:rPr lang="it-IT" dirty="0" err="1" smtClean="0"/>
              <a:t>to</a:t>
            </a:r>
            <a:r>
              <a:rPr lang="it-IT" dirty="0" smtClean="0"/>
              <a:t>   </a:t>
            </a:r>
            <a:endParaRPr lang="it-IT" dirty="0"/>
          </a:p>
        </p:txBody>
      </p:sp>
      <p:sp>
        <p:nvSpPr>
          <p:cNvPr id="3" name="Segnaposto contenuto 2"/>
          <p:cNvSpPr>
            <a:spLocks noGrp="1"/>
          </p:cNvSpPr>
          <p:nvPr>
            <p:ph idx="1"/>
          </p:nvPr>
        </p:nvSpPr>
        <p:spPr>
          <a:xfrm>
            <a:off x="1919536" y="980728"/>
            <a:ext cx="8229600" cy="5733256"/>
          </a:xfrm>
        </p:spPr>
        <p:txBody>
          <a:bodyPr>
            <a:normAutofit fontScale="55000" lnSpcReduction="20000"/>
          </a:bodyPr>
          <a:lstStyle/>
          <a:p>
            <a:pPr lvl="0"/>
            <a:r>
              <a:rPr lang="en-US" dirty="0" smtClean="0"/>
              <a:t>Kevin </a:t>
            </a:r>
            <a:r>
              <a:rPr lang="en-US" dirty="0" err="1" smtClean="0"/>
              <a:t>Systrom</a:t>
            </a:r>
            <a:r>
              <a:rPr lang="en-US" dirty="0" smtClean="0"/>
              <a:t> started to learn to code, Foursquare (location check in) becoming popular</a:t>
            </a:r>
            <a:endParaRPr lang="it-IT" dirty="0" smtClean="0"/>
          </a:p>
          <a:p>
            <a:pPr lvl="0"/>
            <a:r>
              <a:rPr lang="en-US" dirty="0" smtClean="0"/>
              <a:t>Built his prototype in HTML5, and called it </a:t>
            </a:r>
            <a:r>
              <a:rPr lang="en-US" dirty="0" err="1" smtClean="0"/>
              <a:t>Burbn</a:t>
            </a:r>
            <a:endParaRPr lang="it-IT" dirty="0" smtClean="0"/>
          </a:p>
          <a:p>
            <a:pPr lvl="0"/>
            <a:r>
              <a:rPr lang="en-US" dirty="0" smtClean="0"/>
              <a:t>Gave out the unbranded version to friends and family for feedback</a:t>
            </a:r>
            <a:endParaRPr lang="it-IT" dirty="0" smtClean="0"/>
          </a:p>
          <a:p>
            <a:pPr lvl="0"/>
            <a:r>
              <a:rPr lang="en-US" dirty="0" smtClean="0"/>
              <a:t>Met investors and showed them </a:t>
            </a:r>
            <a:r>
              <a:rPr lang="en-US" dirty="0" err="1" smtClean="0"/>
              <a:t>Burbn</a:t>
            </a:r>
            <a:endParaRPr lang="it-IT" dirty="0" smtClean="0"/>
          </a:p>
          <a:p>
            <a:pPr lvl="0"/>
            <a:r>
              <a:rPr lang="en-US" dirty="0" smtClean="0"/>
              <a:t>Quit his job to pursue making his own company</a:t>
            </a:r>
            <a:endParaRPr lang="it-IT" dirty="0" smtClean="0"/>
          </a:p>
          <a:p>
            <a:pPr lvl="0"/>
            <a:r>
              <a:rPr lang="ru-RU" dirty="0" smtClean="0"/>
              <a:t>Managed to get $500,000 in funding</a:t>
            </a:r>
            <a:endParaRPr lang="it-IT" dirty="0" smtClean="0"/>
          </a:p>
          <a:p>
            <a:pPr lvl="0"/>
            <a:r>
              <a:rPr lang="en-US" dirty="0" smtClean="0"/>
              <a:t>Started to collaborate with Mike Krieger, an engineer with industry experience, first hire becomes co-founder</a:t>
            </a:r>
            <a:endParaRPr lang="it-IT" dirty="0" smtClean="0"/>
          </a:p>
          <a:p>
            <a:pPr lvl="0"/>
            <a:r>
              <a:rPr lang="en-US" dirty="0" smtClean="0"/>
              <a:t>Decided to focus on the photo niche</a:t>
            </a:r>
            <a:endParaRPr lang="it-IT" dirty="0" smtClean="0"/>
          </a:p>
          <a:p>
            <a:pPr lvl="0"/>
            <a:r>
              <a:rPr lang="en-US" dirty="0" smtClean="0"/>
              <a:t>Created a new photo app from scratch, but scratched it</a:t>
            </a:r>
            <a:endParaRPr lang="it-IT" dirty="0" smtClean="0"/>
          </a:p>
          <a:p>
            <a:pPr lvl="0"/>
            <a:r>
              <a:rPr lang="en-US" dirty="0" smtClean="0"/>
              <a:t>Went back and started to look at </a:t>
            </a:r>
            <a:r>
              <a:rPr lang="en-US" dirty="0" err="1" smtClean="0"/>
              <a:t>Burbn</a:t>
            </a:r>
            <a:r>
              <a:rPr lang="en-US" dirty="0" smtClean="0"/>
              <a:t> again</a:t>
            </a:r>
            <a:endParaRPr lang="it-IT" dirty="0" smtClean="0"/>
          </a:p>
          <a:p>
            <a:pPr lvl="0"/>
            <a:r>
              <a:rPr lang="en-US" dirty="0" smtClean="0"/>
              <a:t>Turned </a:t>
            </a:r>
            <a:r>
              <a:rPr lang="en-US" dirty="0" err="1" smtClean="0"/>
              <a:t>Burbn</a:t>
            </a:r>
            <a:r>
              <a:rPr lang="en-US" dirty="0" smtClean="0"/>
              <a:t> into an </a:t>
            </a:r>
            <a:r>
              <a:rPr lang="en-US" dirty="0" err="1" smtClean="0"/>
              <a:t>iPhone</a:t>
            </a:r>
            <a:r>
              <a:rPr lang="en-US" dirty="0" smtClean="0"/>
              <a:t> app</a:t>
            </a:r>
            <a:endParaRPr lang="it-IT" dirty="0" smtClean="0"/>
          </a:p>
          <a:p>
            <a:pPr lvl="0"/>
            <a:r>
              <a:rPr lang="en-US" dirty="0" smtClean="0"/>
              <a:t>“wanted to be really good at one thing”  Felt that the app was too cluttered, so discarded everything except for the photo sharing features</a:t>
            </a:r>
          </a:p>
          <a:p>
            <a:pPr lvl="0"/>
            <a:r>
              <a:rPr lang="en-US" dirty="0" smtClean="0"/>
              <a:t>Tested and retested with friends and family, who also help to fix bugs</a:t>
            </a:r>
            <a:endParaRPr lang="it-IT" dirty="0" smtClean="0"/>
          </a:p>
          <a:p>
            <a:pPr lvl="0"/>
            <a:r>
              <a:rPr lang="ru-RU" dirty="0" smtClean="0"/>
              <a:t>Renamed it Instagram</a:t>
            </a:r>
            <a:r>
              <a:rPr lang="it-IT" dirty="0" smtClean="0"/>
              <a:t> – </a:t>
            </a:r>
            <a:r>
              <a:rPr lang="it-IT" dirty="0" err="1" smtClean="0"/>
              <a:t>instant</a:t>
            </a:r>
            <a:r>
              <a:rPr lang="it-IT" dirty="0" smtClean="0"/>
              <a:t> and </a:t>
            </a:r>
            <a:r>
              <a:rPr lang="it-IT" dirty="0" err="1" smtClean="0"/>
              <a:t>telegram</a:t>
            </a:r>
            <a:endParaRPr lang="it-IT" dirty="0" smtClean="0"/>
          </a:p>
          <a:p>
            <a:pPr lvl="0"/>
            <a:r>
              <a:rPr lang="en-US" dirty="0" smtClean="0"/>
              <a:t>Launched, and within a few hours became the number one photo app on the </a:t>
            </a:r>
            <a:r>
              <a:rPr lang="en-US" dirty="0" err="1" smtClean="0"/>
              <a:t>iOS</a:t>
            </a:r>
            <a:r>
              <a:rPr lang="en-US" dirty="0" smtClean="0"/>
              <a:t> store.</a:t>
            </a:r>
          </a:p>
          <a:p>
            <a:pPr lvl="0">
              <a:buNone/>
            </a:pPr>
            <a:endParaRPr lang="en-US" dirty="0" smtClean="0"/>
          </a:p>
          <a:p>
            <a:pPr lvl="0">
              <a:buNone/>
            </a:pPr>
            <a:r>
              <a:rPr lang="en-US" dirty="0" smtClean="0"/>
              <a:t>10,000 users downloaded the app within a couple of hours, from all across the world. After the first week, 100,000 users had downloaded the app, and by December the </a:t>
            </a:r>
            <a:r>
              <a:rPr lang="en-US" dirty="0" err="1" smtClean="0"/>
              <a:t>Instagram</a:t>
            </a:r>
            <a:r>
              <a:rPr lang="en-US" dirty="0" smtClean="0"/>
              <a:t> community had grown to an astonishing million</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endParaRPr lang="it-IT" dirty="0"/>
          </a:p>
        </p:txBody>
      </p:sp>
      <p:pic>
        <p:nvPicPr>
          <p:cNvPr id="163842" name="Picture 2"/>
          <p:cNvPicPr>
            <a:picLocks noChangeAspect="1" noChangeArrowheads="1"/>
          </p:cNvPicPr>
          <p:nvPr/>
        </p:nvPicPr>
        <p:blipFill>
          <a:blip r:embed="rId2" cstate="print"/>
          <a:srcRect/>
          <a:stretch>
            <a:fillRect/>
          </a:stretch>
        </p:blipFill>
        <p:spPr bwMode="auto">
          <a:xfrm>
            <a:off x="5591944" y="1"/>
            <a:ext cx="1907704" cy="1001545"/>
          </a:xfrm>
          <a:prstGeom prst="rect">
            <a:avLst/>
          </a:prstGeom>
          <a:noFill/>
          <a:ln w="9525">
            <a:noFill/>
            <a:miter lim="800000"/>
            <a:headEnd/>
            <a:tailEnd/>
          </a:ln>
        </p:spPr>
      </p:pic>
      <p:sp>
        <p:nvSpPr>
          <p:cNvPr id="6" name="Rettangolo arrotondato 5"/>
          <p:cNvSpPr/>
          <p:nvPr/>
        </p:nvSpPr>
        <p:spPr>
          <a:xfrm>
            <a:off x="6312024" y="980728"/>
            <a:ext cx="4176464" cy="165618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Reading</a:t>
            </a:r>
            <a:r>
              <a:rPr lang="it-IT" b="1" dirty="0"/>
              <a:t> and </a:t>
            </a:r>
            <a:r>
              <a:rPr lang="it-IT" b="1" dirty="0" err="1"/>
              <a:t>acting</a:t>
            </a:r>
            <a:r>
              <a:rPr lang="it-IT" b="1" dirty="0"/>
              <a:t> on </a:t>
            </a:r>
            <a:r>
              <a:rPr lang="it-IT" b="1" dirty="0" err="1"/>
              <a:t>signals</a:t>
            </a:r>
            <a:r>
              <a:rPr lang="it-IT" b="1" dirty="0"/>
              <a:t> – information </a:t>
            </a:r>
            <a:r>
              <a:rPr lang="it-IT" b="1" dirty="0" err="1"/>
              <a:t>search</a:t>
            </a:r>
            <a:endParaRPr lang="it-IT" b="1" dirty="0"/>
          </a:p>
          <a:p>
            <a:pPr algn="ctr"/>
            <a:r>
              <a:rPr lang="it-IT" b="1" dirty="0" err="1"/>
              <a:t>Innovation</a:t>
            </a:r>
            <a:r>
              <a:rPr lang="it-IT" b="1" dirty="0"/>
              <a:t> </a:t>
            </a:r>
            <a:r>
              <a:rPr lang="it-IT" b="1" dirty="0" err="1"/>
              <a:t>through</a:t>
            </a:r>
            <a:r>
              <a:rPr lang="it-IT" b="1" dirty="0"/>
              <a:t> </a:t>
            </a:r>
            <a:r>
              <a:rPr lang="it-IT" b="1" dirty="0" err="1"/>
              <a:t>experimentation</a:t>
            </a:r>
            <a:endParaRPr lang="it-IT" b="1" dirty="0"/>
          </a:p>
        </p:txBody>
      </p:sp>
    </p:spTree>
    <p:extLst>
      <p:ext uri="{BB962C8B-B14F-4D97-AF65-F5344CB8AC3E}">
        <p14:creationId xmlns:p14="http://schemas.microsoft.com/office/powerpoint/2010/main" val="5326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3200" dirty="0" err="1"/>
              <a:t>Mobilization</a:t>
            </a:r>
            <a:r>
              <a:rPr lang="it-IT" sz="3200" dirty="0"/>
              <a:t>, </a:t>
            </a:r>
            <a:r>
              <a:rPr lang="it-IT" sz="3200" dirty="0" err="1"/>
              <a:t>leverage</a:t>
            </a:r>
            <a:r>
              <a:rPr lang="it-IT" sz="3200" dirty="0"/>
              <a:t> and </a:t>
            </a:r>
            <a:r>
              <a:rPr lang="it-IT" sz="3200" dirty="0" err="1"/>
              <a:t>extension</a:t>
            </a:r>
            <a:r>
              <a:rPr lang="it-IT" sz="3200" dirty="0"/>
              <a:t> </a:t>
            </a:r>
            <a:r>
              <a:rPr lang="it-IT" sz="3200" dirty="0" err="1"/>
              <a:t>of</a:t>
            </a:r>
            <a:r>
              <a:rPr lang="it-IT" sz="3200" dirty="0"/>
              <a:t> </a:t>
            </a:r>
            <a:r>
              <a:rPr lang="it-IT" sz="3200" dirty="0" err="1"/>
              <a:t>resources</a:t>
            </a:r>
            <a:r>
              <a:rPr lang="it-IT" sz="3200" dirty="0"/>
              <a:t> – creative management </a:t>
            </a:r>
            <a:r>
              <a:rPr lang="it-IT" sz="3200" dirty="0" err="1"/>
              <a:t>of</a:t>
            </a:r>
            <a:r>
              <a:rPr lang="it-IT" sz="3200" dirty="0"/>
              <a:t> </a:t>
            </a:r>
            <a:r>
              <a:rPr lang="it-IT" sz="3200" dirty="0" err="1"/>
              <a:t>resources</a:t>
            </a:r>
            <a:endParaRPr lang="it-IT" sz="3200" dirty="0"/>
          </a:p>
        </p:txBody>
      </p:sp>
      <p:sp>
        <p:nvSpPr>
          <p:cNvPr id="3" name="Segnaposto contenuto 2"/>
          <p:cNvSpPr>
            <a:spLocks noGrp="1"/>
          </p:cNvSpPr>
          <p:nvPr>
            <p:ph idx="1"/>
          </p:nvPr>
        </p:nvSpPr>
        <p:spPr>
          <a:xfrm>
            <a:off x="1703512" y="2132856"/>
            <a:ext cx="4320480" cy="3600400"/>
          </a:xfrm>
          <a:ln>
            <a:noFill/>
          </a:ln>
        </p:spPr>
        <p:txBody>
          <a:bodyPr>
            <a:normAutofit fontScale="92500" lnSpcReduction="10000"/>
          </a:bodyPr>
          <a:lstStyle/>
          <a:p>
            <a:pPr>
              <a:buNone/>
            </a:pPr>
            <a:r>
              <a:rPr lang="it-IT" dirty="0" smtClean="0"/>
              <a:t>	</a:t>
            </a:r>
            <a:r>
              <a:rPr lang="it-IT" dirty="0" err="1" smtClean="0"/>
              <a:t>Scarce</a:t>
            </a:r>
            <a:r>
              <a:rPr lang="it-IT" dirty="0" smtClean="0"/>
              <a:t> </a:t>
            </a:r>
            <a:r>
              <a:rPr lang="it-IT" dirty="0" err="1" smtClean="0"/>
              <a:t>resources</a:t>
            </a:r>
            <a:r>
              <a:rPr lang="it-IT" dirty="0" smtClean="0"/>
              <a:t>:	</a:t>
            </a:r>
          </a:p>
          <a:p>
            <a:pPr>
              <a:buNone/>
            </a:pPr>
            <a:r>
              <a:rPr lang="it-IT" dirty="0" smtClean="0"/>
              <a:t>	“</a:t>
            </a:r>
            <a:r>
              <a:rPr lang="it-IT" dirty="0" err="1" smtClean="0"/>
              <a:t>Doing</a:t>
            </a:r>
            <a:r>
              <a:rPr lang="it-IT" dirty="0" smtClean="0"/>
              <a:t> more </a:t>
            </a:r>
            <a:r>
              <a:rPr lang="it-IT" dirty="0" err="1" smtClean="0"/>
              <a:t>with</a:t>
            </a:r>
            <a:r>
              <a:rPr lang="it-IT" dirty="0" smtClean="0"/>
              <a:t> </a:t>
            </a:r>
            <a:r>
              <a:rPr lang="it-IT" dirty="0" err="1" smtClean="0"/>
              <a:t>less</a:t>
            </a:r>
            <a:r>
              <a:rPr lang="it-IT" dirty="0" smtClean="0"/>
              <a:t>”</a:t>
            </a:r>
          </a:p>
          <a:p>
            <a:pPr>
              <a:buNone/>
            </a:pPr>
            <a:endParaRPr lang="it-IT" dirty="0" smtClean="0"/>
          </a:p>
          <a:p>
            <a:pPr>
              <a:buNone/>
            </a:pPr>
            <a:r>
              <a:rPr lang="it-IT" dirty="0" smtClean="0"/>
              <a:t>	</a:t>
            </a:r>
            <a:r>
              <a:rPr lang="it-IT" dirty="0" err="1" smtClean="0"/>
              <a:t>Leverage</a:t>
            </a:r>
            <a:r>
              <a:rPr lang="it-IT" dirty="0" smtClean="0"/>
              <a:t> </a:t>
            </a:r>
            <a:r>
              <a:rPr lang="it-IT" dirty="0" err="1" smtClean="0"/>
              <a:t>structural</a:t>
            </a:r>
            <a:r>
              <a:rPr lang="it-IT" dirty="0" smtClean="0"/>
              <a:t> </a:t>
            </a:r>
            <a:r>
              <a:rPr lang="it-IT" dirty="0" err="1" smtClean="0"/>
              <a:t>flexibility</a:t>
            </a:r>
            <a:r>
              <a:rPr lang="it-IT" dirty="0" smtClean="0"/>
              <a:t> </a:t>
            </a:r>
            <a:r>
              <a:rPr lang="it-IT" dirty="0" err="1" smtClean="0"/>
              <a:t>of</a:t>
            </a:r>
            <a:r>
              <a:rPr lang="it-IT" dirty="0" smtClean="0"/>
              <a:t> the </a:t>
            </a:r>
            <a:r>
              <a:rPr lang="it-IT" dirty="0" err="1" smtClean="0"/>
              <a:t>small</a:t>
            </a:r>
            <a:r>
              <a:rPr lang="it-IT" dirty="0" smtClean="0"/>
              <a:t> and </a:t>
            </a:r>
            <a:r>
              <a:rPr lang="it-IT" dirty="0" err="1" smtClean="0"/>
              <a:t>young</a:t>
            </a:r>
            <a:r>
              <a:rPr lang="it-IT" dirty="0" smtClean="0"/>
              <a:t> </a:t>
            </a:r>
            <a:r>
              <a:rPr lang="it-IT" dirty="0" err="1" smtClean="0"/>
              <a:t>firm</a:t>
            </a:r>
            <a:endParaRPr lang="it-IT" dirty="0" smtClean="0"/>
          </a:p>
          <a:p>
            <a:pPr>
              <a:buNone/>
            </a:pPr>
            <a:endParaRPr lang="it-IT" dirty="0" smtClean="0"/>
          </a:p>
          <a:p>
            <a:pPr>
              <a:buNone/>
            </a:pPr>
            <a:r>
              <a:rPr lang="it-IT" dirty="0" smtClean="0"/>
              <a:t>	Creative </a:t>
            </a:r>
            <a:r>
              <a:rPr lang="it-IT" dirty="0" err="1" smtClean="0"/>
              <a:t>capacity</a:t>
            </a:r>
            <a:r>
              <a:rPr lang="it-IT" dirty="0" smtClean="0"/>
              <a:t> </a:t>
            </a:r>
            <a:r>
              <a:rPr lang="it-IT" dirty="0" err="1" smtClean="0"/>
              <a:t>of</a:t>
            </a:r>
            <a:r>
              <a:rPr lang="it-IT" dirty="0" smtClean="0"/>
              <a:t> </a:t>
            </a:r>
            <a:r>
              <a:rPr lang="it-IT" dirty="0" err="1" smtClean="0"/>
              <a:t>resource</a:t>
            </a:r>
            <a:r>
              <a:rPr lang="it-IT" dirty="0" smtClean="0"/>
              <a:t> </a:t>
            </a:r>
            <a:r>
              <a:rPr lang="it-IT" dirty="0" err="1" smtClean="0"/>
              <a:t>extension</a:t>
            </a:r>
            <a:endParaRPr lang="it-IT" dirty="0"/>
          </a:p>
        </p:txBody>
      </p:sp>
      <p:sp>
        <p:nvSpPr>
          <p:cNvPr id="7" name="CasellaDiTesto 6"/>
          <p:cNvSpPr txBox="1"/>
          <p:nvPr/>
        </p:nvSpPr>
        <p:spPr>
          <a:xfrm>
            <a:off x="6744072" y="2915066"/>
            <a:ext cx="3888432" cy="3970318"/>
          </a:xfrm>
          <a:prstGeom prst="rect">
            <a:avLst/>
          </a:prstGeom>
          <a:solidFill>
            <a:srgbClr val="002060"/>
          </a:solidFill>
        </p:spPr>
        <p:txBody>
          <a:bodyPr wrap="square" rtlCol="0">
            <a:spAutoFit/>
          </a:bodyPr>
          <a:lstStyle/>
          <a:p>
            <a:r>
              <a:rPr lang="it-IT" sz="2800" b="1" dirty="0" err="1">
                <a:solidFill>
                  <a:schemeClr val="bg1"/>
                </a:solidFill>
              </a:rPr>
              <a:t>Entrepreneurial</a:t>
            </a:r>
            <a:r>
              <a:rPr lang="it-IT" sz="2800" b="1" dirty="0">
                <a:solidFill>
                  <a:schemeClr val="bg1"/>
                </a:solidFill>
              </a:rPr>
              <a:t> marketing:</a:t>
            </a:r>
          </a:p>
          <a:p>
            <a:pPr>
              <a:buFont typeface="Wingdings" pitchFamily="2" charset="2"/>
              <a:buChar char="ü"/>
            </a:pPr>
            <a:r>
              <a:rPr lang="it-IT" sz="2800" dirty="0" err="1">
                <a:solidFill>
                  <a:schemeClr val="bg1"/>
                </a:solidFill>
              </a:rPr>
              <a:t>Imaginative</a:t>
            </a:r>
            <a:r>
              <a:rPr lang="it-IT" sz="2800" dirty="0">
                <a:solidFill>
                  <a:schemeClr val="bg1"/>
                </a:solidFill>
              </a:rPr>
              <a:t> – high </a:t>
            </a:r>
          </a:p>
          <a:p>
            <a:r>
              <a:rPr lang="it-IT" sz="2800" dirty="0">
                <a:solidFill>
                  <a:schemeClr val="bg1"/>
                </a:solidFill>
              </a:rPr>
              <a:t>   impact  </a:t>
            </a:r>
            <a:r>
              <a:rPr lang="it-IT" sz="2800" dirty="0" err="1">
                <a:solidFill>
                  <a:schemeClr val="bg1"/>
                </a:solidFill>
              </a:rPr>
              <a:t>forms</a:t>
            </a:r>
            <a:r>
              <a:rPr lang="it-IT" sz="2800" dirty="0">
                <a:solidFill>
                  <a:schemeClr val="bg1"/>
                </a:solidFill>
              </a:rPr>
              <a:t> </a:t>
            </a:r>
            <a:r>
              <a:rPr lang="it-IT" sz="2800" dirty="0" err="1">
                <a:solidFill>
                  <a:schemeClr val="bg1"/>
                </a:solidFill>
              </a:rPr>
              <a:t>of</a:t>
            </a:r>
            <a:r>
              <a:rPr lang="it-IT" sz="2800" dirty="0">
                <a:solidFill>
                  <a:schemeClr val="bg1"/>
                </a:solidFill>
              </a:rPr>
              <a:t>   </a:t>
            </a:r>
          </a:p>
          <a:p>
            <a:r>
              <a:rPr lang="it-IT" sz="2800" dirty="0">
                <a:solidFill>
                  <a:schemeClr val="bg1"/>
                </a:solidFill>
              </a:rPr>
              <a:t>   marketing</a:t>
            </a:r>
          </a:p>
          <a:p>
            <a:endParaRPr lang="it-IT" sz="2800" dirty="0">
              <a:solidFill>
                <a:schemeClr val="bg1"/>
              </a:solidFill>
            </a:endParaRPr>
          </a:p>
          <a:p>
            <a:pPr>
              <a:buFont typeface="Wingdings" pitchFamily="2" charset="2"/>
              <a:buChar char="ü"/>
            </a:pPr>
            <a:r>
              <a:rPr lang="it-IT" sz="2800" dirty="0" err="1">
                <a:solidFill>
                  <a:schemeClr val="bg1"/>
                </a:solidFill>
              </a:rPr>
              <a:t>Influences</a:t>
            </a:r>
            <a:r>
              <a:rPr lang="it-IT" sz="2800" dirty="0">
                <a:solidFill>
                  <a:schemeClr val="bg1"/>
                </a:solidFill>
              </a:rPr>
              <a:t> nature </a:t>
            </a:r>
          </a:p>
          <a:p>
            <a:r>
              <a:rPr lang="it-IT" sz="2800" dirty="0">
                <a:solidFill>
                  <a:schemeClr val="bg1"/>
                </a:solidFill>
              </a:rPr>
              <a:t>   and </a:t>
            </a:r>
            <a:r>
              <a:rPr lang="it-IT" sz="2800" dirty="0" err="1">
                <a:solidFill>
                  <a:schemeClr val="bg1"/>
                </a:solidFill>
              </a:rPr>
              <a:t>level</a:t>
            </a:r>
            <a:r>
              <a:rPr lang="it-IT" sz="2800" dirty="0">
                <a:solidFill>
                  <a:schemeClr val="bg1"/>
                </a:solidFill>
              </a:rPr>
              <a:t> </a:t>
            </a:r>
            <a:r>
              <a:rPr lang="it-IT" sz="2800" dirty="0" err="1">
                <a:solidFill>
                  <a:schemeClr val="bg1"/>
                </a:solidFill>
              </a:rPr>
              <a:t>of</a:t>
            </a:r>
            <a:r>
              <a:rPr lang="it-IT" sz="2800" dirty="0">
                <a:solidFill>
                  <a:schemeClr val="bg1"/>
                </a:solidFill>
              </a:rPr>
              <a:t> </a:t>
            </a:r>
            <a:r>
              <a:rPr lang="it-IT" sz="2800" dirty="0" err="1">
                <a:solidFill>
                  <a:schemeClr val="bg1"/>
                </a:solidFill>
              </a:rPr>
              <a:t>demand</a:t>
            </a:r>
            <a:endParaRPr lang="it-IT" sz="2800" dirty="0">
              <a:solidFill>
                <a:schemeClr val="bg1"/>
              </a:solidFill>
            </a:endParaRPr>
          </a:p>
          <a:p>
            <a:endParaRPr lang="it-IT" sz="2800" dirty="0">
              <a:solidFill>
                <a:schemeClr val="bg1"/>
              </a:solidFill>
            </a:endParaRPr>
          </a:p>
        </p:txBody>
      </p:sp>
    </p:spTree>
    <p:extLst>
      <p:ext uri="{BB962C8B-B14F-4D97-AF65-F5344CB8AC3E}">
        <p14:creationId xmlns:p14="http://schemas.microsoft.com/office/powerpoint/2010/main" val="3003025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991544" y="1"/>
            <a:ext cx="7010400" cy="1312863"/>
          </a:xfrm>
        </p:spPr>
        <p:txBody>
          <a:bodyPr/>
          <a:lstStyle/>
          <a:p>
            <a:pPr algn="l"/>
            <a:r>
              <a:rPr lang="it-IT" sz="3200" dirty="0" err="1">
                <a:solidFill>
                  <a:schemeClr val="tx2">
                    <a:lumMod val="75000"/>
                  </a:schemeClr>
                </a:solidFill>
                <a:latin typeface="Arial Narrow" pitchFamily="34" charset="0"/>
              </a:rPr>
              <a:t>Extending</a:t>
            </a:r>
            <a:r>
              <a:rPr lang="it-IT" sz="3200" dirty="0">
                <a:solidFill>
                  <a:schemeClr val="tx2">
                    <a:lumMod val="75000"/>
                  </a:schemeClr>
                </a:solidFill>
                <a:latin typeface="Arial Narrow" pitchFamily="34" charset="0"/>
              </a:rPr>
              <a:t> and </a:t>
            </a:r>
            <a:r>
              <a:rPr lang="it-IT" sz="3200" dirty="0" err="1">
                <a:solidFill>
                  <a:schemeClr val="tx2">
                    <a:lumMod val="75000"/>
                  </a:schemeClr>
                </a:solidFill>
                <a:latin typeface="Arial Narrow" pitchFamily="34" charset="0"/>
              </a:rPr>
              <a:t>enriching</a:t>
            </a:r>
            <a:r>
              <a:rPr lang="it-IT" sz="3200" dirty="0">
                <a:solidFill>
                  <a:schemeClr val="tx2">
                    <a:lumMod val="75000"/>
                  </a:schemeClr>
                </a:solidFill>
                <a:latin typeface="Arial Narrow" pitchFamily="34" charset="0"/>
              </a:rPr>
              <a:t> </a:t>
            </a:r>
            <a:r>
              <a:rPr lang="it-IT" sz="3200" dirty="0" err="1">
                <a:solidFill>
                  <a:schemeClr val="tx2">
                    <a:lumMod val="75000"/>
                  </a:schemeClr>
                </a:solidFill>
                <a:latin typeface="Arial Narrow" pitchFamily="34" charset="0"/>
              </a:rPr>
              <a:t>scarce</a:t>
            </a:r>
            <a:r>
              <a:rPr lang="it-IT" sz="3200" dirty="0">
                <a:solidFill>
                  <a:schemeClr val="tx2">
                    <a:lumMod val="75000"/>
                  </a:schemeClr>
                </a:solidFill>
                <a:latin typeface="Arial Narrow" pitchFamily="34" charset="0"/>
              </a:rPr>
              <a:t> </a:t>
            </a:r>
            <a:r>
              <a:rPr lang="it-IT" sz="3200" dirty="0" err="1">
                <a:solidFill>
                  <a:schemeClr val="tx2">
                    <a:lumMod val="75000"/>
                  </a:schemeClr>
                </a:solidFill>
                <a:latin typeface="Arial Narrow" pitchFamily="34" charset="0"/>
              </a:rPr>
              <a:t>resources</a:t>
            </a:r>
            <a:endParaRPr lang="it-IT" sz="3200" dirty="0">
              <a:solidFill>
                <a:schemeClr val="tx2">
                  <a:lumMod val="75000"/>
                </a:schemeClr>
              </a:solidFill>
              <a:latin typeface="Arial Narrow" pitchFamily="34" charset="0"/>
            </a:endParaRPr>
          </a:p>
        </p:txBody>
      </p:sp>
      <p:sp>
        <p:nvSpPr>
          <p:cNvPr id="231427" name="Rectangle 3"/>
          <p:cNvSpPr>
            <a:spLocks noGrp="1" noChangeArrowheads="1"/>
          </p:cNvSpPr>
          <p:nvPr>
            <p:ph idx="1"/>
          </p:nvPr>
        </p:nvSpPr>
        <p:spPr>
          <a:xfrm>
            <a:off x="1847528" y="1196752"/>
            <a:ext cx="8229600" cy="4525962"/>
          </a:xfrm>
        </p:spPr>
        <p:txBody>
          <a:bodyPr/>
          <a:lstStyle/>
          <a:p>
            <a:pPr>
              <a:lnSpc>
                <a:spcPct val="80000"/>
              </a:lnSpc>
              <a:buNone/>
            </a:pPr>
            <a:r>
              <a:rPr lang="en-GB" sz="2500" dirty="0"/>
              <a:t>Good story: “During a Japanese tea ceremony with clients I removed my shoes and, to my embarrassment, I realize my socks do not match. And even worse, one of my big toes is poking out”….</a:t>
            </a:r>
          </a:p>
          <a:p>
            <a:pPr marL="549275" lvl="1" indent="-26988">
              <a:lnSpc>
                <a:spcPct val="80000"/>
              </a:lnSpc>
              <a:buNone/>
            </a:pPr>
            <a:r>
              <a:rPr lang="it-IT" sz="2100" dirty="0"/>
              <a:t>“Fate </a:t>
            </a:r>
            <a:r>
              <a:rPr lang="it-IT" sz="2100" dirty="0" err="1"/>
              <a:t>had</a:t>
            </a:r>
            <a:r>
              <a:rPr lang="it-IT" sz="2100" dirty="0"/>
              <a:t> </a:t>
            </a:r>
            <a:r>
              <a:rPr lang="it-IT" sz="2100" dirty="0" err="1"/>
              <a:t>picked</a:t>
            </a:r>
            <a:r>
              <a:rPr lang="it-IT" sz="2100" dirty="0"/>
              <a:t> me </a:t>
            </a:r>
            <a:r>
              <a:rPr lang="it-IT" sz="2100" dirty="0" err="1"/>
              <a:t>to</a:t>
            </a:r>
            <a:r>
              <a:rPr lang="it-IT" sz="2100" dirty="0"/>
              <a:t> </a:t>
            </a:r>
            <a:r>
              <a:rPr lang="it-IT" sz="2100" dirty="0" err="1"/>
              <a:t>remove</a:t>
            </a:r>
            <a:r>
              <a:rPr lang="it-IT" sz="2100" dirty="0"/>
              <a:t> the personal </a:t>
            </a:r>
            <a:r>
              <a:rPr lang="it-IT" sz="2100" dirty="0" err="1"/>
              <a:t>humiliation</a:t>
            </a:r>
            <a:r>
              <a:rPr lang="it-IT" sz="2100" dirty="0"/>
              <a:t> </a:t>
            </a:r>
            <a:r>
              <a:rPr lang="it-IT" sz="2100" dirty="0" err="1"/>
              <a:t>of</a:t>
            </a:r>
            <a:r>
              <a:rPr lang="it-IT" sz="2100" dirty="0"/>
              <a:t> inappropriate </a:t>
            </a:r>
            <a:r>
              <a:rPr lang="it-IT" sz="2100" dirty="0" err="1"/>
              <a:t>socks</a:t>
            </a:r>
            <a:r>
              <a:rPr lang="it-IT" sz="2100" dirty="0"/>
              <a:t> </a:t>
            </a:r>
            <a:r>
              <a:rPr lang="it-IT" sz="2100" dirty="0" err="1"/>
              <a:t>from</a:t>
            </a:r>
            <a:r>
              <a:rPr lang="it-IT" sz="2100" dirty="0"/>
              <a:t> the world”</a:t>
            </a:r>
            <a:r>
              <a:rPr lang="it-IT" sz="2100" dirty="0" err="1"/>
              <a:t>…the</a:t>
            </a:r>
            <a:r>
              <a:rPr lang="it-IT" sz="2100" dirty="0"/>
              <a:t> idea </a:t>
            </a:r>
            <a:r>
              <a:rPr lang="it-IT" sz="2100" dirty="0" err="1"/>
              <a:t>of</a:t>
            </a:r>
            <a:r>
              <a:rPr lang="it-IT" sz="2100" dirty="0"/>
              <a:t> the </a:t>
            </a:r>
            <a:r>
              <a:rPr lang="it-IT" sz="2100" dirty="0" err="1"/>
              <a:t>sock-scription</a:t>
            </a:r>
            <a:endParaRPr lang="en-GB" sz="2100" dirty="0"/>
          </a:p>
          <a:p>
            <a:pPr>
              <a:lnSpc>
                <a:spcPct val="80000"/>
              </a:lnSpc>
            </a:pPr>
            <a:endParaRPr lang="it-IT" sz="2500" dirty="0"/>
          </a:p>
          <a:p>
            <a:pPr>
              <a:lnSpc>
                <a:spcPct val="80000"/>
              </a:lnSpc>
              <a:buNone/>
            </a:pPr>
            <a:r>
              <a:rPr lang="it-IT" sz="2500" dirty="0" err="1"/>
              <a:t>Subscription</a:t>
            </a:r>
            <a:r>
              <a:rPr lang="it-IT" sz="2500" dirty="0"/>
              <a:t> </a:t>
            </a:r>
            <a:r>
              <a:rPr lang="it-IT" sz="2500" dirty="0" err="1"/>
              <a:t>of</a:t>
            </a:r>
            <a:r>
              <a:rPr lang="it-IT" sz="2500" dirty="0"/>
              <a:t> </a:t>
            </a:r>
            <a:r>
              <a:rPr lang="it-IT" sz="2500" dirty="0" err="1"/>
              <a:t>black</a:t>
            </a:r>
            <a:r>
              <a:rPr lang="it-IT" sz="2500" dirty="0"/>
              <a:t> </a:t>
            </a:r>
            <a:r>
              <a:rPr lang="it-IT" sz="2500" dirty="0" err="1"/>
              <a:t>socks</a:t>
            </a:r>
            <a:r>
              <a:rPr lang="it-IT" sz="2500" dirty="0"/>
              <a:t> in </a:t>
            </a:r>
            <a:r>
              <a:rPr lang="it-IT" sz="2500" dirty="0" err="1"/>
              <a:t>different</a:t>
            </a:r>
            <a:r>
              <a:rPr lang="it-IT" sz="2500" dirty="0"/>
              <a:t> </a:t>
            </a:r>
            <a:r>
              <a:rPr lang="it-IT" sz="2500" dirty="0" err="1"/>
              <a:t>formulas</a:t>
            </a:r>
            <a:r>
              <a:rPr lang="it-IT" sz="2500" dirty="0"/>
              <a:t> </a:t>
            </a:r>
            <a:r>
              <a:rPr lang="it-IT" sz="2500" dirty="0" err="1"/>
              <a:t>coupled</a:t>
            </a:r>
            <a:r>
              <a:rPr lang="it-IT" sz="2500" dirty="0"/>
              <a:t> </a:t>
            </a:r>
            <a:r>
              <a:rPr lang="it-IT" sz="2500" dirty="0" err="1"/>
              <a:t>with</a:t>
            </a:r>
            <a:r>
              <a:rPr lang="it-IT" sz="2500" dirty="0"/>
              <a:t> </a:t>
            </a:r>
            <a:r>
              <a:rPr lang="it-IT" sz="2500" dirty="0" err="1"/>
              <a:t>an</a:t>
            </a:r>
            <a:r>
              <a:rPr lang="it-IT" sz="2500" dirty="0"/>
              <a:t> innovative business </a:t>
            </a:r>
            <a:r>
              <a:rPr lang="it-IT" sz="2500" dirty="0" err="1"/>
              <a:t>model</a:t>
            </a:r>
            <a:endParaRPr lang="it-IT" sz="2500" dirty="0"/>
          </a:p>
        </p:txBody>
      </p:sp>
      <p:sp>
        <p:nvSpPr>
          <p:cNvPr id="231428" name="Segnaposto numero diapositiva 5"/>
          <p:cNvSpPr>
            <a:spLocks noGrp="1"/>
          </p:cNvSpPr>
          <p:nvPr>
            <p:ph type="sldNum" sz="quarter" idx="12"/>
          </p:nvPr>
        </p:nvSpPr>
        <p:spPr>
          <a:noFill/>
        </p:spPr>
        <p:txBody>
          <a:bodyPr/>
          <a:lstStyle/>
          <a:p>
            <a:endParaRPr lang="it-IT" dirty="0" smtClean="0">
              <a:cs typeface="Arial" charset="0"/>
            </a:endParaRPr>
          </a:p>
        </p:txBody>
      </p:sp>
      <p:pic>
        <p:nvPicPr>
          <p:cNvPr id="231429" name="Picture 4" descr="Welcome to the world of blacks socks. Here you can learn everything  about BLACKSOCKS and our sockscription. When it comes to our socks there is not much of a choice. There are  black mid-calf socks or black knee-socks. But please choose the way you want to surf through our webpage.">
            <a:hlinkClick r:id="rId3"/>
          </p:cNvPr>
          <p:cNvPicPr>
            <a:picLocks noChangeAspect="1" noChangeArrowheads="1"/>
          </p:cNvPicPr>
          <p:nvPr/>
        </p:nvPicPr>
        <p:blipFill>
          <a:blip r:embed="rId4" cstate="print"/>
          <a:srcRect/>
          <a:stretch>
            <a:fillRect/>
          </a:stretch>
        </p:blipFill>
        <p:spPr bwMode="auto">
          <a:xfrm>
            <a:off x="7896225" y="6092825"/>
            <a:ext cx="2190750" cy="304800"/>
          </a:xfrm>
          <a:prstGeom prst="rect">
            <a:avLst/>
          </a:prstGeom>
          <a:noFill/>
          <a:ln w="9525">
            <a:noFill/>
            <a:miter lim="800000"/>
            <a:headEnd/>
            <a:tailEnd/>
          </a:ln>
        </p:spPr>
      </p:pic>
      <p:sp>
        <p:nvSpPr>
          <p:cNvPr id="18" name="AutoShape 5" descr="Risultati immagini per immagini neue zuerch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8" descr="Risultati immagini per die zeit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AutoShape 11" descr="Risultati immagini per der standard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5" name="Picture 3"/>
          <p:cNvPicPr>
            <a:picLocks noChangeAspect="1" noChangeArrowheads="1"/>
          </p:cNvPicPr>
          <p:nvPr/>
        </p:nvPicPr>
        <p:blipFill>
          <a:blip r:embed="rId5" cstate="print"/>
          <a:srcRect/>
          <a:stretch>
            <a:fillRect/>
          </a:stretch>
        </p:blipFill>
        <p:spPr bwMode="auto">
          <a:xfrm rot="5400000">
            <a:off x="3830457" y="-902735"/>
            <a:ext cx="2962610" cy="7161585"/>
          </a:xfrm>
          <a:prstGeom prst="rect">
            <a:avLst/>
          </a:prstGeom>
          <a:noFill/>
          <a:ln w="9525">
            <a:noFill/>
            <a:miter lim="800000"/>
            <a:headEnd/>
            <a:tailEnd/>
          </a:ln>
        </p:spPr>
      </p:pic>
      <p:sp>
        <p:nvSpPr>
          <p:cNvPr id="26" name="Rettangolo 25"/>
          <p:cNvSpPr/>
          <p:nvPr/>
        </p:nvSpPr>
        <p:spPr>
          <a:xfrm>
            <a:off x="1631504" y="1196752"/>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Picture 1"/>
          <p:cNvPicPr>
            <a:picLocks noChangeAspect="1" noChangeArrowheads="1"/>
          </p:cNvPicPr>
          <p:nvPr/>
        </p:nvPicPr>
        <p:blipFill>
          <a:blip r:embed="rId6" cstate="print"/>
          <a:srcRect/>
          <a:stretch>
            <a:fillRect/>
          </a:stretch>
        </p:blipFill>
        <p:spPr bwMode="auto">
          <a:xfrm>
            <a:off x="5726287" y="5048739"/>
            <a:ext cx="1800200" cy="1800200"/>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2240632" y="5636225"/>
            <a:ext cx="2652822" cy="916682"/>
          </a:xfrm>
          <a:prstGeom prst="rect">
            <a:avLst/>
          </a:prstGeom>
          <a:noFill/>
          <a:ln w="9525">
            <a:noFill/>
            <a:miter lim="800000"/>
            <a:headEnd/>
            <a:tailEnd/>
          </a:ln>
        </p:spPr>
      </p:pic>
      <p:pic>
        <p:nvPicPr>
          <p:cNvPr id="2" name="Immagine 1"/>
          <p:cNvPicPr>
            <a:picLocks noChangeAspect="1"/>
          </p:cNvPicPr>
          <p:nvPr/>
        </p:nvPicPr>
        <p:blipFill>
          <a:blip r:embed="rId8"/>
          <a:stretch>
            <a:fillRect/>
          </a:stretch>
        </p:blipFill>
        <p:spPr>
          <a:xfrm>
            <a:off x="1730969" y="-3072"/>
            <a:ext cx="2343150" cy="1266825"/>
          </a:xfrm>
          <a:prstGeom prst="rect">
            <a:avLst/>
          </a:prstGeom>
        </p:spPr>
      </p:pic>
      <p:pic>
        <p:nvPicPr>
          <p:cNvPr id="3" name="Immagine 2"/>
          <p:cNvPicPr>
            <a:picLocks noChangeAspect="1"/>
          </p:cNvPicPr>
          <p:nvPr/>
        </p:nvPicPr>
        <p:blipFill>
          <a:blip r:embed="rId9"/>
          <a:stretch>
            <a:fillRect/>
          </a:stretch>
        </p:blipFill>
        <p:spPr>
          <a:xfrm>
            <a:off x="7854566" y="5586465"/>
            <a:ext cx="4143375" cy="1220038"/>
          </a:xfrm>
          <a:prstGeom prst="rect">
            <a:avLst/>
          </a:prstGeom>
        </p:spPr>
      </p:pic>
      <p:pic>
        <p:nvPicPr>
          <p:cNvPr id="4" name="Immagine 3"/>
          <p:cNvPicPr>
            <a:picLocks noChangeAspect="1"/>
          </p:cNvPicPr>
          <p:nvPr/>
        </p:nvPicPr>
        <p:blipFill>
          <a:blip r:embed="rId10"/>
          <a:stretch>
            <a:fillRect/>
          </a:stretch>
        </p:blipFill>
        <p:spPr>
          <a:xfrm>
            <a:off x="4015755" y="4155831"/>
            <a:ext cx="4876800" cy="1076325"/>
          </a:xfrm>
          <a:prstGeom prst="rect">
            <a:avLst/>
          </a:prstGeom>
        </p:spPr>
      </p:pic>
      <p:pic>
        <p:nvPicPr>
          <p:cNvPr id="6" name="Immagin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09113" y="1066591"/>
            <a:ext cx="3049611" cy="4508722"/>
          </a:xfrm>
          <a:prstGeom prst="rect">
            <a:avLst/>
          </a:prstGeom>
        </p:spPr>
      </p:pic>
    </p:spTree>
    <p:extLst>
      <p:ext uri="{BB962C8B-B14F-4D97-AF65-F5344CB8AC3E}">
        <p14:creationId xmlns:p14="http://schemas.microsoft.com/office/powerpoint/2010/main" val="106680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31427">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31427">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31427">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231427">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231427">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231427">
                                            <p:txEl>
                                              <p:pRg st="3" end="3"/>
                                            </p:txEl>
                                          </p:spTgt>
                                        </p:tgtEl>
                                        <p:attrNameLst>
                                          <p:attrName>ppt_x</p:attrName>
                                        </p:attrNameLst>
                                      </p:cBhvr>
                                      <p:tavLst>
                                        <p:tav tm="0">
                                          <p:val>
                                            <p:strVal val="ppt_x"/>
                                          </p:val>
                                        </p:tav>
                                        <p:tav tm="100000">
                                          <p:val>
                                            <p:strVal val="ppt_x"/>
                                          </p:val>
                                        </p:tav>
                                      </p:tavLst>
                                    </p:anim>
                                    <p:anim calcmode="lin" valueType="num">
                                      <p:cBhvr additive="base">
                                        <p:cTn id="17" dur="500"/>
                                        <p:tgtEl>
                                          <p:spTgt spid="231427">
                                            <p:txEl>
                                              <p:pRg st="3" end="3"/>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231427">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nodePh="1">
                                  <p:stCondLst>
                                    <p:cond delay="0"/>
                                  </p:stCondLst>
                                  <p:endCondLst>
                                    <p:cond evt="begin" delay="0">
                                      <p:tn val="33"/>
                                    </p:cond>
                                  </p:end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18" grpId="0"/>
      <p:bldP spid="20" grpId="0"/>
      <p:bldP spid="22" grpId="0"/>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8783" y="249366"/>
            <a:ext cx="10376527" cy="1143000"/>
          </a:xfrm>
        </p:spPr>
        <p:txBody>
          <a:bodyPr>
            <a:noAutofit/>
          </a:bodyPr>
          <a:lstStyle/>
          <a:p>
            <a:pPr algn="l"/>
            <a:r>
              <a:rPr lang="it-IT" sz="3600" dirty="0"/>
              <a:t>Information </a:t>
            </a:r>
            <a:r>
              <a:rPr lang="it-IT" sz="3600" dirty="0" err="1"/>
              <a:t>search</a:t>
            </a:r>
            <a:r>
              <a:rPr lang="it-IT" sz="3600" dirty="0"/>
              <a:t> </a:t>
            </a:r>
            <a:r>
              <a:rPr lang="it-IT" sz="3600" dirty="0" err="1"/>
              <a:t>based</a:t>
            </a:r>
            <a:r>
              <a:rPr lang="it-IT" sz="3600" dirty="0"/>
              <a:t> on </a:t>
            </a:r>
            <a:r>
              <a:rPr lang="it-IT" sz="3600" dirty="0" err="1"/>
              <a:t>customer</a:t>
            </a:r>
            <a:r>
              <a:rPr lang="it-IT" sz="3600" dirty="0"/>
              <a:t> </a:t>
            </a:r>
            <a:r>
              <a:rPr lang="it-IT" sz="3600" dirty="0" err="1" smtClean="0"/>
              <a:t>contact</a:t>
            </a:r>
            <a:endParaRPr lang="it-IT" sz="3600" dirty="0"/>
          </a:p>
        </p:txBody>
      </p:sp>
      <p:sp>
        <p:nvSpPr>
          <p:cNvPr id="3" name="Segnaposto contenuto 2"/>
          <p:cNvSpPr>
            <a:spLocks noGrp="1"/>
          </p:cNvSpPr>
          <p:nvPr>
            <p:ph idx="1"/>
          </p:nvPr>
        </p:nvSpPr>
        <p:spPr>
          <a:xfrm>
            <a:off x="1014741" y="1497729"/>
            <a:ext cx="5631385" cy="4382815"/>
          </a:xfrm>
          <a:ln>
            <a:noFill/>
          </a:ln>
        </p:spPr>
        <p:txBody>
          <a:bodyPr>
            <a:normAutofit/>
          </a:bodyPr>
          <a:lstStyle/>
          <a:p>
            <a:pPr marL="630238" indent="-268288">
              <a:buNone/>
            </a:pPr>
            <a:r>
              <a:rPr lang="it-IT" dirty="0" err="1"/>
              <a:t>U</a:t>
            </a:r>
            <a:r>
              <a:rPr lang="it-IT" dirty="0" err="1" smtClean="0"/>
              <a:t>ncertain</a:t>
            </a:r>
            <a:r>
              <a:rPr lang="it-IT" dirty="0" smtClean="0"/>
              <a:t> </a:t>
            </a:r>
            <a:r>
              <a:rPr lang="it-IT" dirty="0" err="1" smtClean="0"/>
              <a:t>environment</a:t>
            </a:r>
            <a:r>
              <a:rPr lang="it-IT" dirty="0" smtClean="0"/>
              <a:t> </a:t>
            </a:r>
            <a:endParaRPr lang="it-IT" dirty="0"/>
          </a:p>
          <a:p>
            <a:pPr marL="819150" indent="-457200"/>
            <a:r>
              <a:rPr lang="it-IT" dirty="0" smtClean="0"/>
              <a:t>no </a:t>
            </a:r>
            <a:r>
              <a:rPr lang="it-IT" dirty="0" err="1" smtClean="0"/>
              <a:t>predictability</a:t>
            </a:r>
            <a:r>
              <a:rPr lang="it-IT" dirty="0" smtClean="0"/>
              <a:t> of </a:t>
            </a:r>
            <a:r>
              <a:rPr lang="it-IT" dirty="0" err="1" smtClean="0"/>
              <a:t>demand</a:t>
            </a:r>
            <a:r>
              <a:rPr lang="it-IT" dirty="0" smtClean="0"/>
              <a:t>  </a:t>
            </a:r>
            <a:endParaRPr lang="it-IT" dirty="0"/>
          </a:p>
          <a:p>
            <a:pPr marL="819150" indent="-457200"/>
            <a:r>
              <a:rPr lang="it-IT" dirty="0" err="1" smtClean="0"/>
              <a:t>complex</a:t>
            </a:r>
            <a:r>
              <a:rPr lang="it-IT" dirty="0" smtClean="0"/>
              <a:t> and </a:t>
            </a:r>
            <a:r>
              <a:rPr lang="it-IT" dirty="0" err="1" smtClean="0"/>
              <a:t>varying</a:t>
            </a:r>
            <a:r>
              <a:rPr lang="it-IT" dirty="0" smtClean="0"/>
              <a:t> </a:t>
            </a:r>
            <a:r>
              <a:rPr lang="it-IT" dirty="0" err="1" smtClean="0"/>
              <a:t>signals</a:t>
            </a:r>
            <a:endParaRPr lang="it-IT" dirty="0" smtClean="0"/>
          </a:p>
          <a:p>
            <a:pPr marL="630238" indent="-268288">
              <a:buNone/>
            </a:pPr>
            <a:endParaRPr lang="it-IT" dirty="0" smtClean="0"/>
          </a:p>
          <a:p>
            <a:pPr marL="357188" indent="-6350">
              <a:buNone/>
            </a:pPr>
            <a:r>
              <a:rPr lang="it-IT" dirty="0" err="1" smtClean="0"/>
              <a:t>Where</a:t>
            </a:r>
            <a:r>
              <a:rPr lang="it-IT" dirty="0" smtClean="0"/>
              <a:t> to </a:t>
            </a:r>
            <a:r>
              <a:rPr lang="it-IT" dirty="0" err="1" smtClean="0"/>
              <a:t>find</a:t>
            </a:r>
            <a:r>
              <a:rPr lang="it-IT" dirty="0" smtClean="0"/>
              <a:t> the «right» information”? </a:t>
            </a:r>
          </a:p>
          <a:p>
            <a:pPr marL="819150" indent="-457200"/>
            <a:r>
              <a:rPr lang="it-IT" dirty="0" err="1" smtClean="0"/>
              <a:t>Customer-centric</a:t>
            </a:r>
            <a:r>
              <a:rPr lang="it-IT" dirty="0" smtClean="0"/>
              <a:t> </a:t>
            </a:r>
            <a:r>
              <a:rPr lang="it-IT" dirty="0" err="1" smtClean="0"/>
              <a:t>approach</a:t>
            </a:r>
            <a:endParaRPr lang="it-IT" dirty="0" smtClean="0"/>
          </a:p>
          <a:p>
            <a:pPr marL="819150" indent="-457200"/>
            <a:r>
              <a:rPr lang="it-IT" dirty="0" err="1" smtClean="0"/>
              <a:t>Boundary</a:t>
            </a:r>
            <a:r>
              <a:rPr lang="it-IT" dirty="0" smtClean="0"/>
              <a:t> </a:t>
            </a:r>
            <a:r>
              <a:rPr lang="it-IT" dirty="0" err="1" smtClean="0"/>
              <a:t>spanning</a:t>
            </a:r>
            <a:r>
              <a:rPr lang="it-IT" dirty="0" smtClean="0"/>
              <a:t> – core to marketing	</a:t>
            </a:r>
            <a:endParaRPr lang="it-IT" dirty="0"/>
          </a:p>
        </p:txBody>
      </p:sp>
      <p:sp>
        <p:nvSpPr>
          <p:cNvPr id="8" name="CasellaDiTesto 7"/>
          <p:cNvSpPr txBox="1"/>
          <p:nvPr/>
        </p:nvSpPr>
        <p:spPr>
          <a:xfrm>
            <a:off x="6888088" y="2713704"/>
            <a:ext cx="5161344" cy="3970318"/>
          </a:xfrm>
          <a:prstGeom prst="rect">
            <a:avLst/>
          </a:prstGeom>
          <a:solidFill>
            <a:srgbClr val="002060"/>
          </a:solidFill>
        </p:spPr>
        <p:txBody>
          <a:bodyPr wrap="square" rtlCol="0">
            <a:spAutoFit/>
          </a:bodyPr>
          <a:lstStyle/>
          <a:p>
            <a:pPr>
              <a:buNone/>
            </a:pPr>
            <a:r>
              <a:rPr lang="it-IT" sz="2800" b="1" dirty="0" err="1">
                <a:solidFill>
                  <a:schemeClr val="bg1"/>
                </a:solidFill>
              </a:rPr>
              <a:t>Entrepreneurial</a:t>
            </a:r>
            <a:r>
              <a:rPr lang="it-IT" sz="2800" b="1" dirty="0">
                <a:solidFill>
                  <a:schemeClr val="bg1"/>
                </a:solidFill>
              </a:rPr>
              <a:t> </a:t>
            </a:r>
            <a:r>
              <a:rPr lang="it-IT" sz="2800" b="1" dirty="0" smtClean="0">
                <a:solidFill>
                  <a:schemeClr val="bg1"/>
                </a:solidFill>
              </a:rPr>
              <a:t>marketing and </a:t>
            </a:r>
            <a:r>
              <a:rPr lang="it-IT" sz="2800" b="1" dirty="0" err="1" smtClean="0">
                <a:solidFill>
                  <a:schemeClr val="bg1"/>
                </a:solidFill>
              </a:rPr>
              <a:t>customer</a:t>
            </a:r>
            <a:r>
              <a:rPr lang="it-IT" sz="2800" b="1" dirty="0" smtClean="0">
                <a:solidFill>
                  <a:schemeClr val="bg1"/>
                </a:solidFill>
              </a:rPr>
              <a:t> </a:t>
            </a:r>
            <a:r>
              <a:rPr lang="it-IT" sz="2800" b="1" dirty="0" err="1" smtClean="0">
                <a:solidFill>
                  <a:schemeClr val="bg1"/>
                </a:solidFill>
              </a:rPr>
              <a:t>contact</a:t>
            </a:r>
            <a:r>
              <a:rPr lang="it-IT" sz="2800" b="1" dirty="0" smtClean="0">
                <a:solidFill>
                  <a:schemeClr val="bg1"/>
                </a:solidFill>
              </a:rPr>
              <a:t>: </a:t>
            </a:r>
            <a:endParaRPr lang="it-IT" sz="2800" b="1" dirty="0">
              <a:solidFill>
                <a:schemeClr val="bg1"/>
              </a:solidFill>
            </a:endParaRPr>
          </a:p>
          <a:p>
            <a:pPr marL="361950" indent="-361950">
              <a:buFont typeface="Wingdings" pitchFamily="2" charset="2"/>
              <a:buChar char="ü"/>
            </a:pPr>
            <a:r>
              <a:rPr lang="it-IT" sz="2800" dirty="0" err="1">
                <a:solidFill>
                  <a:schemeClr val="bg1"/>
                </a:solidFill>
              </a:rPr>
              <a:t>Formulation</a:t>
            </a:r>
            <a:r>
              <a:rPr lang="it-IT" sz="2800" dirty="0">
                <a:solidFill>
                  <a:schemeClr val="bg1"/>
                </a:solidFill>
              </a:rPr>
              <a:t> of </a:t>
            </a:r>
            <a:r>
              <a:rPr lang="it-IT" sz="2800" dirty="0" smtClean="0">
                <a:solidFill>
                  <a:schemeClr val="bg1"/>
                </a:solidFill>
              </a:rPr>
              <a:t> </a:t>
            </a:r>
            <a:r>
              <a:rPr lang="it-IT" sz="2800" dirty="0" err="1">
                <a:solidFill>
                  <a:schemeClr val="bg1"/>
                </a:solidFill>
              </a:rPr>
              <a:t>series</a:t>
            </a:r>
            <a:r>
              <a:rPr lang="it-IT" sz="2800" dirty="0">
                <a:solidFill>
                  <a:schemeClr val="bg1"/>
                </a:solidFill>
              </a:rPr>
              <a:t> of </a:t>
            </a:r>
            <a:r>
              <a:rPr lang="it-IT" sz="2800" dirty="0" err="1">
                <a:solidFill>
                  <a:schemeClr val="bg1"/>
                </a:solidFill>
              </a:rPr>
              <a:t>hypotheses</a:t>
            </a:r>
            <a:r>
              <a:rPr lang="it-IT" sz="2800" dirty="0">
                <a:solidFill>
                  <a:schemeClr val="bg1"/>
                </a:solidFill>
              </a:rPr>
              <a:t> </a:t>
            </a:r>
          </a:p>
          <a:p>
            <a:pPr marL="361950" indent="-361950">
              <a:buFont typeface="Wingdings" pitchFamily="2" charset="2"/>
              <a:buChar char="ü"/>
            </a:pPr>
            <a:r>
              <a:rPr lang="it-IT" sz="2800" dirty="0" err="1">
                <a:solidFill>
                  <a:schemeClr val="bg1"/>
                </a:solidFill>
              </a:rPr>
              <a:t>Helps</a:t>
            </a:r>
            <a:r>
              <a:rPr lang="it-IT" sz="2800" dirty="0">
                <a:solidFill>
                  <a:schemeClr val="bg1"/>
                </a:solidFill>
              </a:rPr>
              <a:t> to spot,  </a:t>
            </a:r>
            <a:r>
              <a:rPr lang="it-IT" sz="2800" dirty="0" err="1" smtClean="0">
                <a:solidFill>
                  <a:schemeClr val="bg1"/>
                </a:solidFill>
              </a:rPr>
              <a:t>evaluate</a:t>
            </a:r>
            <a:r>
              <a:rPr lang="it-IT" sz="2800" dirty="0" smtClean="0">
                <a:solidFill>
                  <a:schemeClr val="bg1"/>
                </a:solidFill>
              </a:rPr>
              <a:t> </a:t>
            </a:r>
            <a:r>
              <a:rPr lang="it-IT" sz="2800" dirty="0">
                <a:solidFill>
                  <a:schemeClr val="bg1"/>
                </a:solidFill>
              </a:rPr>
              <a:t>and   </a:t>
            </a:r>
          </a:p>
          <a:p>
            <a:pPr marL="361950" indent="-361950"/>
            <a:r>
              <a:rPr lang="it-IT" sz="2800" dirty="0">
                <a:solidFill>
                  <a:schemeClr val="bg1"/>
                </a:solidFill>
              </a:rPr>
              <a:t>   </a:t>
            </a:r>
            <a:r>
              <a:rPr lang="it-IT" sz="2800" dirty="0" smtClean="0">
                <a:solidFill>
                  <a:schemeClr val="bg1"/>
                </a:solidFill>
              </a:rPr>
              <a:t> </a:t>
            </a:r>
            <a:r>
              <a:rPr lang="it-IT" sz="2800" dirty="0" err="1" smtClean="0">
                <a:solidFill>
                  <a:schemeClr val="bg1"/>
                </a:solidFill>
              </a:rPr>
              <a:t>assess</a:t>
            </a:r>
            <a:r>
              <a:rPr lang="it-IT" sz="2800" dirty="0" smtClean="0">
                <a:solidFill>
                  <a:schemeClr val="bg1"/>
                </a:solidFill>
              </a:rPr>
              <a:t> </a:t>
            </a:r>
            <a:r>
              <a:rPr lang="it-IT" sz="2800" dirty="0" err="1">
                <a:solidFill>
                  <a:schemeClr val="bg1"/>
                </a:solidFill>
              </a:rPr>
              <a:t>opportunity</a:t>
            </a:r>
            <a:r>
              <a:rPr lang="it-IT" sz="2800" dirty="0">
                <a:solidFill>
                  <a:schemeClr val="bg1"/>
                </a:solidFill>
              </a:rPr>
              <a:t> </a:t>
            </a:r>
            <a:r>
              <a:rPr lang="it-IT" sz="2800" dirty="0" smtClean="0">
                <a:solidFill>
                  <a:schemeClr val="bg1"/>
                </a:solidFill>
              </a:rPr>
              <a:t> </a:t>
            </a:r>
            <a:r>
              <a:rPr lang="it-IT" sz="2800" dirty="0" err="1">
                <a:solidFill>
                  <a:schemeClr val="bg1"/>
                </a:solidFill>
              </a:rPr>
              <a:t>better</a:t>
            </a:r>
            <a:r>
              <a:rPr lang="it-IT" sz="2800" dirty="0">
                <a:solidFill>
                  <a:schemeClr val="bg1"/>
                </a:solidFill>
              </a:rPr>
              <a:t> and </a:t>
            </a:r>
            <a:r>
              <a:rPr lang="it-IT" sz="2800" dirty="0" err="1" smtClean="0">
                <a:solidFill>
                  <a:schemeClr val="bg1"/>
                </a:solidFill>
              </a:rPr>
              <a:t>quicker</a:t>
            </a:r>
            <a:endParaRPr lang="it-IT" sz="3200" dirty="0">
              <a:solidFill>
                <a:schemeClr val="bg1"/>
              </a:solidFill>
            </a:endParaRPr>
          </a:p>
          <a:p>
            <a:pPr marL="361950" indent="-361950">
              <a:buFont typeface="Wingdings" pitchFamily="2" charset="2"/>
              <a:buChar char="ü"/>
            </a:pPr>
            <a:r>
              <a:rPr lang="it-IT" sz="2800" dirty="0" err="1">
                <a:solidFill>
                  <a:schemeClr val="bg1"/>
                </a:solidFill>
              </a:rPr>
              <a:t>Helps</a:t>
            </a:r>
            <a:r>
              <a:rPr lang="it-IT" sz="2800" dirty="0">
                <a:solidFill>
                  <a:schemeClr val="bg1"/>
                </a:solidFill>
              </a:rPr>
              <a:t> to </a:t>
            </a:r>
            <a:r>
              <a:rPr lang="it-IT" sz="2800" dirty="0" err="1">
                <a:solidFill>
                  <a:schemeClr val="bg1"/>
                </a:solidFill>
              </a:rPr>
              <a:t>respond</a:t>
            </a:r>
            <a:r>
              <a:rPr lang="it-IT" sz="2800" dirty="0">
                <a:solidFill>
                  <a:schemeClr val="bg1"/>
                </a:solidFill>
              </a:rPr>
              <a:t> </a:t>
            </a:r>
            <a:r>
              <a:rPr lang="it-IT" sz="2800" dirty="0" smtClean="0">
                <a:solidFill>
                  <a:schemeClr val="bg1"/>
                </a:solidFill>
              </a:rPr>
              <a:t> </a:t>
            </a:r>
            <a:r>
              <a:rPr lang="it-IT" sz="2800" dirty="0" err="1" smtClean="0">
                <a:solidFill>
                  <a:schemeClr val="bg1"/>
                </a:solidFill>
              </a:rPr>
              <a:t>quicker</a:t>
            </a:r>
            <a:r>
              <a:rPr lang="it-IT" sz="2800" dirty="0" smtClean="0">
                <a:solidFill>
                  <a:schemeClr val="bg1"/>
                </a:solidFill>
              </a:rPr>
              <a:t> </a:t>
            </a:r>
            <a:r>
              <a:rPr lang="it-IT" sz="2800" dirty="0">
                <a:solidFill>
                  <a:schemeClr val="bg1"/>
                </a:solidFill>
              </a:rPr>
              <a:t>and </a:t>
            </a:r>
            <a:r>
              <a:rPr lang="it-IT" sz="2800" dirty="0" err="1">
                <a:solidFill>
                  <a:schemeClr val="bg1"/>
                </a:solidFill>
              </a:rPr>
              <a:t>better</a:t>
            </a:r>
            <a:endParaRPr lang="it-IT" sz="2800" dirty="0">
              <a:solidFill>
                <a:schemeClr val="bg1"/>
              </a:solidFill>
            </a:endParaRPr>
          </a:p>
        </p:txBody>
      </p:sp>
    </p:spTree>
    <p:extLst>
      <p:ext uri="{BB962C8B-B14F-4D97-AF65-F5344CB8AC3E}">
        <p14:creationId xmlns:p14="http://schemas.microsoft.com/office/powerpoint/2010/main" val="4045047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948" y="55874"/>
            <a:ext cx="10453828" cy="1143000"/>
          </a:xfrm>
        </p:spPr>
        <p:txBody>
          <a:bodyPr>
            <a:noAutofit/>
          </a:bodyPr>
          <a:lstStyle/>
          <a:p>
            <a:pPr algn="l"/>
            <a:r>
              <a:rPr lang="it-IT" sz="3600" dirty="0" err="1"/>
              <a:t>Innovation</a:t>
            </a:r>
            <a:r>
              <a:rPr lang="it-IT" sz="3600" dirty="0"/>
              <a:t> and business </a:t>
            </a:r>
            <a:r>
              <a:rPr lang="it-IT" sz="3600" dirty="0" err="1"/>
              <a:t>development</a:t>
            </a:r>
            <a:r>
              <a:rPr lang="it-IT" sz="3600" dirty="0"/>
              <a:t> </a:t>
            </a:r>
            <a:r>
              <a:rPr lang="it-IT" sz="3600" dirty="0" err="1"/>
              <a:t>through</a:t>
            </a:r>
            <a:r>
              <a:rPr lang="it-IT" sz="3600" dirty="0"/>
              <a:t> </a:t>
            </a:r>
            <a:r>
              <a:rPr lang="it-IT" sz="3600" dirty="0" err="1"/>
              <a:t>experimentation</a:t>
            </a:r>
            <a:endParaRPr lang="it-IT" sz="3600" dirty="0"/>
          </a:p>
        </p:txBody>
      </p:sp>
      <p:sp>
        <p:nvSpPr>
          <p:cNvPr id="3" name="Segnaposto contenuto 2"/>
          <p:cNvSpPr>
            <a:spLocks noGrp="1"/>
          </p:cNvSpPr>
          <p:nvPr>
            <p:ph idx="1"/>
          </p:nvPr>
        </p:nvSpPr>
        <p:spPr>
          <a:xfrm>
            <a:off x="1259948" y="1785972"/>
            <a:ext cx="5266928" cy="2877566"/>
          </a:xfrm>
          <a:ln>
            <a:noFill/>
          </a:ln>
        </p:spPr>
        <p:txBody>
          <a:bodyPr>
            <a:noAutofit/>
          </a:bodyPr>
          <a:lstStyle/>
          <a:p>
            <a:r>
              <a:rPr lang="it-IT" sz="2400" dirty="0" err="1"/>
              <a:t>Rapid</a:t>
            </a:r>
            <a:r>
              <a:rPr lang="it-IT" sz="2400" dirty="0"/>
              <a:t>, </a:t>
            </a:r>
            <a:r>
              <a:rPr lang="it-IT" sz="2400" dirty="0" err="1"/>
              <a:t>frequent</a:t>
            </a:r>
            <a:r>
              <a:rPr lang="it-IT" sz="2400" dirty="0"/>
              <a:t> and </a:t>
            </a:r>
            <a:r>
              <a:rPr lang="it-IT" sz="2400" dirty="0" err="1"/>
              <a:t>inexpensive</a:t>
            </a:r>
            <a:r>
              <a:rPr lang="it-IT" sz="2400" dirty="0"/>
              <a:t> </a:t>
            </a:r>
            <a:r>
              <a:rPr lang="it-IT" sz="2400" dirty="0" err="1"/>
              <a:t>experimentation</a:t>
            </a:r>
            <a:r>
              <a:rPr lang="it-IT" sz="2400" dirty="0"/>
              <a:t>  (</a:t>
            </a:r>
            <a:r>
              <a:rPr lang="it-IT" sz="2000" dirty="0" err="1"/>
              <a:t>Amit</a:t>
            </a:r>
            <a:r>
              <a:rPr lang="it-IT" sz="2000" dirty="0"/>
              <a:t> and </a:t>
            </a:r>
            <a:r>
              <a:rPr lang="it-IT" sz="2000" dirty="0" err="1"/>
              <a:t>Schoemaker</a:t>
            </a:r>
            <a:r>
              <a:rPr lang="it-IT" sz="2000" dirty="0"/>
              <a:t>, 1993</a:t>
            </a:r>
            <a:r>
              <a:rPr lang="it-IT" sz="2400" dirty="0"/>
              <a:t>) </a:t>
            </a:r>
          </a:p>
          <a:p>
            <a:r>
              <a:rPr lang="it-IT" sz="2400" dirty="0" err="1"/>
              <a:t>Based</a:t>
            </a:r>
            <a:r>
              <a:rPr lang="it-IT" sz="2400" dirty="0"/>
              <a:t> on </a:t>
            </a:r>
            <a:r>
              <a:rPr lang="it-IT" sz="2400" dirty="0" err="1"/>
              <a:t>hypotheses</a:t>
            </a:r>
            <a:r>
              <a:rPr lang="it-IT" sz="2400" dirty="0"/>
              <a:t> </a:t>
            </a:r>
            <a:r>
              <a:rPr lang="it-IT" sz="2400" dirty="0" err="1"/>
              <a:t>regarding</a:t>
            </a:r>
            <a:r>
              <a:rPr lang="it-IT" sz="2400" dirty="0"/>
              <a:t> “</a:t>
            </a:r>
            <a:r>
              <a:rPr lang="it-IT" sz="2400" dirty="0" err="1"/>
              <a:t>new</a:t>
            </a:r>
            <a:r>
              <a:rPr lang="it-IT" sz="2400" dirty="0"/>
              <a:t> </a:t>
            </a:r>
            <a:r>
              <a:rPr lang="it-IT" sz="2400" dirty="0" err="1"/>
              <a:t>combinations</a:t>
            </a:r>
            <a:r>
              <a:rPr lang="it-IT" sz="2200" dirty="0"/>
              <a:t>” (</a:t>
            </a:r>
            <a:r>
              <a:rPr lang="it-IT" sz="2000" dirty="0" err="1"/>
              <a:t>Schumpeter</a:t>
            </a:r>
            <a:r>
              <a:rPr lang="it-IT" sz="2000" dirty="0"/>
              <a:t>, 1934</a:t>
            </a:r>
            <a:r>
              <a:rPr lang="it-IT" sz="2200" dirty="0"/>
              <a:t>)</a:t>
            </a:r>
          </a:p>
          <a:p>
            <a:r>
              <a:rPr lang="it-IT" sz="2400" dirty="0"/>
              <a:t>Resource-</a:t>
            </a:r>
            <a:r>
              <a:rPr lang="it-IT" sz="2400" dirty="0" err="1"/>
              <a:t>conserving</a:t>
            </a:r>
            <a:r>
              <a:rPr lang="it-IT" sz="2400" dirty="0"/>
              <a:t> and a </a:t>
            </a:r>
            <a:r>
              <a:rPr lang="it-IT" sz="2400" dirty="0" err="1"/>
              <a:t>rapidly</a:t>
            </a:r>
            <a:r>
              <a:rPr lang="it-IT" sz="2400" dirty="0"/>
              <a:t> </a:t>
            </a:r>
            <a:r>
              <a:rPr lang="it-IT" sz="2400" dirty="0" err="1"/>
              <a:t>resource</a:t>
            </a:r>
            <a:r>
              <a:rPr lang="it-IT" sz="2400" dirty="0"/>
              <a:t> </a:t>
            </a:r>
            <a:r>
              <a:rPr lang="it-IT" sz="2400" dirty="0" err="1"/>
              <a:t>generating</a:t>
            </a:r>
            <a:r>
              <a:rPr lang="it-IT" sz="2400" dirty="0"/>
              <a:t>  </a:t>
            </a:r>
            <a:r>
              <a:rPr lang="it-IT" sz="2400" dirty="0" err="1" smtClean="0"/>
              <a:t>process</a:t>
            </a:r>
            <a:endParaRPr lang="it-IT" sz="2200" dirty="0"/>
          </a:p>
        </p:txBody>
      </p:sp>
      <p:sp>
        <p:nvSpPr>
          <p:cNvPr id="8" name="CasellaDiTesto 7"/>
          <p:cNvSpPr txBox="1"/>
          <p:nvPr/>
        </p:nvSpPr>
        <p:spPr>
          <a:xfrm>
            <a:off x="7825082" y="1785972"/>
            <a:ext cx="3779912" cy="5016758"/>
          </a:xfrm>
          <a:prstGeom prst="rect">
            <a:avLst/>
          </a:prstGeom>
          <a:solidFill>
            <a:srgbClr val="002060"/>
          </a:solidFill>
        </p:spPr>
        <p:txBody>
          <a:bodyPr wrap="square" rtlCol="0">
            <a:spAutoFit/>
          </a:bodyPr>
          <a:lstStyle/>
          <a:p>
            <a:pPr indent="17463"/>
            <a:r>
              <a:rPr lang="it-IT" sz="2800" b="1" dirty="0" err="1">
                <a:solidFill>
                  <a:schemeClr val="bg1"/>
                </a:solidFill>
              </a:rPr>
              <a:t>Entrepreneurial</a:t>
            </a:r>
            <a:r>
              <a:rPr lang="it-IT" sz="2800" b="1" dirty="0">
                <a:solidFill>
                  <a:schemeClr val="bg1"/>
                </a:solidFill>
              </a:rPr>
              <a:t> marketing:</a:t>
            </a:r>
          </a:p>
          <a:p>
            <a:pPr indent="17463">
              <a:buFont typeface="Wingdings" pitchFamily="2" charset="2"/>
              <a:buChar char="ü"/>
            </a:pPr>
            <a:r>
              <a:rPr lang="it-IT" sz="2400" dirty="0" err="1">
                <a:solidFill>
                  <a:schemeClr val="bg1"/>
                </a:solidFill>
              </a:rPr>
              <a:t>Co-opts</a:t>
            </a:r>
            <a:r>
              <a:rPr lang="it-IT" sz="2400" dirty="0">
                <a:solidFill>
                  <a:schemeClr val="bg1"/>
                </a:solidFill>
              </a:rPr>
              <a:t> (</a:t>
            </a:r>
            <a:r>
              <a:rPr lang="it-IT" sz="2400" dirty="0" err="1">
                <a:solidFill>
                  <a:schemeClr val="bg1"/>
                </a:solidFill>
              </a:rPr>
              <a:t>international</a:t>
            </a:r>
            <a:r>
              <a:rPr lang="it-IT" sz="2400" dirty="0">
                <a:solidFill>
                  <a:schemeClr val="bg1"/>
                </a:solidFill>
              </a:rPr>
              <a:t>) </a:t>
            </a:r>
          </a:p>
          <a:p>
            <a:pPr indent="17463"/>
            <a:r>
              <a:rPr lang="it-IT" sz="2400" dirty="0">
                <a:solidFill>
                  <a:schemeClr val="bg1"/>
                </a:solidFill>
              </a:rPr>
              <a:t>   </a:t>
            </a:r>
            <a:r>
              <a:rPr lang="it-IT" sz="2400" dirty="0" err="1">
                <a:solidFill>
                  <a:schemeClr val="bg1"/>
                </a:solidFill>
              </a:rPr>
              <a:t>customers</a:t>
            </a:r>
            <a:r>
              <a:rPr lang="it-IT" sz="2400" dirty="0">
                <a:solidFill>
                  <a:schemeClr val="bg1"/>
                </a:solidFill>
              </a:rPr>
              <a:t>: </a:t>
            </a:r>
            <a:r>
              <a:rPr lang="it-IT" sz="2400" dirty="0" err="1">
                <a:solidFill>
                  <a:schemeClr val="bg1"/>
                </a:solidFill>
              </a:rPr>
              <a:t>co-creaters</a:t>
            </a:r>
            <a:r>
              <a:rPr lang="it-IT" sz="2400" dirty="0">
                <a:solidFill>
                  <a:schemeClr val="bg1"/>
                </a:solidFill>
              </a:rPr>
              <a:t>, </a:t>
            </a:r>
          </a:p>
          <a:p>
            <a:pPr indent="17463"/>
            <a:r>
              <a:rPr lang="it-IT" sz="2400" dirty="0">
                <a:solidFill>
                  <a:schemeClr val="bg1"/>
                </a:solidFill>
              </a:rPr>
              <a:t>   </a:t>
            </a:r>
            <a:r>
              <a:rPr lang="it-IT" sz="2400" dirty="0" err="1">
                <a:solidFill>
                  <a:schemeClr val="bg1"/>
                </a:solidFill>
              </a:rPr>
              <a:t>testers</a:t>
            </a:r>
            <a:r>
              <a:rPr lang="it-IT" sz="2400" dirty="0">
                <a:solidFill>
                  <a:schemeClr val="bg1"/>
                </a:solidFill>
              </a:rPr>
              <a:t> and </a:t>
            </a:r>
            <a:r>
              <a:rPr lang="it-IT" sz="2400" dirty="0" err="1">
                <a:solidFill>
                  <a:schemeClr val="bg1"/>
                </a:solidFill>
              </a:rPr>
              <a:t>multipliers</a:t>
            </a:r>
            <a:r>
              <a:rPr lang="it-IT" sz="2400" dirty="0">
                <a:solidFill>
                  <a:schemeClr val="bg1"/>
                </a:solidFill>
              </a:rPr>
              <a:t> </a:t>
            </a:r>
            <a:r>
              <a:rPr lang="it-IT" sz="2400" dirty="0" err="1">
                <a:solidFill>
                  <a:schemeClr val="bg1"/>
                </a:solidFill>
              </a:rPr>
              <a:t>of</a:t>
            </a:r>
            <a:r>
              <a:rPr lang="it-IT" sz="2400" dirty="0">
                <a:solidFill>
                  <a:schemeClr val="bg1"/>
                </a:solidFill>
              </a:rPr>
              <a:t>   </a:t>
            </a:r>
          </a:p>
          <a:p>
            <a:pPr indent="17463"/>
            <a:r>
              <a:rPr lang="it-IT" sz="2400" dirty="0">
                <a:solidFill>
                  <a:schemeClr val="bg1"/>
                </a:solidFill>
              </a:rPr>
              <a:t>   </a:t>
            </a:r>
            <a:r>
              <a:rPr lang="it-IT" sz="2400" dirty="0" err="1">
                <a:solidFill>
                  <a:schemeClr val="bg1"/>
                </a:solidFill>
              </a:rPr>
              <a:t>new</a:t>
            </a:r>
            <a:r>
              <a:rPr lang="it-IT" sz="2400" dirty="0">
                <a:solidFill>
                  <a:schemeClr val="bg1"/>
                </a:solidFill>
              </a:rPr>
              <a:t> </a:t>
            </a:r>
            <a:r>
              <a:rPr lang="it-IT" sz="2400" dirty="0" err="1">
                <a:solidFill>
                  <a:schemeClr val="bg1"/>
                </a:solidFill>
              </a:rPr>
              <a:t>offerings</a:t>
            </a:r>
            <a:endParaRPr lang="it-IT" sz="2400" dirty="0">
              <a:solidFill>
                <a:schemeClr val="bg1"/>
              </a:solidFill>
            </a:endParaRPr>
          </a:p>
          <a:p>
            <a:pPr indent="17463">
              <a:buFont typeface="Wingdings" pitchFamily="2" charset="2"/>
              <a:buChar char="ü"/>
            </a:pPr>
            <a:r>
              <a:rPr lang="it-IT" sz="2400" dirty="0" err="1">
                <a:solidFill>
                  <a:schemeClr val="bg1"/>
                </a:solidFill>
              </a:rPr>
              <a:t>Anticipates</a:t>
            </a:r>
            <a:r>
              <a:rPr lang="it-IT" sz="2400" dirty="0">
                <a:solidFill>
                  <a:schemeClr val="bg1"/>
                </a:solidFill>
              </a:rPr>
              <a:t> the </a:t>
            </a:r>
            <a:r>
              <a:rPr lang="it-IT" sz="2400" dirty="0" err="1">
                <a:solidFill>
                  <a:schemeClr val="bg1"/>
                </a:solidFill>
              </a:rPr>
              <a:t>next</a:t>
            </a:r>
            <a:r>
              <a:rPr lang="it-IT" sz="2400" dirty="0">
                <a:solidFill>
                  <a:schemeClr val="bg1"/>
                </a:solidFill>
              </a:rPr>
              <a:t> </a:t>
            </a:r>
          </a:p>
          <a:p>
            <a:pPr indent="17463"/>
            <a:r>
              <a:rPr lang="it-IT" sz="2400" dirty="0">
                <a:solidFill>
                  <a:schemeClr val="bg1"/>
                </a:solidFill>
              </a:rPr>
              <a:t>   </a:t>
            </a:r>
            <a:r>
              <a:rPr lang="it-IT" sz="2400" dirty="0" err="1">
                <a:solidFill>
                  <a:schemeClr val="bg1"/>
                </a:solidFill>
              </a:rPr>
              <a:t>stages</a:t>
            </a:r>
            <a:r>
              <a:rPr lang="it-IT" sz="2400" dirty="0">
                <a:solidFill>
                  <a:schemeClr val="bg1"/>
                </a:solidFill>
              </a:rPr>
              <a:t> </a:t>
            </a:r>
            <a:r>
              <a:rPr lang="it-IT" sz="2400" dirty="0" err="1">
                <a:solidFill>
                  <a:schemeClr val="bg1"/>
                </a:solidFill>
              </a:rPr>
              <a:t>of</a:t>
            </a:r>
            <a:r>
              <a:rPr lang="it-IT" sz="2400" dirty="0">
                <a:solidFill>
                  <a:schemeClr val="bg1"/>
                </a:solidFill>
              </a:rPr>
              <a:t> (</a:t>
            </a:r>
            <a:r>
              <a:rPr lang="it-IT" sz="2400" dirty="0" err="1">
                <a:solidFill>
                  <a:schemeClr val="bg1"/>
                </a:solidFill>
              </a:rPr>
              <a:t>international</a:t>
            </a:r>
            <a:r>
              <a:rPr lang="it-IT" sz="2400" dirty="0">
                <a:solidFill>
                  <a:schemeClr val="bg1"/>
                </a:solidFill>
              </a:rPr>
              <a:t>)    </a:t>
            </a:r>
          </a:p>
          <a:p>
            <a:pPr indent="17463"/>
            <a:r>
              <a:rPr lang="it-IT" sz="2400" dirty="0">
                <a:solidFill>
                  <a:schemeClr val="bg1"/>
                </a:solidFill>
              </a:rPr>
              <a:t>   </a:t>
            </a:r>
            <a:r>
              <a:rPr lang="it-IT" sz="2400" dirty="0" err="1">
                <a:solidFill>
                  <a:schemeClr val="bg1"/>
                </a:solidFill>
              </a:rPr>
              <a:t>growth</a:t>
            </a:r>
            <a:r>
              <a:rPr lang="it-IT" sz="2400" dirty="0">
                <a:solidFill>
                  <a:schemeClr val="bg1"/>
                </a:solidFill>
              </a:rPr>
              <a:t> </a:t>
            </a:r>
            <a:r>
              <a:rPr lang="it-IT" sz="2400" dirty="0" err="1">
                <a:solidFill>
                  <a:schemeClr val="bg1"/>
                </a:solidFill>
              </a:rPr>
              <a:t>for</a:t>
            </a:r>
            <a:r>
              <a:rPr lang="it-IT" sz="2400" dirty="0">
                <a:solidFill>
                  <a:schemeClr val="bg1"/>
                </a:solidFill>
              </a:rPr>
              <a:t> </a:t>
            </a:r>
            <a:r>
              <a:rPr lang="it-IT" sz="2400" dirty="0" err="1">
                <a:solidFill>
                  <a:schemeClr val="bg1"/>
                </a:solidFill>
              </a:rPr>
              <a:t>series</a:t>
            </a:r>
            <a:r>
              <a:rPr lang="it-IT" sz="2400" dirty="0">
                <a:solidFill>
                  <a:schemeClr val="bg1"/>
                </a:solidFill>
              </a:rPr>
              <a:t> </a:t>
            </a:r>
            <a:r>
              <a:rPr lang="it-IT" sz="2400" dirty="0" err="1">
                <a:solidFill>
                  <a:schemeClr val="bg1"/>
                </a:solidFill>
              </a:rPr>
              <a:t>of</a:t>
            </a:r>
            <a:r>
              <a:rPr lang="it-IT" sz="2400" dirty="0">
                <a:solidFill>
                  <a:schemeClr val="bg1"/>
                </a:solidFill>
              </a:rPr>
              <a:t> </a:t>
            </a:r>
          </a:p>
          <a:p>
            <a:pPr indent="17463"/>
            <a:r>
              <a:rPr lang="it-IT" sz="2400" dirty="0">
                <a:solidFill>
                  <a:schemeClr val="bg1"/>
                </a:solidFill>
              </a:rPr>
              <a:t>   </a:t>
            </a:r>
            <a:r>
              <a:rPr lang="it-IT" sz="2400" dirty="0" err="1">
                <a:solidFill>
                  <a:schemeClr val="bg1"/>
                </a:solidFill>
              </a:rPr>
              <a:t>experimentation</a:t>
            </a:r>
            <a:endParaRPr lang="it-IT" sz="2400" dirty="0">
              <a:solidFill>
                <a:schemeClr val="bg1"/>
              </a:solidFill>
            </a:endParaRPr>
          </a:p>
          <a:p>
            <a:pPr>
              <a:buFont typeface="Wingdings" pitchFamily="2" charset="2"/>
              <a:buChar char="ü"/>
            </a:pPr>
            <a:r>
              <a:rPr lang="it-IT" sz="2400" dirty="0" err="1" smtClean="0">
                <a:solidFill>
                  <a:schemeClr val="bg1"/>
                </a:solidFill>
              </a:rPr>
              <a:t>Is</a:t>
            </a:r>
            <a:r>
              <a:rPr lang="it-IT" sz="2400" dirty="0" smtClean="0">
                <a:solidFill>
                  <a:schemeClr val="bg1"/>
                </a:solidFill>
              </a:rPr>
              <a:t> </a:t>
            </a:r>
            <a:r>
              <a:rPr lang="it-IT" sz="2400" dirty="0" err="1" smtClean="0">
                <a:solidFill>
                  <a:schemeClr val="bg1"/>
                </a:solidFill>
              </a:rPr>
              <a:t>able</a:t>
            </a:r>
            <a:r>
              <a:rPr lang="it-IT" sz="2400" dirty="0" smtClean="0">
                <a:solidFill>
                  <a:schemeClr val="bg1"/>
                </a:solidFill>
              </a:rPr>
              <a:t> </a:t>
            </a:r>
            <a:r>
              <a:rPr lang="it-IT" sz="2400" dirty="0">
                <a:solidFill>
                  <a:schemeClr val="bg1"/>
                </a:solidFill>
              </a:rPr>
              <a:t>to </a:t>
            </a:r>
            <a:r>
              <a:rPr lang="it-IT" sz="2400" dirty="0" err="1">
                <a:solidFill>
                  <a:schemeClr val="bg1"/>
                </a:solidFill>
              </a:rPr>
              <a:t>respond</a:t>
            </a:r>
            <a:r>
              <a:rPr lang="it-IT" sz="2400" dirty="0">
                <a:solidFill>
                  <a:schemeClr val="bg1"/>
                </a:solidFill>
              </a:rPr>
              <a:t> to    </a:t>
            </a:r>
          </a:p>
          <a:p>
            <a:r>
              <a:rPr lang="it-IT" sz="2400" dirty="0">
                <a:solidFill>
                  <a:schemeClr val="bg1"/>
                </a:solidFill>
              </a:rPr>
              <a:t>   </a:t>
            </a:r>
            <a:r>
              <a:rPr lang="it-IT" sz="2400" dirty="0" err="1">
                <a:solidFill>
                  <a:schemeClr val="bg1"/>
                </a:solidFill>
              </a:rPr>
              <a:t>changes</a:t>
            </a:r>
            <a:r>
              <a:rPr lang="it-IT" sz="2400" dirty="0">
                <a:solidFill>
                  <a:schemeClr val="bg1"/>
                </a:solidFill>
              </a:rPr>
              <a:t> (</a:t>
            </a:r>
            <a:r>
              <a:rPr lang="it-IT" sz="2400" dirty="0" err="1">
                <a:solidFill>
                  <a:schemeClr val="bg1"/>
                </a:solidFill>
              </a:rPr>
              <a:t>that</a:t>
            </a:r>
            <a:r>
              <a:rPr lang="it-IT" sz="2400" dirty="0">
                <a:solidFill>
                  <a:schemeClr val="bg1"/>
                </a:solidFill>
              </a:rPr>
              <a:t> are </a:t>
            </a:r>
            <a:r>
              <a:rPr lang="it-IT" sz="2400" dirty="0" err="1">
                <a:solidFill>
                  <a:schemeClr val="bg1"/>
                </a:solidFill>
              </a:rPr>
              <a:t>not</a:t>
            </a:r>
            <a:r>
              <a:rPr lang="it-IT" sz="2400" dirty="0">
                <a:solidFill>
                  <a:schemeClr val="bg1"/>
                </a:solidFill>
              </a:rPr>
              <a:t> </a:t>
            </a:r>
          </a:p>
          <a:p>
            <a:r>
              <a:rPr lang="it-IT" sz="2400" dirty="0">
                <a:solidFill>
                  <a:schemeClr val="bg1"/>
                </a:solidFill>
              </a:rPr>
              <a:t>   </a:t>
            </a:r>
            <a:r>
              <a:rPr lang="it-IT" sz="2400" dirty="0" err="1">
                <a:solidFill>
                  <a:schemeClr val="bg1"/>
                </a:solidFill>
              </a:rPr>
              <a:t>envisaged</a:t>
            </a:r>
            <a:r>
              <a:rPr lang="it-IT" sz="2400" dirty="0">
                <a:solidFill>
                  <a:schemeClr val="bg1"/>
                </a:solidFill>
              </a:rPr>
              <a:t>)</a:t>
            </a:r>
          </a:p>
        </p:txBody>
      </p:sp>
    </p:spTree>
    <p:extLst>
      <p:ext uri="{BB962C8B-B14F-4D97-AF65-F5344CB8AC3E}">
        <p14:creationId xmlns:p14="http://schemas.microsoft.com/office/powerpoint/2010/main" val="1812559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9536" y="188640"/>
            <a:ext cx="8352928" cy="6669360"/>
          </a:xfrm>
        </p:spPr>
        <p:txBody>
          <a:bodyPr>
            <a:normAutofit fontScale="62500" lnSpcReduction="20000"/>
          </a:bodyPr>
          <a:lstStyle/>
          <a:p>
            <a:pPr>
              <a:buNone/>
            </a:pPr>
            <a:r>
              <a:rPr lang="en-US" dirty="0" smtClean="0"/>
              <a:t>In 2013, </a:t>
            </a:r>
            <a:r>
              <a:rPr lang="en-US" dirty="0" err="1" smtClean="0"/>
              <a:t>A.Ciliberti</a:t>
            </a:r>
            <a:r>
              <a:rPr lang="en-US" dirty="0" smtClean="0"/>
              <a:t>, a young Italian with a lot of entrepreneurial initiative and experience in fashion notices a lack of dedicated craft beer for the emerging street food gourmet scene. </a:t>
            </a:r>
          </a:p>
          <a:p>
            <a:pPr>
              <a:buNone/>
            </a:pPr>
            <a:r>
              <a:rPr lang="en-US" dirty="0" smtClean="0"/>
              <a:t>He and some friends start visiting the shops they had identified: in around one month they try to better understand the emerging street food scene, the wants and ideas of their potential customers, and the value and potential of their idea of new and dedicated beers.</a:t>
            </a:r>
          </a:p>
          <a:p>
            <a:pPr>
              <a:buNone/>
            </a:pPr>
            <a:r>
              <a:rPr lang="en-US" dirty="0" smtClean="0"/>
              <a:t> Feedback confirms the lack of adequate beers, especially in terms of quality, and it validates the value proposition – the dedicated high-level street beer. </a:t>
            </a:r>
          </a:p>
          <a:p>
            <a:pPr>
              <a:buNone/>
            </a:pPr>
            <a:r>
              <a:rPr lang="en-US" dirty="0" smtClean="0"/>
              <a:t>The team also visits national/international food fairs to discuss the idea with the B2B segment. Many of the people consulted are so enthusiastic to provide contacts and ask for updates. </a:t>
            </a:r>
          </a:p>
          <a:p>
            <a:pPr>
              <a:buNone/>
            </a:pPr>
            <a:r>
              <a:rPr lang="en-US" dirty="0" smtClean="0"/>
              <a:t>Andrea thus moves and starts of thinking of new and different types of beer recipes, supported by a quick market analysis regarding the most appreciated beer characteristics, taste, gradation, “recipes”, size and style of bottles and so on. </a:t>
            </a:r>
          </a:p>
          <a:p>
            <a:pPr>
              <a:buNone/>
            </a:pPr>
            <a:r>
              <a:rPr lang="en-US" dirty="0" smtClean="0"/>
              <a:t>Together with an internationally experienced expert brewer who is passionate about the idea to develop street beer recipes, they finally develop three beers to be tested.</a:t>
            </a:r>
          </a:p>
          <a:p>
            <a:pPr>
              <a:buNone/>
            </a:pPr>
            <a:r>
              <a:rPr lang="en-US" dirty="0" smtClean="0"/>
              <a:t>They also get endorsement and support from one of the most famous and important Italian brewers who decide to cooperate with experience, competence and reputation. </a:t>
            </a:r>
          </a:p>
          <a:p>
            <a:pPr>
              <a:buNone/>
            </a:pPr>
            <a:r>
              <a:rPr lang="en-US" dirty="0" smtClean="0"/>
              <a:t>A small stock of around 100 bottles for each recipe is produced and tested, improved upon feedback and re-tested “on street” and “in shops” with old and new customers. </a:t>
            </a:r>
          </a:p>
          <a:p>
            <a:pPr>
              <a:buNone/>
            </a:pPr>
            <a:r>
              <a:rPr lang="en-US" dirty="0" smtClean="0"/>
              <a:t>Two beer recipes fully met customer expectations after two rounds of testing and went into fully fledged production and online distribution.</a:t>
            </a:r>
            <a:endParaRPr lang="it-IT" dirty="0"/>
          </a:p>
        </p:txBody>
      </p:sp>
      <p:sp>
        <p:nvSpPr>
          <p:cNvPr id="5" name="Rettangolo arrotondato 4"/>
          <p:cNvSpPr/>
          <p:nvPr/>
        </p:nvSpPr>
        <p:spPr>
          <a:xfrm>
            <a:off x="4223792" y="1268760"/>
            <a:ext cx="5544616" cy="1512168"/>
          </a:xfrm>
          <a:prstGeom prst="roundRect">
            <a:avLst/>
          </a:prstGeom>
          <a:solidFill>
            <a:srgbClr val="8774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b="1" dirty="0"/>
          </a:p>
        </p:txBody>
      </p:sp>
      <p:pic>
        <p:nvPicPr>
          <p:cNvPr id="165890" name="Picture 2"/>
          <p:cNvPicPr>
            <a:picLocks noChangeAspect="1" noChangeArrowheads="1"/>
          </p:cNvPicPr>
          <p:nvPr/>
        </p:nvPicPr>
        <p:blipFill>
          <a:blip r:embed="rId2" cstate="print"/>
          <a:srcRect/>
          <a:stretch>
            <a:fillRect/>
          </a:stretch>
        </p:blipFill>
        <p:spPr bwMode="auto">
          <a:xfrm>
            <a:off x="6312024" y="1340768"/>
            <a:ext cx="1368152" cy="1368152"/>
          </a:xfrm>
          <a:prstGeom prst="rect">
            <a:avLst/>
          </a:prstGeom>
          <a:noFill/>
          <a:ln w="9525">
            <a:noFill/>
            <a:miter lim="800000"/>
            <a:headEnd/>
            <a:tailEnd/>
          </a:ln>
        </p:spPr>
      </p:pic>
    </p:spTree>
    <p:extLst>
      <p:ext uri="{BB962C8B-B14F-4D97-AF65-F5344CB8AC3E}">
        <p14:creationId xmlns:p14="http://schemas.microsoft.com/office/powerpoint/2010/main" val="13083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65890"/>
                                        </p:tgtEl>
                                        <p:attrNameLst>
                                          <p:attrName>ppt_x</p:attrName>
                                        </p:attrNameLst>
                                      </p:cBhvr>
                                      <p:tavLst>
                                        <p:tav tm="0">
                                          <p:val>
                                            <p:strVal val="ppt_x"/>
                                          </p:val>
                                        </p:tav>
                                        <p:tav tm="100000">
                                          <p:val>
                                            <p:strVal val="ppt_x"/>
                                          </p:val>
                                        </p:tav>
                                      </p:tavLst>
                                    </p:anim>
                                    <p:anim calcmode="lin" valueType="num">
                                      <p:cBhvr additive="base">
                                        <p:cTn id="7" dur="500"/>
                                        <p:tgtEl>
                                          <p:spTgt spid="165890"/>
                                        </p:tgtEl>
                                        <p:attrNameLst>
                                          <p:attrName>ppt_y</p:attrName>
                                        </p:attrNameLst>
                                      </p:cBhvr>
                                      <p:tavLst>
                                        <p:tav tm="0">
                                          <p:val>
                                            <p:strVal val="ppt_y"/>
                                          </p:val>
                                        </p:tav>
                                        <p:tav tm="100000">
                                          <p:val>
                                            <p:strVal val="1+ppt_h/2"/>
                                          </p:val>
                                        </p:tav>
                                      </p:tavLst>
                                    </p:anim>
                                    <p:set>
                                      <p:cBhvr>
                                        <p:cTn id="8" dur="1" fill="hold">
                                          <p:stCondLst>
                                            <p:cond delay="499"/>
                                          </p:stCondLst>
                                        </p:cTn>
                                        <p:tgtEl>
                                          <p:spTgt spid="16589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4300" y="127883"/>
            <a:ext cx="10867699" cy="1143000"/>
          </a:xfrm>
        </p:spPr>
        <p:txBody>
          <a:bodyPr>
            <a:noAutofit/>
          </a:bodyPr>
          <a:lstStyle/>
          <a:p>
            <a:pPr algn="l"/>
            <a:r>
              <a:rPr lang="it-IT" sz="3600" dirty="0"/>
              <a:t>Value </a:t>
            </a:r>
            <a:r>
              <a:rPr lang="it-IT" sz="3600" dirty="0" err="1"/>
              <a:t>chain</a:t>
            </a:r>
            <a:r>
              <a:rPr lang="it-IT" sz="3600" dirty="0"/>
              <a:t> </a:t>
            </a:r>
            <a:r>
              <a:rPr lang="it-IT" sz="3600" dirty="0" smtClean="0"/>
              <a:t>management: </a:t>
            </a:r>
            <a:r>
              <a:rPr lang="it-IT" sz="3600" dirty="0" err="1" smtClean="0"/>
              <a:t>coordination</a:t>
            </a:r>
            <a:r>
              <a:rPr lang="it-IT" sz="3600" dirty="0" smtClean="0"/>
              <a:t> </a:t>
            </a:r>
            <a:r>
              <a:rPr lang="it-IT" sz="3600" dirty="0"/>
              <a:t>and </a:t>
            </a:r>
            <a:r>
              <a:rPr lang="it-IT" sz="3600" dirty="0" err="1" smtClean="0"/>
              <a:t>harmonization</a:t>
            </a:r>
            <a:r>
              <a:rPr lang="it-IT" sz="3600" dirty="0" smtClean="0"/>
              <a:t> </a:t>
            </a:r>
            <a:r>
              <a:rPr lang="it-IT" sz="3600" dirty="0"/>
              <a:t>of multi-stakeholder relations </a:t>
            </a:r>
          </a:p>
        </p:txBody>
      </p:sp>
      <p:sp>
        <p:nvSpPr>
          <p:cNvPr id="3" name="Segnaposto contenuto 2"/>
          <p:cNvSpPr>
            <a:spLocks noGrp="1"/>
          </p:cNvSpPr>
          <p:nvPr>
            <p:ph idx="1"/>
          </p:nvPr>
        </p:nvSpPr>
        <p:spPr>
          <a:xfrm>
            <a:off x="1412487" y="1618725"/>
            <a:ext cx="4954859" cy="4525963"/>
          </a:xfrm>
          <a:ln>
            <a:noFill/>
          </a:ln>
        </p:spPr>
        <p:txBody>
          <a:bodyPr>
            <a:noAutofit/>
          </a:bodyPr>
          <a:lstStyle/>
          <a:p>
            <a:pPr>
              <a:buNone/>
            </a:pPr>
            <a:r>
              <a:rPr lang="it-IT" sz="2400" b="1" dirty="0" err="1" smtClean="0"/>
              <a:t>Bonding</a:t>
            </a:r>
            <a:r>
              <a:rPr lang="it-IT" sz="2400" b="1" dirty="0" smtClean="0"/>
              <a:t> – </a:t>
            </a:r>
            <a:r>
              <a:rPr lang="it-IT" sz="2400" b="1" dirty="0" err="1" smtClean="0"/>
              <a:t>core</a:t>
            </a:r>
            <a:r>
              <a:rPr lang="it-IT" sz="2400" b="1" dirty="0" smtClean="0"/>
              <a:t> </a:t>
            </a:r>
            <a:r>
              <a:rPr lang="it-IT" sz="2400" b="1" dirty="0" err="1" smtClean="0"/>
              <a:t>to</a:t>
            </a:r>
            <a:r>
              <a:rPr lang="it-IT" sz="2400" b="1" dirty="0" smtClean="0"/>
              <a:t> marketing</a:t>
            </a:r>
          </a:p>
          <a:p>
            <a:pPr>
              <a:buNone/>
            </a:pPr>
            <a:r>
              <a:rPr lang="it-IT" sz="2400" b="1" dirty="0" smtClean="0"/>
              <a:t>Networking</a:t>
            </a:r>
            <a:r>
              <a:rPr lang="it-IT" sz="2400" dirty="0"/>
              <a:t>: </a:t>
            </a:r>
            <a:r>
              <a:rPr lang="it-IT" sz="2400" dirty="0" err="1"/>
              <a:t>Leverage</a:t>
            </a:r>
            <a:r>
              <a:rPr lang="it-IT" sz="2400" dirty="0"/>
              <a:t> the </a:t>
            </a:r>
            <a:r>
              <a:rPr lang="it-IT" sz="2400" dirty="0" err="1"/>
              <a:t>assets</a:t>
            </a:r>
            <a:r>
              <a:rPr lang="it-IT" sz="2400" dirty="0"/>
              <a:t>, </a:t>
            </a:r>
            <a:r>
              <a:rPr lang="it-IT" sz="2400" dirty="0" err="1"/>
              <a:t>knowledge</a:t>
            </a:r>
            <a:r>
              <a:rPr lang="it-IT" sz="2400" dirty="0"/>
              <a:t> and </a:t>
            </a:r>
            <a:r>
              <a:rPr lang="it-IT" sz="2400" dirty="0" err="1"/>
              <a:t>competencies</a:t>
            </a:r>
            <a:r>
              <a:rPr lang="it-IT" sz="2400" dirty="0"/>
              <a:t> of </a:t>
            </a:r>
            <a:r>
              <a:rPr lang="it-IT" sz="2400" dirty="0" err="1"/>
              <a:t>external</a:t>
            </a:r>
            <a:r>
              <a:rPr lang="it-IT" sz="2400" dirty="0"/>
              <a:t> </a:t>
            </a:r>
            <a:r>
              <a:rPr lang="it-IT" sz="2400" dirty="0" err="1"/>
              <a:t>entities</a:t>
            </a:r>
            <a:r>
              <a:rPr lang="it-IT" sz="2400" dirty="0"/>
              <a:t>, e.g. </a:t>
            </a:r>
            <a:r>
              <a:rPr lang="it-IT" sz="2400" b="1" dirty="0" err="1"/>
              <a:t>customers</a:t>
            </a:r>
            <a:r>
              <a:rPr lang="it-IT" sz="2400" b="1" dirty="0"/>
              <a:t>, </a:t>
            </a:r>
            <a:r>
              <a:rPr lang="it-IT" sz="2400" b="1" dirty="0" err="1"/>
              <a:t>suppliers</a:t>
            </a:r>
            <a:r>
              <a:rPr lang="it-IT" sz="2400" b="1" dirty="0"/>
              <a:t>, </a:t>
            </a:r>
            <a:r>
              <a:rPr lang="it-IT" sz="2400" b="1" dirty="0" err="1"/>
              <a:t>distributors</a:t>
            </a:r>
            <a:r>
              <a:rPr lang="it-IT" sz="2400" b="1" dirty="0"/>
              <a:t> </a:t>
            </a:r>
            <a:r>
              <a:rPr lang="it-IT" sz="2400" b="1" dirty="0" err="1"/>
              <a:t>etc</a:t>
            </a:r>
            <a:endParaRPr lang="it-IT" sz="2400" b="1" dirty="0"/>
          </a:p>
          <a:p>
            <a:pPr>
              <a:buNone/>
            </a:pPr>
            <a:r>
              <a:rPr lang="it-IT" sz="2400" b="1" dirty="0" err="1" smtClean="0"/>
              <a:t>Harmonize</a:t>
            </a:r>
            <a:r>
              <a:rPr lang="it-IT" sz="2400" dirty="0" smtClean="0"/>
              <a:t> </a:t>
            </a:r>
            <a:r>
              <a:rPr lang="it-IT" sz="2400" dirty="0"/>
              <a:t>partner </a:t>
            </a:r>
            <a:r>
              <a:rPr lang="it-IT" sz="2400" dirty="0" err="1"/>
              <a:t>resources</a:t>
            </a:r>
            <a:r>
              <a:rPr lang="it-IT" sz="2400" dirty="0"/>
              <a:t> and </a:t>
            </a:r>
            <a:r>
              <a:rPr lang="it-IT" sz="2400" dirty="0" err="1"/>
              <a:t>capabilities</a:t>
            </a:r>
            <a:r>
              <a:rPr lang="it-IT" sz="2400" dirty="0"/>
              <a:t> with </a:t>
            </a:r>
            <a:r>
              <a:rPr lang="it-IT" sz="2400" dirty="0" err="1"/>
              <a:t>owned</a:t>
            </a:r>
            <a:r>
              <a:rPr lang="it-IT" sz="2400" dirty="0"/>
              <a:t> </a:t>
            </a:r>
            <a:r>
              <a:rPr lang="it-IT" sz="2400" dirty="0" err="1"/>
              <a:t>resources</a:t>
            </a:r>
            <a:r>
              <a:rPr lang="it-IT" sz="2400" dirty="0"/>
              <a:t> and do so with </a:t>
            </a:r>
            <a:r>
              <a:rPr lang="it-IT" sz="2400" dirty="0" err="1" smtClean="0"/>
              <a:t>speed</a:t>
            </a:r>
            <a:r>
              <a:rPr lang="it-IT" sz="2400" dirty="0" smtClean="0"/>
              <a:t>; </a:t>
            </a:r>
            <a:r>
              <a:rPr lang="it-IT" sz="2400" dirty="0" err="1"/>
              <a:t>effective</a:t>
            </a:r>
            <a:r>
              <a:rPr lang="it-IT" sz="2400" dirty="0"/>
              <a:t> </a:t>
            </a:r>
            <a:r>
              <a:rPr lang="it-IT" sz="2400" dirty="0" err="1"/>
              <a:t>strategies</a:t>
            </a:r>
            <a:r>
              <a:rPr lang="it-IT" sz="2400" dirty="0"/>
              <a:t> at network </a:t>
            </a:r>
            <a:r>
              <a:rPr lang="it-IT" sz="2400" dirty="0" err="1"/>
              <a:t>level</a:t>
            </a:r>
            <a:endParaRPr lang="it-IT" sz="2400" dirty="0"/>
          </a:p>
          <a:p>
            <a:pPr>
              <a:buNone/>
            </a:pPr>
            <a:r>
              <a:rPr lang="it-IT" sz="2400" dirty="0"/>
              <a:t>	</a:t>
            </a:r>
          </a:p>
          <a:p>
            <a:pPr>
              <a:buNone/>
            </a:pPr>
            <a:r>
              <a:rPr lang="it-IT" sz="2400" dirty="0"/>
              <a:t>	</a:t>
            </a:r>
          </a:p>
          <a:p>
            <a:pPr lvl="1">
              <a:buNone/>
            </a:pPr>
            <a:endParaRPr lang="it-IT" sz="2000" dirty="0" smtClean="0"/>
          </a:p>
        </p:txBody>
      </p:sp>
      <p:sp>
        <p:nvSpPr>
          <p:cNvPr id="8" name="CasellaDiTesto 7"/>
          <p:cNvSpPr txBox="1"/>
          <p:nvPr/>
        </p:nvSpPr>
        <p:spPr>
          <a:xfrm>
            <a:off x="7206257" y="2475183"/>
            <a:ext cx="4160685" cy="4339650"/>
          </a:xfrm>
          <a:prstGeom prst="rect">
            <a:avLst/>
          </a:prstGeom>
          <a:solidFill>
            <a:srgbClr val="002060"/>
          </a:solidFill>
        </p:spPr>
        <p:txBody>
          <a:bodyPr wrap="square" rtlCol="0">
            <a:spAutoFit/>
          </a:bodyPr>
          <a:lstStyle/>
          <a:p>
            <a:pPr lvl="1"/>
            <a:r>
              <a:rPr lang="it-IT" sz="2800" b="1" dirty="0" err="1">
                <a:solidFill>
                  <a:schemeClr val="bg1"/>
                </a:solidFill>
              </a:rPr>
              <a:t>Entrepreneurial</a:t>
            </a:r>
            <a:r>
              <a:rPr lang="it-IT" sz="2800" b="1" dirty="0">
                <a:solidFill>
                  <a:schemeClr val="bg1"/>
                </a:solidFill>
              </a:rPr>
              <a:t> marketing</a:t>
            </a:r>
            <a:r>
              <a:rPr lang="it-IT" sz="2800" dirty="0">
                <a:solidFill>
                  <a:schemeClr val="bg1"/>
                </a:solidFill>
              </a:rPr>
              <a:t>:</a:t>
            </a:r>
          </a:p>
          <a:p>
            <a:pPr lvl="1">
              <a:buFont typeface="Wingdings" pitchFamily="2" charset="2"/>
              <a:buChar char="ü"/>
            </a:pPr>
            <a:r>
              <a:rPr lang="it-IT" sz="2400" dirty="0" err="1">
                <a:solidFill>
                  <a:schemeClr val="bg1"/>
                </a:solidFill>
              </a:rPr>
              <a:t>Helps</a:t>
            </a:r>
            <a:r>
              <a:rPr lang="it-IT" sz="2400" dirty="0">
                <a:solidFill>
                  <a:schemeClr val="bg1"/>
                </a:solidFill>
              </a:rPr>
              <a:t> </a:t>
            </a:r>
            <a:r>
              <a:rPr lang="it-IT" sz="2400" dirty="0" err="1">
                <a:solidFill>
                  <a:schemeClr val="bg1"/>
                </a:solidFill>
              </a:rPr>
              <a:t>to</a:t>
            </a:r>
            <a:r>
              <a:rPr lang="it-IT" sz="2400" dirty="0">
                <a:solidFill>
                  <a:schemeClr val="bg1"/>
                </a:solidFill>
              </a:rPr>
              <a:t> </a:t>
            </a:r>
            <a:r>
              <a:rPr lang="it-IT" sz="2400" dirty="0" err="1">
                <a:solidFill>
                  <a:schemeClr val="bg1"/>
                </a:solidFill>
              </a:rPr>
              <a:t>find</a:t>
            </a:r>
            <a:r>
              <a:rPr lang="it-IT" sz="2400" dirty="0">
                <a:solidFill>
                  <a:schemeClr val="bg1"/>
                </a:solidFill>
              </a:rPr>
              <a:t> the “right”  </a:t>
            </a:r>
          </a:p>
          <a:p>
            <a:pPr lvl="1"/>
            <a:r>
              <a:rPr lang="it-IT" sz="2400" dirty="0">
                <a:solidFill>
                  <a:schemeClr val="bg1"/>
                </a:solidFill>
              </a:rPr>
              <a:t>   </a:t>
            </a:r>
            <a:r>
              <a:rPr lang="it-IT" sz="2400" dirty="0" err="1">
                <a:solidFill>
                  <a:schemeClr val="bg1"/>
                </a:solidFill>
              </a:rPr>
              <a:t>partners</a:t>
            </a:r>
            <a:endParaRPr lang="it-IT" sz="2400" dirty="0">
              <a:solidFill>
                <a:schemeClr val="bg1"/>
              </a:solidFill>
            </a:endParaRPr>
          </a:p>
          <a:p>
            <a:pPr lvl="1">
              <a:buFont typeface="Wingdings" pitchFamily="2" charset="2"/>
              <a:buChar char="ü"/>
            </a:pPr>
            <a:r>
              <a:rPr lang="it-IT" sz="2400" dirty="0" err="1">
                <a:solidFill>
                  <a:schemeClr val="bg1"/>
                </a:solidFill>
              </a:rPr>
              <a:t>Cultivate</a:t>
            </a:r>
            <a:r>
              <a:rPr lang="it-IT" sz="2400" dirty="0">
                <a:solidFill>
                  <a:schemeClr val="bg1"/>
                </a:solidFill>
              </a:rPr>
              <a:t> </a:t>
            </a:r>
            <a:r>
              <a:rPr lang="it-IT" sz="2400" dirty="0" err="1">
                <a:solidFill>
                  <a:schemeClr val="bg1"/>
                </a:solidFill>
              </a:rPr>
              <a:t>customer</a:t>
            </a:r>
            <a:r>
              <a:rPr lang="it-IT" sz="2400" dirty="0">
                <a:solidFill>
                  <a:schemeClr val="bg1"/>
                </a:solidFill>
              </a:rPr>
              <a:t> </a:t>
            </a:r>
          </a:p>
          <a:p>
            <a:pPr lvl="1"/>
            <a:r>
              <a:rPr lang="it-IT" sz="2400" dirty="0">
                <a:solidFill>
                  <a:schemeClr val="bg1"/>
                </a:solidFill>
              </a:rPr>
              <a:t>    </a:t>
            </a:r>
            <a:r>
              <a:rPr lang="it-IT" sz="2400" dirty="0" err="1">
                <a:solidFill>
                  <a:schemeClr val="bg1"/>
                </a:solidFill>
              </a:rPr>
              <a:t>intensity</a:t>
            </a:r>
            <a:r>
              <a:rPr lang="it-IT" sz="2400" dirty="0">
                <a:solidFill>
                  <a:schemeClr val="bg1"/>
                </a:solidFill>
              </a:rPr>
              <a:t> &amp; </a:t>
            </a:r>
            <a:r>
              <a:rPr lang="it-IT" sz="2400" dirty="0" err="1">
                <a:solidFill>
                  <a:schemeClr val="bg1"/>
                </a:solidFill>
              </a:rPr>
              <a:t>immunize</a:t>
            </a:r>
            <a:r>
              <a:rPr lang="it-IT" sz="2400" dirty="0">
                <a:solidFill>
                  <a:schemeClr val="bg1"/>
                </a:solidFill>
              </a:rPr>
              <a:t>;   </a:t>
            </a:r>
          </a:p>
          <a:p>
            <a:pPr lvl="1"/>
            <a:r>
              <a:rPr lang="it-IT" sz="2400" dirty="0">
                <a:solidFill>
                  <a:schemeClr val="bg1"/>
                </a:solidFill>
              </a:rPr>
              <a:t>    CRM</a:t>
            </a:r>
          </a:p>
          <a:p>
            <a:pPr lvl="1">
              <a:buFont typeface="Wingdings" pitchFamily="2" charset="2"/>
              <a:buChar char="ü"/>
            </a:pPr>
            <a:r>
              <a:rPr lang="it-IT" sz="2400" dirty="0" err="1">
                <a:solidFill>
                  <a:schemeClr val="bg1"/>
                </a:solidFill>
              </a:rPr>
              <a:t>Harness</a:t>
            </a:r>
            <a:r>
              <a:rPr lang="it-IT" sz="2400" dirty="0">
                <a:solidFill>
                  <a:schemeClr val="bg1"/>
                </a:solidFill>
              </a:rPr>
              <a:t> and </a:t>
            </a:r>
            <a:r>
              <a:rPr lang="it-IT" sz="2400" dirty="0" err="1">
                <a:solidFill>
                  <a:schemeClr val="bg1"/>
                </a:solidFill>
              </a:rPr>
              <a:t>harmonize</a:t>
            </a:r>
            <a:r>
              <a:rPr lang="it-IT" sz="2400" dirty="0">
                <a:solidFill>
                  <a:schemeClr val="bg1"/>
                </a:solidFill>
              </a:rPr>
              <a:t> </a:t>
            </a:r>
          </a:p>
          <a:p>
            <a:pPr lvl="1"/>
            <a:r>
              <a:rPr lang="it-IT" sz="2400" dirty="0">
                <a:solidFill>
                  <a:schemeClr val="bg1"/>
                </a:solidFill>
              </a:rPr>
              <a:t>    </a:t>
            </a:r>
            <a:r>
              <a:rPr lang="it-IT" sz="2400" dirty="0" err="1">
                <a:solidFill>
                  <a:schemeClr val="bg1"/>
                </a:solidFill>
              </a:rPr>
              <a:t>infrastructure</a:t>
            </a:r>
            <a:r>
              <a:rPr lang="it-IT" sz="2400" dirty="0">
                <a:solidFill>
                  <a:schemeClr val="bg1"/>
                </a:solidFill>
              </a:rPr>
              <a:t> and </a:t>
            </a:r>
            <a:r>
              <a:rPr lang="it-IT" sz="2400" dirty="0" err="1">
                <a:solidFill>
                  <a:schemeClr val="bg1"/>
                </a:solidFill>
              </a:rPr>
              <a:t>value</a:t>
            </a:r>
            <a:r>
              <a:rPr lang="it-IT" sz="2400" dirty="0">
                <a:solidFill>
                  <a:schemeClr val="bg1"/>
                </a:solidFill>
              </a:rPr>
              <a:t> </a:t>
            </a:r>
          </a:p>
          <a:p>
            <a:pPr lvl="1"/>
            <a:r>
              <a:rPr lang="it-IT" sz="2400" dirty="0">
                <a:solidFill>
                  <a:schemeClr val="bg1"/>
                </a:solidFill>
              </a:rPr>
              <a:t>    </a:t>
            </a:r>
            <a:r>
              <a:rPr lang="it-IT" sz="2400" dirty="0" err="1">
                <a:solidFill>
                  <a:schemeClr val="bg1"/>
                </a:solidFill>
              </a:rPr>
              <a:t>chain</a:t>
            </a:r>
            <a:r>
              <a:rPr lang="it-IT" sz="2400" dirty="0">
                <a:solidFill>
                  <a:schemeClr val="bg1"/>
                </a:solidFill>
              </a:rPr>
              <a:t> </a:t>
            </a:r>
            <a:r>
              <a:rPr lang="it-IT" sz="2400" dirty="0" err="1">
                <a:solidFill>
                  <a:schemeClr val="bg1"/>
                </a:solidFill>
              </a:rPr>
              <a:t>to</a:t>
            </a:r>
            <a:r>
              <a:rPr lang="it-IT" sz="2400" dirty="0">
                <a:solidFill>
                  <a:schemeClr val="bg1"/>
                </a:solidFill>
              </a:rPr>
              <a:t> produce </a:t>
            </a:r>
            <a:r>
              <a:rPr lang="it-IT" sz="2400" dirty="0" err="1">
                <a:solidFill>
                  <a:schemeClr val="bg1"/>
                </a:solidFill>
              </a:rPr>
              <a:t>value</a:t>
            </a:r>
            <a:endParaRPr lang="it-IT" sz="2400" dirty="0">
              <a:solidFill>
                <a:schemeClr val="bg1"/>
              </a:solidFill>
            </a:endParaRPr>
          </a:p>
          <a:p>
            <a:pPr lvl="1">
              <a:buNone/>
            </a:pPr>
            <a:endParaRPr lang="it-IT" sz="2800" dirty="0">
              <a:solidFill>
                <a:schemeClr val="bg1"/>
              </a:solidFill>
            </a:endParaRPr>
          </a:p>
        </p:txBody>
      </p:sp>
    </p:spTree>
    <p:extLst>
      <p:ext uri="{BB962C8B-B14F-4D97-AF65-F5344CB8AC3E}">
        <p14:creationId xmlns:p14="http://schemas.microsoft.com/office/powerpoint/2010/main" val="369177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0064" y="31209"/>
            <a:ext cx="11281144" cy="1068889"/>
          </a:xfrm>
        </p:spPr>
        <p:txBody>
          <a:bodyPr>
            <a:noAutofit/>
          </a:bodyPr>
          <a:lstStyle/>
          <a:p>
            <a:r>
              <a:rPr lang="en-US" dirty="0" smtClean="0"/>
              <a:t>Design and implementation decisions – interdependent and simultaneous</a:t>
            </a:r>
            <a:endParaRPr lang="en-US" sz="4000" b="1" dirty="0"/>
          </a:p>
        </p:txBody>
      </p:sp>
      <p:sp>
        <p:nvSpPr>
          <p:cNvPr id="15" name="TextBox 14">
            <a:extLst>
              <a:ext uri="{FF2B5EF4-FFF2-40B4-BE49-F238E27FC236}">
                <a16:creationId xmlns:a16="http://schemas.microsoft.com/office/drawing/2014/main" id="{E63761BD-B0C1-DE4A-8CF1-FA98EE790AC2}"/>
              </a:ext>
            </a:extLst>
          </p:cNvPr>
          <p:cNvSpPr txBox="1"/>
          <p:nvPr/>
        </p:nvSpPr>
        <p:spPr>
          <a:xfrm>
            <a:off x="591327" y="6020294"/>
            <a:ext cx="6180082" cy="783193"/>
          </a:xfrm>
          <a:prstGeom prst="roundRect">
            <a:avLst/>
          </a:prstGeom>
          <a:noFill/>
          <a:ln w="25400">
            <a:solidFill>
              <a:schemeClr val="accent1">
                <a:shade val="50000"/>
              </a:schemeClr>
            </a:solidFill>
          </a:ln>
        </p:spPr>
        <p:txBody>
          <a:bodyPr wrap="square" rtlCol="0">
            <a:spAutoFit/>
          </a:bodyPr>
          <a:lstStyle/>
          <a:p>
            <a:r>
              <a:rPr lang="en-US" sz="2000" dirty="0">
                <a:latin typeface="Cambria" panose="02040503050406030204" pitchFamily="18" charset="0"/>
              </a:rPr>
              <a:t>Staffing and governance </a:t>
            </a:r>
            <a:r>
              <a:rPr lang="en-US" sz="2000" dirty="0" smtClean="0">
                <a:latin typeface="Cambria" panose="02040503050406030204" pitchFamily="18" charset="0"/>
              </a:rPr>
              <a:t>aspects extend from national to international markets</a:t>
            </a:r>
            <a:endParaRPr lang="ru-RU" sz="2000" dirty="0">
              <a:latin typeface="Cambria" panose="02040503050406030204" pitchFamily="18" charset="0"/>
            </a:endParaRPr>
          </a:p>
        </p:txBody>
      </p:sp>
      <p:sp>
        <p:nvSpPr>
          <p:cNvPr id="16" name="TextBox 15">
            <a:extLst>
              <a:ext uri="{FF2B5EF4-FFF2-40B4-BE49-F238E27FC236}">
                <a16:creationId xmlns:a16="http://schemas.microsoft.com/office/drawing/2014/main" id="{69ADF847-50A0-F241-A954-B06E72FA5604}"/>
              </a:ext>
            </a:extLst>
          </p:cNvPr>
          <p:cNvSpPr txBox="1"/>
          <p:nvPr/>
        </p:nvSpPr>
        <p:spPr>
          <a:xfrm>
            <a:off x="583325" y="4693863"/>
            <a:ext cx="4514194" cy="783193"/>
          </a:xfrm>
          <a:prstGeom prst="roundRect">
            <a:avLst/>
          </a:prstGeom>
          <a:noFill/>
          <a:ln w="25400">
            <a:solidFill>
              <a:schemeClr val="accent1">
                <a:shade val="50000"/>
              </a:schemeClr>
            </a:solidFill>
          </a:ln>
        </p:spPr>
        <p:txBody>
          <a:bodyPr wrap="square" rtlCol="0">
            <a:spAutoFit/>
          </a:bodyPr>
          <a:lstStyle/>
          <a:p>
            <a:pPr algn="ctr"/>
            <a:r>
              <a:rPr lang="en-US" sz="2000" dirty="0" smtClean="0">
                <a:latin typeface="Cambria" panose="02040503050406030204" pitchFamily="18" charset="0"/>
              </a:rPr>
              <a:t>Value </a:t>
            </a:r>
            <a:r>
              <a:rPr lang="en-US" sz="2000" dirty="0">
                <a:latin typeface="Cambria" panose="02040503050406030204" pitchFamily="18" charset="0"/>
              </a:rPr>
              <a:t>proposition must be attractive to customers in many </a:t>
            </a:r>
            <a:r>
              <a:rPr lang="en-US" sz="2000" dirty="0" smtClean="0">
                <a:latin typeface="Cambria" panose="02040503050406030204" pitchFamily="18" charset="0"/>
              </a:rPr>
              <a:t>markets</a:t>
            </a:r>
            <a:endParaRPr lang="ru-RU" sz="2000" dirty="0">
              <a:latin typeface="Cambria" panose="02040503050406030204" pitchFamily="18" charset="0"/>
            </a:endParaRPr>
          </a:p>
        </p:txBody>
      </p:sp>
      <p:sp>
        <p:nvSpPr>
          <p:cNvPr id="20" name="TextBox 19">
            <a:extLst>
              <a:ext uri="{FF2B5EF4-FFF2-40B4-BE49-F238E27FC236}">
                <a16:creationId xmlns:a16="http://schemas.microsoft.com/office/drawing/2014/main" id="{DDA0494F-7E93-F24A-BE4D-9E0662576F9A}"/>
              </a:ext>
            </a:extLst>
          </p:cNvPr>
          <p:cNvSpPr txBox="1"/>
          <p:nvPr/>
        </p:nvSpPr>
        <p:spPr>
          <a:xfrm>
            <a:off x="6014258" y="4664255"/>
            <a:ext cx="3846785" cy="1123712"/>
          </a:xfrm>
          <a:prstGeom prst="roundRect">
            <a:avLst/>
          </a:prstGeom>
          <a:noFill/>
          <a:ln w="25400">
            <a:solidFill>
              <a:schemeClr val="accent1">
                <a:shade val="50000"/>
              </a:schemeClr>
            </a:solidFill>
          </a:ln>
        </p:spPr>
        <p:txBody>
          <a:bodyPr wrap="square" rtlCol="0">
            <a:spAutoFit/>
          </a:bodyPr>
          <a:lstStyle/>
          <a:p>
            <a:pPr algn="ctr"/>
            <a:r>
              <a:rPr lang="en-US" sz="2000" dirty="0">
                <a:latin typeface="Cambria" panose="02040503050406030204" pitchFamily="18" charset="0"/>
              </a:rPr>
              <a:t>Marketing programmes must be replicable or easy adaptable abroad</a:t>
            </a:r>
            <a:endParaRPr lang="ru-RU" sz="2000" dirty="0">
              <a:latin typeface="Cambria" panose="02040503050406030204" pitchFamily="18" charset="0"/>
            </a:endParaRPr>
          </a:p>
        </p:txBody>
      </p:sp>
      <p:sp>
        <p:nvSpPr>
          <p:cNvPr id="18" name="Fumetto 2 17"/>
          <p:cNvSpPr/>
          <p:nvPr/>
        </p:nvSpPr>
        <p:spPr>
          <a:xfrm>
            <a:off x="796277" y="1931355"/>
            <a:ext cx="2443656" cy="1657414"/>
          </a:xfrm>
          <a:prstGeom prst="wedgeRoundRectCallout">
            <a:avLst/>
          </a:prstGeom>
          <a:solidFill>
            <a:srgbClr val="8774B8"/>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smtClean="0"/>
              <a:t>Who</a:t>
            </a:r>
            <a:r>
              <a:rPr lang="it-IT" sz="2800" dirty="0" smtClean="0"/>
              <a:t> are </a:t>
            </a:r>
            <a:r>
              <a:rPr lang="it-IT" sz="2800" dirty="0" err="1" smtClean="0"/>
              <a:t>my</a:t>
            </a:r>
            <a:r>
              <a:rPr lang="it-IT" sz="2800" dirty="0" smtClean="0"/>
              <a:t> </a:t>
            </a:r>
            <a:r>
              <a:rPr lang="it-IT" sz="2800" dirty="0" err="1" smtClean="0"/>
              <a:t>customers</a:t>
            </a:r>
            <a:r>
              <a:rPr lang="it-IT" sz="2800" dirty="0" smtClean="0"/>
              <a:t>?</a:t>
            </a:r>
            <a:endParaRPr lang="it-IT" sz="2800" dirty="0"/>
          </a:p>
        </p:txBody>
      </p:sp>
      <p:sp>
        <p:nvSpPr>
          <p:cNvPr id="3" name="Fumetto 2 2"/>
          <p:cNvSpPr/>
          <p:nvPr/>
        </p:nvSpPr>
        <p:spPr>
          <a:xfrm>
            <a:off x="3239933" y="1570066"/>
            <a:ext cx="2443656" cy="1657414"/>
          </a:xfrm>
          <a:prstGeom prst="wedgeRoundRectCallou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smtClean="0"/>
              <a:t>Where</a:t>
            </a:r>
            <a:r>
              <a:rPr lang="it-IT" sz="2800" dirty="0" smtClean="0"/>
              <a:t> are </a:t>
            </a:r>
            <a:r>
              <a:rPr lang="it-IT" sz="2800" dirty="0" err="1" smtClean="0"/>
              <a:t>they</a:t>
            </a:r>
            <a:r>
              <a:rPr lang="it-IT" sz="2800" dirty="0" smtClean="0"/>
              <a:t>?</a:t>
            </a:r>
            <a:endParaRPr lang="it-IT" sz="2800" dirty="0"/>
          </a:p>
        </p:txBody>
      </p:sp>
      <p:sp>
        <p:nvSpPr>
          <p:cNvPr id="21" name="Fumetto 2 20"/>
          <p:cNvSpPr/>
          <p:nvPr/>
        </p:nvSpPr>
        <p:spPr>
          <a:xfrm>
            <a:off x="5441731" y="1208777"/>
            <a:ext cx="2984940" cy="1921603"/>
          </a:xfrm>
          <a:prstGeom prst="wedgeRoundRectCallout">
            <a:avLst/>
          </a:prstGeom>
          <a:solidFill>
            <a:srgbClr val="8774B8"/>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How can I </a:t>
            </a:r>
            <a:r>
              <a:rPr lang="it-IT" sz="2400" dirty="0" err="1" smtClean="0"/>
              <a:t>attract</a:t>
            </a:r>
            <a:r>
              <a:rPr lang="it-IT" sz="2400" dirty="0" smtClean="0"/>
              <a:t>, </a:t>
            </a:r>
            <a:r>
              <a:rPr lang="it-IT" sz="2400" dirty="0" err="1" smtClean="0"/>
              <a:t>reach</a:t>
            </a:r>
            <a:r>
              <a:rPr lang="it-IT" sz="2400" dirty="0" smtClean="0"/>
              <a:t>, and </a:t>
            </a:r>
            <a:r>
              <a:rPr lang="it-IT" sz="2400" dirty="0" err="1" smtClean="0"/>
              <a:t>keep</a:t>
            </a:r>
            <a:r>
              <a:rPr lang="it-IT" sz="2400" dirty="0" smtClean="0"/>
              <a:t> </a:t>
            </a:r>
            <a:r>
              <a:rPr lang="it-IT" sz="2400" dirty="0" err="1" smtClean="0"/>
              <a:t>them</a:t>
            </a:r>
            <a:r>
              <a:rPr lang="it-IT" sz="2400" dirty="0" smtClean="0"/>
              <a:t> </a:t>
            </a:r>
            <a:r>
              <a:rPr lang="it-IT" sz="2400" dirty="0" err="1" smtClean="0"/>
              <a:t>better</a:t>
            </a:r>
            <a:r>
              <a:rPr lang="it-IT" sz="2400" dirty="0" smtClean="0"/>
              <a:t> </a:t>
            </a:r>
            <a:r>
              <a:rPr lang="it-IT" sz="2400" dirty="0" err="1" smtClean="0"/>
              <a:t>than</a:t>
            </a:r>
            <a:r>
              <a:rPr lang="it-IT" sz="2400" dirty="0" smtClean="0"/>
              <a:t> </a:t>
            </a:r>
            <a:r>
              <a:rPr lang="it-IT" sz="2400" dirty="0" err="1" smtClean="0"/>
              <a:t>competition</a:t>
            </a:r>
            <a:r>
              <a:rPr lang="it-IT" sz="2400" dirty="0" smtClean="0"/>
              <a:t>?</a:t>
            </a:r>
            <a:endParaRPr lang="it-IT" sz="2400" dirty="0"/>
          </a:p>
        </p:txBody>
      </p:sp>
      <p:sp>
        <p:nvSpPr>
          <p:cNvPr id="4" name="Rettangolo 3"/>
          <p:cNvSpPr/>
          <p:nvPr/>
        </p:nvSpPr>
        <p:spPr>
          <a:xfrm>
            <a:off x="1261242" y="3881973"/>
            <a:ext cx="8276896" cy="7212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The </a:t>
            </a:r>
            <a:r>
              <a:rPr lang="it-IT" sz="2400" dirty="0" err="1" smtClean="0"/>
              <a:t>international</a:t>
            </a:r>
            <a:r>
              <a:rPr lang="it-IT" sz="2400" dirty="0" smtClean="0"/>
              <a:t> </a:t>
            </a:r>
            <a:r>
              <a:rPr lang="it-IT" sz="2400" dirty="0" err="1" smtClean="0"/>
              <a:t>dimension</a:t>
            </a:r>
            <a:r>
              <a:rPr lang="it-IT" sz="2400" dirty="0" smtClean="0"/>
              <a:t> e.g.</a:t>
            </a:r>
            <a:endParaRPr lang="it-IT" sz="2400" dirty="0"/>
          </a:p>
        </p:txBody>
      </p:sp>
      <p:sp>
        <p:nvSpPr>
          <p:cNvPr id="25" name="TextBox 15">
            <a:extLst>
              <a:ext uri="{FF2B5EF4-FFF2-40B4-BE49-F238E27FC236}">
                <a16:creationId xmlns:a16="http://schemas.microsoft.com/office/drawing/2014/main" id="{69ADF847-50A0-F241-A954-B06E72FA5604}"/>
              </a:ext>
            </a:extLst>
          </p:cNvPr>
          <p:cNvSpPr txBox="1"/>
          <p:nvPr/>
        </p:nvSpPr>
        <p:spPr>
          <a:xfrm>
            <a:off x="1500064" y="5538073"/>
            <a:ext cx="4514194" cy="442674"/>
          </a:xfrm>
          <a:prstGeom prst="roundRect">
            <a:avLst/>
          </a:prstGeom>
          <a:noFill/>
          <a:ln w="25400">
            <a:solidFill>
              <a:schemeClr val="accent1">
                <a:shade val="50000"/>
              </a:schemeClr>
            </a:solidFill>
          </a:ln>
        </p:spPr>
        <p:txBody>
          <a:bodyPr wrap="square" rtlCol="0">
            <a:spAutoFit/>
          </a:bodyPr>
          <a:lstStyle/>
          <a:p>
            <a:pPr algn="ctr"/>
            <a:r>
              <a:rPr lang="en-US" sz="2000" dirty="0" smtClean="0">
                <a:latin typeface="Cambria" panose="02040503050406030204" pitchFamily="18" charset="0"/>
              </a:rPr>
              <a:t>Which segments/markets first?</a:t>
            </a:r>
            <a:endParaRPr lang="ru-RU" sz="2000" dirty="0">
              <a:latin typeface="Cambria" panose="02040503050406030204" pitchFamily="18" charset="0"/>
            </a:endParaRPr>
          </a:p>
        </p:txBody>
      </p:sp>
      <p:sp>
        <p:nvSpPr>
          <p:cNvPr id="11" name="TextBox 19">
            <a:extLst>
              <a:ext uri="{FF2B5EF4-FFF2-40B4-BE49-F238E27FC236}">
                <a16:creationId xmlns:a16="http://schemas.microsoft.com/office/drawing/2014/main" id="{DDA0494F-7E93-F24A-BE4D-9E0662576F9A}"/>
              </a:ext>
            </a:extLst>
          </p:cNvPr>
          <p:cNvSpPr txBox="1"/>
          <p:nvPr/>
        </p:nvSpPr>
        <p:spPr>
          <a:xfrm>
            <a:off x="6781344" y="5755669"/>
            <a:ext cx="3846785" cy="1123712"/>
          </a:xfrm>
          <a:prstGeom prst="roundRect">
            <a:avLst/>
          </a:prstGeom>
          <a:noFill/>
          <a:ln w="25400">
            <a:solidFill>
              <a:schemeClr val="accent1">
                <a:shade val="50000"/>
              </a:schemeClr>
            </a:solidFill>
          </a:ln>
        </p:spPr>
        <p:txBody>
          <a:bodyPr wrap="square" rtlCol="0">
            <a:spAutoFit/>
          </a:bodyPr>
          <a:lstStyle/>
          <a:p>
            <a:pPr algn="ctr"/>
            <a:r>
              <a:rPr lang="en-US" sz="2000" dirty="0" smtClean="0">
                <a:latin typeface="Cambria" panose="02040503050406030204" pitchFamily="18" charset="0"/>
              </a:rPr>
              <a:t>Where should we locate the business and the various business functions?</a:t>
            </a:r>
            <a:endParaRPr lang="ru-RU" sz="2000" dirty="0">
              <a:latin typeface="Cambria" panose="02040503050406030204" pitchFamily="18" charset="0"/>
            </a:endParaRPr>
          </a:p>
        </p:txBody>
      </p:sp>
    </p:spTree>
    <p:extLst>
      <p:ext uri="{BB962C8B-B14F-4D97-AF65-F5344CB8AC3E}">
        <p14:creationId xmlns:p14="http://schemas.microsoft.com/office/powerpoint/2010/main" val="200154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16" y="362170"/>
            <a:ext cx="10515600" cy="892182"/>
          </a:xfrm>
        </p:spPr>
        <p:txBody>
          <a:bodyPr/>
          <a:lstStyle/>
          <a:p>
            <a:r>
              <a:rPr lang="it-IT" dirty="0" err="1" smtClean="0"/>
              <a:t>Customer</a:t>
            </a:r>
            <a:r>
              <a:rPr lang="it-IT" dirty="0" smtClean="0"/>
              <a:t> </a:t>
            </a:r>
            <a:r>
              <a:rPr lang="it-IT" dirty="0" err="1" smtClean="0"/>
              <a:t>relationship</a:t>
            </a:r>
            <a:r>
              <a:rPr lang="it-IT" dirty="0" smtClean="0"/>
              <a:t> management</a:t>
            </a:r>
            <a:endParaRPr lang="it-IT" dirty="0"/>
          </a:p>
        </p:txBody>
      </p:sp>
      <p:sp>
        <p:nvSpPr>
          <p:cNvPr id="3" name="Segnaposto contenuto 2"/>
          <p:cNvSpPr>
            <a:spLocks noGrp="1"/>
          </p:cNvSpPr>
          <p:nvPr>
            <p:ph idx="1"/>
          </p:nvPr>
        </p:nvSpPr>
        <p:spPr/>
        <p:txBody>
          <a:bodyPr/>
          <a:lstStyle/>
          <a:p>
            <a:endParaRPr lang="it-IT"/>
          </a:p>
        </p:txBody>
      </p:sp>
      <p:pic>
        <p:nvPicPr>
          <p:cNvPr id="4" name="Picture 3"/>
          <p:cNvPicPr>
            <a:picLocks noChangeAspect="1" noChangeArrowheads="1"/>
          </p:cNvPicPr>
          <p:nvPr/>
        </p:nvPicPr>
        <p:blipFill>
          <a:blip r:embed="rId2" cstate="print"/>
          <a:srcRect/>
          <a:stretch>
            <a:fillRect/>
          </a:stretch>
        </p:blipFill>
        <p:spPr bwMode="auto">
          <a:xfrm>
            <a:off x="711200" y="1396206"/>
            <a:ext cx="7753350" cy="5210175"/>
          </a:xfrm>
          <a:prstGeom prst="rect">
            <a:avLst/>
          </a:prstGeom>
          <a:solidFill>
            <a:schemeClr val="accent2">
              <a:lumMod val="75000"/>
            </a:schemeClr>
          </a:solidFill>
          <a:ln w="9525">
            <a:noFill/>
            <a:miter lim="800000"/>
            <a:headEnd/>
            <a:tailEnd/>
          </a:ln>
        </p:spPr>
      </p:pic>
      <p:sp>
        <p:nvSpPr>
          <p:cNvPr id="5" name="Rettangolo 4"/>
          <p:cNvSpPr/>
          <p:nvPr/>
        </p:nvSpPr>
        <p:spPr>
          <a:xfrm>
            <a:off x="7777494" y="2367310"/>
            <a:ext cx="4104456" cy="4401205"/>
          </a:xfrm>
          <a:prstGeom prst="rect">
            <a:avLst/>
          </a:prstGeom>
          <a:solidFill>
            <a:srgbClr val="002060"/>
          </a:solidFill>
        </p:spPr>
        <p:txBody>
          <a:bodyPr wrap="square">
            <a:spAutoFit/>
          </a:bodyPr>
          <a:lstStyle/>
          <a:p>
            <a:pPr>
              <a:buNone/>
            </a:pPr>
            <a:r>
              <a:rPr lang="en-US" sz="2000" dirty="0" err="1">
                <a:solidFill>
                  <a:schemeClr val="bg1"/>
                </a:solidFill>
              </a:rPr>
              <a:t>Blacksocks</a:t>
            </a:r>
            <a:r>
              <a:rPr lang="en-US" sz="2000" dirty="0">
                <a:solidFill>
                  <a:schemeClr val="bg1"/>
                </a:solidFill>
              </a:rPr>
              <a:t> with its funny and emotional approach excels in customer relationship management. </a:t>
            </a:r>
          </a:p>
          <a:p>
            <a:pPr>
              <a:buNone/>
            </a:pPr>
            <a:r>
              <a:rPr lang="en-US" sz="2000" dirty="0">
                <a:solidFill>
                  <a:schemeClr val="bg1"/>
                </a:solidFill>
              </a:rPr>
              <a:t>Outstanding CRM </a:t>
            </a:r>
            <a:r>
              <a:rPr lang="en-US" sz="2000" dirty="0" smtClean="0">
                <a:solidFill>
                  <a:schemeClr val="bg1"/>
                </a:solidFill>
              </a:rPr>
              <a:t>is proven </a:t>
            </a:r>
            <a:r>
              <a:rPr lang="en-US" sz="2000" dirty="0">
                <a:solidFill>
                  <a:schemeClr val="bg1"/>
                </a:solidFill>
              </a:rPr>
              <a:t>by a retention rate of 80 % (reinforced by a winning subscription idea), and around 30 % of new customers brought in through existing clients. </a:t>
            </a:r>
          </a:p>
          <a:p>
            <a:pPr>
              <a:buNone/>
            </a:pPr>
            <a:r>
              <a:rPr lang="en-US" sz="2000" dirty="0">
                <a:solidFill>
                  <a:schemeClr val="bg1"/>
                </a:solidFill>
              </a:rPr>
              <a:t>Existing customers </a:t>
            </a:r>
            <a:r>
              <a:rPr lang="en-US" sz="2000" dirty="0" smtClean="0">
                <a:solidFill>
                  <a:schemeClr val="bg1"/>
                </a:solidFill>
              </a:rPr>
              <a:t>often are </a:t>
            </a:r>
            <a:r>
              <a:rPr lang="en-US" sz="2000" dirty="0">
                <a:solidFill>
                  <a:schemeClr val="bg1"/>
                </a:solidFill>
              </a:rPr>
              <a:t>the first customers who </a:t>
            </a:r>
            <a:r>
              <a:rPr lang="en-US" sz="2000" dirty="0" smtClean="0">
                <a:solidFill>
                  <a:schemeClr val="bg1"/>
                </a:solidFill>
              </a:rPr>
              <a:t>adopt new products, </a:t>
            </a:r>
            <a:r>
              <a:rPr lang="en-US" sz="2000" dirty="0">
                <a:solidFill>
                  <a:schemeClr val="bg1"/>
                </a:solidFill>
              </a:rPr>
              <a:t>increasing the overall value of their subscriptions and decreasing the overall cost of serving them. </a:t>
            </a:r>
          </a:p>
        </p:txBody>
      </p:sp>
    </p:spTree>
    <p:extLst>
      <p:ext uri="{BB962C8B-B14F-4D97-AF65-F5344CB8AC3E}">
        <p14:creationId xmlns:p14="http://schemas.microsoft.com/office/powerpoint/2010/main" val="1255906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smtClean="0"/>
              <a:t>impact </a:t>
            </a:r>
            <a:r>
              <a:rPr lang="it-IT" dirty="0"/>
              <a:t>of </a:t>
            </a:r>
            <a:r>
              <a:rPr lang="it-IT" dirty="0" err="1"/>
              <a:t>entrepreneurial</a:t>
            </a:r>
            <a:r>
              <a:rPr lang="it-IT" dirty="0"/>
              <a:t> marketing</a:t>
            </a:r>
          </a:p>
        </p:txBody>
      </p:sp>
      <p:sp>
        <p:nvSpPr>
          <p:cNvPr id="4" name="Rettangolo arrotondato 3"/>
          <p:cNvSpPr/>
          <p:nvPr/>
        </p:nvSpPr>
        <p:spPr>
          <a:xfrm>
            <a:off x="236483" y="1157779"/>
            <a:ext cx="11729545" cy="33123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200" dirty="0" smtClean="0">
                <a:solidFill>
                  <a:schemeClr val="tx1"/>
                </a:solidFill>
                <a:latin typeface="Arial" panose="020B0604020202020204" pitchFamily="34" charset="0"/>
                <a:cs typeface="Arial" panose="020B0604020202020204" pitchFamily="34" charset="0"/>
              </a:rPr>
              <a:t>An </a:t>
            </a:r>
            <a:r>
              <a:rPr lang="it-IT" sz="2200" dirty="0" err="1" smtClean="0">
                <a:solidFill>
                  <a:schemeClr val="tx1"/>
                </a:solidFill>
                <a:latin typeface="Arial" panose="020B0604020202020204" pitchFamily="34" charset="0"/>
                <a:cs typeface="Arial" panose="020B0604020202020204" pitchFamily="34" charset="0"/>
              </a:rPr>
              <a:t>example</a:t>
            </a:r>
            <a:r>
              <a:rPr lang="it-IT" sz="2200" dirty="0" smtClean="0">
                <a:solidFill>
                  <a:schemeClr val="tx1"/>
                </a:solidFill>
                <a:latin typeface="Arial" panose="020B0604020202020204" pitchFamily="34" charset="0"/>
                <a:cs typeface="Arial" panose="020B0604020202020204" pitchFamily="34" charset="0"/>
              </a:rPr>
              <a:t>: </a:t>
            </a:r>
            <a:r>
              <a:rPr lang="it-IT" sz="2200" b="1" dirty="0" err="1" smtClean="0">
                <a:solidFill>
                  <a:schemeClr val="accent2">
                    <a:lumMod val="75000"/>
                  </a:schemeClr>
                </a:solidFill>
                <a:latin typeface="Arial" panose="020B0604020202020204" pitchFamily="34" charset="0"/>
                <a:cs typeface="Arial" panose="020B0604020202020204" pitchFamily="34" charset="0"/>
              </a:rPr>
              <a:t>Experimentation</a:t>
            </a:r>
            <a:r>
              <a:rPr lang="it-IT" sz="2200" b="1" dirty="0" smtClean="0">
                <a:solidFill>
                  <a:schemeClr val="accent2">
                    <a:lumMod val="75000"/>
                  </a:schemeClr>
                </a:solidFill>
                <a:latin typeface="Arial" panose="020B0604020202020204" pitchFamily="34" charset="0"/>
                <a:cs typeface="Arial" panose="020B0604020202020204" pitchFamily="34" charset="0"/>
              </a:rPr>
              <a:t> </a:t>
            </a:r>
            <a:r>
              <a:rPr lang="it-IT" sz="2200" b="1" dirty="0" err="1">
                <a:solidFill>
                  <a:schemeClr val="accent2">
                    <a:lumMod val="75000"/>
                  </a:schemeClr>
                </a:solidFill>
                <a:latin typeface="Arial" panose="020B0604020202020204" pitchFamily="34" charset="0"/>
                <a:cs typeface="Arial" panose="020B0604020202020204" pitchFamily="34" charset="0"/>
              </a:rPr>
              <a:t>based</a:t>
            </a:r>
            <a:r>
              <a:rPr lang="it-IT" sz="2200" b="1" dirty="0">
                <a:solidFill>
                  <a:schemeClr val="accent2">
                    <a:lumMod val="75000"/>
                  </a:schemeClr>
                </a:solidFill>
                <a:latin typeface="Arial" panose="020B0604020202020204" pitchFamily="34" charset="0"/>
                <a:cs typeface="Arial" panose="020B0604020202020204" pitchFamily="34" charset="0"/>
              </a:rPr>
              <a:t> on </a:t>
            </a:r>
            <a:r>
              <a:rPr lang="it-IT" sz="2200" b="1" dirty="0" err="1">
                <a:solidFill>
                  <a:schemeClr val="accent2">
                    <a:lumMod val="75000"/>
                  </a:schemeClr>
                </a:solidFill>
                <a:latin typeface="Arial" panose="020B0604020202020204" pitchFamily="34" charset="0"/>
                <a:cs typeface="Arial" panose="020B0604020202020204" pitchFamily="34" charset="0"/>
              </a:rPr>
              <a:t>customer</a:t>
            </a:r>
            <a:r>
              <a:rPr lang="it-IT" sz="2200" b="1" dirty="0">
                <a:solidFill>
                  <a:schemeClr val="accent2">
                    <a:lumMod val="75000"/>
                  </a:schemeClr>
                </a:solidFill>
                <a:latin typeface="Arial" panose="020B0604020202020204" pitchFamily="34" charset="0"/>
                <a:cs typeface="Arial" panose="020B0604020202020204" pitchFamily="34" charset="0"/>
              </a:rPr>
              <a:t> </a:t>
            </a:r>
            <a:r>
              <a:rPr lang="it-IT" sz="2200" b="1" dirty="0" err="1" smtClean="0">
                <a:solidFill>
                  <a:schemeClr val="accent2">
                    <a:lumMod val="75000"/>
                  </a:schemeClr>
                </a:solidFill>
                <a:latin typeface="Arial" panose="020B0604020202020204" pitchFamily="34" charset="0"/>
                <a:cs typeface="Arial" panose="020B0604020202020204" pitchFamily="34" charset="0"/>
              </a:rPr>
              <a:t>knowledge</a:t>
            </a:r>
            <a:r>
              <a:rPr lang="it-IT" sz="2200" b="1" dirty="0" smtClean="0">
                <a:solidFill>
                  <a:schemeClr val="accent2">
                    <a:lumMod val="75000"/>
                  </a:schemeClr>
                </a:solidFill>
                <a:latin typeface="Arial" panose="020B0604020202020204" pitchFamily="34" charset="0"/>
                <a:cs typeface="Arial" panose="020B0604020202020204" pitchFamily="34" charset="0"/>
              </a:rPr>
              <a:t> and </a:t>
            </a:r>
            <a:r>
              <a:rPr lang="it-IT" sz="2200" b="1" dirty="0" err="1" smtClean="0">
                <a:solidFill>
                  <a:schemeClr val="accent2">
                    <a:lumMod val="75000"/>
                  </a:schemeClr>
                </a:solidFill>
                <a:latin typeface="Arial" panose="020B0604020202020204" pitchFamily="34" charset="0"/>
                <a:cs typeface="Arial" panose="020B0604020202020204" pitchFamily="34" charset="0"/>
              </a:rPr>
              <a:t>hypotheses</a:t>
            </a:r>
            <a:endParaRPr lang="it-IT" sz="2200" b="1" dirty="0" smtClean="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200" dirty="0" err="1" smtClean="0">
                <a:solidFill>
                  <a:schemeClr val="tx1"/>
                </a:solidFill>
                <a:latin typeface="Arial" panose="020B0604020202020204" pitchFamily="34" charset="0"/>
                <a:cs typeface="Arial" panose="020B0604020202020204" pitchFamily="34" charset="0"/>
              </a:rPr>
              <a:t>reduces</a:t>
            </a:r>
            <a:r>
              <a:rPr lang="it-IT" sz="2200" dirty="0" smtClean="0">
                <a:solidFill>
                  <a:schemeClr val="tx1"/>
                </a:solidFill>
                <a:latin typeface="Arial" panose="020B0604020202020204" pitchFamily="34" charset="0"/>
                <a:cs typeface="Arial" panose="020B0604020202020204" pitchFamily="34" charset="0"/>
              </a:rPr>
              <a:t> </a:t>
            </a:r>
            <a:r>
              <a:rPr lang="it-IT" sz="2200" dirty="0">
                <a:solidFill>
                  <a:schemeClr val="tx1"/>
                </a:solidFill>
                <a:latin typeface="Arial" panose="020B0604020202020204" pitchFamily="34" charset="0"/>
                <a:cs typeface="Arial" panose="020B0604020202020204" pitchFamily="34" charset="0"/>
              </a:rPr>
              <a:t>the </a:t>
            </a:r>
            <a:r>
              <a:rPr lang="it-IT" sz="2200" dirty="0" err="1">
                <a:solidFill>
                  <a:schemeClr val="tx1"/>
                </a:solidFill>
                <a:latin typeface="Arial" panose="020B0604020202020204" pitchFamily="34" charset="0"/>
                <a:cs typeface="Arial" panose="020B0604020202020204" pitchFamily="34" charset="0"/>
              </a:rPr>
              <a:t>firm’s</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overall</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uncertainty</a:t>
            </a:r>
            <a:r>
              <a:rPr lang="it-IT" sz="2200" dirty="0">
                <a:solidFill>
                  <a:schemeClr val="tx1"/>
                </a:solidFill>
                <a:latin typeface="Arial" panose="020B0604020202020204" pitchFamily="34" charset="0"/>
                <a:cs typeface="Arial" panose="020B0604020202020204" pitchFamily="34" charset="0"/>
              </a:rPr>
              <a:t> and </a:t>
            </a:r>
            <a:r>
              <a:rPr lang="it-IT" sz="2200" dirty="0" err="1">
                <a:solidFill>
                  <a:schemeClr val="tx1"/>
                </a:solidFill>
                <a:latin typeface="Arial" panose="020B0604020202020204" pitchFamily="34" charset="0"/>
                <a:cs typeface="Arial" panose="020B0604020202020204" pitchFamily="34" charset="0"/>
              </a:rPr>
              <a:t>risk</a:t>
            </a:r>
            <a:r>
              <a:rPr lang="it-IT" sz="2200" dirty="0">
                <a:solidFill>
                  <a:schemeClr val="tx1"/>
                </a:solidFill>
                <a:latin typeface="Arial" panose="020B0604020202020204" pitchFamily="34" charset="0"/>
                <a:cs typeface="Arial" panose="020B0604020202020204" pitchFamily="34" charset="0"/>
              </a:rPr>
              <a:t>  by </a:t>
            </a:r>
            <a:r>
              <a:rPr lang="it-IT" sz="2200" dirty="0" err="1">
                <a:solidFill>
                  <a:schemeClr val="tx1"/>
                </a:solidFill>
                <a:latin typeface="Arial" panose="020B0604020202020204" pitchFamily="34" charset="0"/>
                <a:cs typeface="Arial" panose="020B0604020202020204" pitchFamily="34" charset="0"/>
              </a:rPr>
              <a:t>limiting</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it</a:t>
            </a:r>
            <a:r>
              <a:rPr lang="it-IT" sz="2200" dirty="0">
                <a:solidFill>
                  <a:schemeClr val="tx1"/>
                </a:solidFill>
                <a:latin typeface="Arial" panose="020B0604020202020204" pitchFamily="34" charset="0"/>
                <a:cs typeface="Arial" panose="020B0604020202020204" pitchFamily="34" charset="0"/>
              </a:rPr>
              <a:t> to and in a  </a:t>
            </a:r>
            <a:r>
              <a:rPr lang="it-IT" sz="2200" dirty="0" err="1" smtClean="0">
                <a:solidFill>
                  <a:schemeClr val="tx1"/>
                </a:solidFill>
                <a:latin typeface="Arial" panose="020B0604020202020204" pitchFamily="34" charset="0"/>
                <a:cs typeface="Arial" panose="020B0604020202020204" pitchFamily="34" charset="0"/>
              </a:rPr>
              <a:t>limited</a:t>
            </a:r>
            <a:r>
              <a:rPr lang="it-IT" sz="2200" dirty="0" smtClean="0">
                <a:solidFill>
                  <a:schemeClr val="tx1"/>
                </a:solidFill>
                <a:latin typeface="Arial" panose="020B0604020202020204" pitchFamily="34" charset="0"/>
                <a:cs typeface="Arial" panose="020B0604020202020204" pitchFamily="34" charset="0"/>
              </a:rPr>
              <a:t>   </a:t>
            </a:r>
            <a:r>
              <a:rPr lang="it-IT" sz="2200" dirty="0">
                <a:solidFill>
                  <a:schemeClr val="tx1"/>
                </a:solidFill>
                <a:latin typeface="Arial" panose="020B0604020202020204" pitchFamily="34" charset="0"/>
                <a:cs typeface="Arial" panose="020B0604020202020204" pitchFamily="34" charset="0"/>
              </a:rPr>
              <a:t>time, </a:t>
            </a:r>
            <a:r>
              <a:rPr lang="it-IT" sz="2200" dirty="0" smtClean="0">
                <a:solidFill>
                  <a:schemeClr val="tx1"/>
                </a:solidFill>
                <a:latin typeface="Arial" panose="020B0604020202020204" pitchFamily="34" charset="0"/>
                <a:cs typeface="Arial" panose="020B0604020202020204" pitchFamily="34" charset="0"/>
              </a:rPr>
              <a:t> </a:t>
            </a:r>
          </a:p>
          <a:p>
            <a:pPr>
              <a:buNone/>
            </a:pPr>
            <a:r>
              <a:rPr lang="it-IT" sz="2200" dirty="0">
                <a:solidFill>
                  <a:schemeClr val="tx1"/>
                </a:solidFill>
                <a:latin typeface="Arial" panose="020B0604020202020204" pitchFamily="34" charset="0"/>
                <a:cs typeface="Arial" panose="020B0604020202020204" pitchFamily="34" charset="0"/>
              </a:rPr>
              <a:t> </a:t>
            </a:r>
            <a:r>
              <a:rPr lang="it-IT" sz="2200" dirty="0" smtClean="0">
                <a:solidFill>
                  <a:schemeClr val="tx1"/>
                </a:solidFill>
                <a:latin typeface="Arial" panose="020B0604020202020204" pitchFamily="34" charset="0"/>
                <a:cs typeface="Arial" panose="020B0604020202020204" pitchFamily="34" charset="0"/>
              </a:rPr>
              <a:t>    </a:t>
            </a:r>
            <a:r>
              <a:rPr lang="it-IT" sz="2200" dirty="0" err="1" smtClean="0">
                <a:solidFill>
                  <a:schemeClr val="tx1"/>
                </a:solidFill>
                <a:latin typeface="Arial" panose="020B0604020202020204" pitchFamily="34" charset="0"/>
                <a:cs typeface="Arial" panose="020B0604020202020204" pitchFamily="34" charset="0"/>
              </a:rPr>
              <a:t>resource</a:t>
            </a:r>
            <a:r>
              <a:rPr lang="it-IT" sz="2200" dirty="0" smtClean="0">
                <a:solidFill>
                  <a:schemeClr val="tx1"/>
                </a:solidFill>
                <a:latin typeface="Arial" panose="020B0604020202020204" pitchFamily="34" charset="0"/>
                <a:cs typeface="Arial" panose="020B0604020202020204" pitchFamily="34" charset="0"/>
              </a:rPr>
              <a:t> </a:t>
            </a:r>
            <a:r>
              <a:rPr lang="it-IT" sz="2200" dirty="0">
                <a:solidFill>
                  <a:schemeClr val="tx1"/>
                </a:solidFill>
                <a:latin typeface="Arial" panose="020B0604020202020204" pitchFamily="34" charset="0"/>
                <a:cs typeface="Arial" panose="020B0604020202020204" pitchFamily="34" charset="0"/>
              </a:rPr>
              <a:t>and market </a:t>
            </a:r>
            <a:r>
              <a:rPr lang="it-IT" sz="2200" dirty="0" err="1">
                <a:solidFill>
                  <a:schemeClr val="tx1"/>
                </a:solidFill>
                <a:latin typeface="Arial" panose="020B0604020202020204" pitchFamily="34" charset="0"/>
                <a:cs typeface="Arial" panose="020B0604020202020204" pitchFamily="34" charset="0"/>
              </a:rPr>
              <a:t>space</a:t>
            </a:r>
            <a:r>
              <a:rPr lang="it-IT" sz="2200" dirty="0">
                <a:solidFill>
                  <a:schemeClr val="tx1"/>
                </a:solidFill>
                <a:latin typeface="Arial" panose="020B0604020202020204" pitchFamily="34" charset="0"/>
                <a:cs typeface="Arial" panose="020B0604020202020204" pitchFamily="34" charset="0"/>
              </a:rPr>
              <a:t> - </a:t>
            </a:r>
            <a:r>
              <a:rPr lang="it-IT" sz="2200" dirty="0" err="1">
                <a:solidFill>
                  <a:schemeClr val="tx1"/>
                </a:solidFill>
                <a:latin typeface="Arial" panose="020B0604020202020204" pitchFamily="34" charset="0"/>
                <a:cs typeface="Arial" panose="020B0604020202020204" pitchFamily="34" charset="0"/>
              </a:rPr>
              <a:t>may</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limit</a:t>
            </a:r>
            <a:r>
              <a:rPr lang="it-IT" sz="2200" dirty="0">
                <a:solidFill>
                  <a:schemeClr val="tx1"/>
                </a:solidFill>
                <a:latin typeface="Arial" panose="020B0604020202020204" pitchFamily="34" charset="0"/>
                <a:cs typeface="Arial" panose="020B0604020202020204" pitchFamily="34" charset="0"/>
              </a:rPr>
              <a:t> market-</a:t>
            </a:r>
            <a:r>
              <a:rPr lang="it-IT" sz="2200" dirty="0" err="1">
                <a:solidFill>
                  <a:schemeClr val="tx1"/>
                </a:solidFill>
                <a:latin typeface="Arial" panose="020B0604020202020204" pitchFamily="34" charset="0"/>
                <a:cs typeface="Arial" panose="020B0604020202020204" pitchFamily="34" charset="0"/>
              </a:rPr>
              <a:t>risk</a:t>
            </a:r>
            <a:r>
              <a:rPr lang="it-IT" sz="2200" dirty="0">
                <a:solidFill>
                  <a:schemeClr val="tx1"/>
                </a:solidFill>
                <a:latin typeface="Arial" panose="020B0604020202020204" pitchFamily="34" charset="0"/>
                <a:cs typeface="Arial" panose="020B0604020202020204" pitchFamily="34" charset="0"/>
              </a:rPr>
              <a:t> or </a:t>
            </a:r>
            <a:r>
              <a:rPr lang="it-IT" sz="2200" dirty="0" err="1">
                <a:solidFill>
                  <a:schemeClr val="tx1"/>
                </a:solidFill>
                <a:latin typeface="Arial" panose="020B0604020202020204" pitchFamily="34" charset="0"/>
                <a:cs typeface="Arial" panose="020B0604020202020204" pitchFamily="34" charset="0"/>
              </a:rPr>
              <a:t>failure</a:t>
            </a:r>
            <a:endParaRPr lang="it-IT" sz="22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200" dirty="0" err="1" smtClean="0">
                <a:solidFill>
                  <a:schemeClr val="tx1"/>
                </a:solidFill>
                <a:latin typeface="Arial" panose="020B0604020202020204" pitchFamily="34" charset="0"/>
                <a:cs typeface="Arial" panose="020B0604020202020204" pitchFamily="34" charset="0"/>
              </a:rPr>
              <a:t>moves</a:t>
            </a:r>
            <a:r>
              <a:rPr lang="it-IT" sz="2200" dirty="0" smtClean="0">
                <a:solidFill>
                  <a:schemeClr val="tx1"/>
                </a:solidFill>
                <a:latin typeface="Arial" panose="020B0604020202020204" pitchFamily="34" charset="0"/>
                <a:cs typeface="Arial" panose="020B0604020202020204" pitchFamily="34" charset="0"/>
              </a:rPr>
              <a:t> </a:t>
            </a:r>
            <a:r>
              <a:rPr lang="it-IT" sz="2200" dirty="0">
                <a:solidFill>
                  <a:schemeClr val="tx1"/>
                </a:solidFill>
                <a:latin typeface="Arial" panose="020B0604020202020204" pitchFamily="34" charset="0"/>
                <a:cs typeface="Arial" panose="020B0604020202020204" pitchFamily="34" charset="0"/>
              </a:rPr>
              <a:t>the </a:t>
            </a:r>
            <a:r>
              <a:rPr lang="it-IT" sz="2200" dirty="0" err="1">
                <a:solidFill>
                  <a:schemeClr val="tx1"/>
                </a:solidFill>
                <a:latin typeface="Arial" panose="020B0604020202020204" pitchFamily="34" charset="0"/>
                <a:cs typeface="Arial" panose="020B0604020202020204" pitchFamily="34" charset="0"/>
              </a:rPr>
              <a:t>products</a:t>
            </a:r>
            <a:r>
              <a:rPr lang="it-IT" sz="2200" dirty="0">
                <a:solidFill>
                  <a:schemeClr val="tx1"/>
                </a:solidFill>
                <a:latin typeface="Arial" panose="020B0604020202020204" pitchFamily="34" charset="0"/>
                <a:cs typeface="Arial" panose="020B0604020202020204" pitchFamily="34" charset="0"/>
              </a:rPr>
              <a:t>/</a:t>
            </a:r>
            <a:r>
              <a:rPr lang="it-IT" sz="2200" dirty="0" err="1">
                <a:solidFill>
                  <a:schemeClr val="tx1"/>
                </a:solidFill>
                <a:latin typeface="Arial" panose="020B0604020202020204" pitchFamily="34" charset="0"/>
                <a:cs typeface="Arial" panose="020B0604020202020204" pitchFamily="34" charset="0"/>
              </a:rPr>
              <a:t>services</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faster</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through</a:t>
            </a:r>
            <a:r>
              <a:rPr lang="it-IT" sz="2200" dirty="0">
                <a:solidFill>
                  <a:schemeClr val="tx1"/>
                </a:solidFill>
                <a:latin typeface="Arial" panose="020B0604020202020204" pitchFamily="34" charset="0"/>
                <a:cs typeface="Arial" panose="020B0604020202020204" pitchFamily="34" charset="0"/>
              </a:rPr>
              <a:t> the </a:t>
            </a:r>
            <a:r>
              <a:rPr lang="it-IT" sz="2200" dirty="0" err="1">
                <a:solidFill>
                  <a:schemeClr val="tx1"/>
                </a:solidFill>
                <a:latin typeface="Arial" panose="020B0604020202020204" pitchFamily="34" charset="0"/>
                <a:cs typeface="Arial" panose="020B0604020202020204" pitchFamily="34" charset="0"/>
              </a:rPr>
              <a:t>product</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adaptation</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process</a:t>
            </a:r>
            <a:r>
              <a:rPr lang="it-IT" sz="2200" dirty="0">
                <a:solidFill>
                  <a:schemeClr val="tx1"/>
                </a:solidFill>
                <a:latin typeface="Arial" panose="020B0604020202020204" pitchFamily="34" charset="0"/>
                <a:cs typeface="Arial" panose="020B0604020202020204" pitchFamily="34" charset="0"/>
              </a:rPr>
              <a:t>, </a:t>
            </a:r>
            <a:r>
              <a:rPr lang="it-IT" sz="2200" dirty="0" err="1" smtClean="0">
                <a:solidFill>
                  <a:schemeClr val="tx1"/>
                </a:solidFill>
                <a:latin typeface="Arial" panose="020B0604020202020204" pitchFamily="34" charset="0"/>
                <a:cs typeface="Arial" panose="020B0604020202020204" pitchFamily="34" charset="0"/>
              </a:rPr>
              <a:t>helps</a:t>
            </a:r>
            <a:r>
              <a:rPr lang="it-IT" sz="2200" dirty="0" smtClean="0">
                <a:solidFill>
                  <a:schemeClr val="tx1"/>
                </a:solidFill>
                <a:latin typeface="Arial" panose="020B0604020202020204" pitchFamily="34" charset="0"/>
                <a:cs typeface="Arial" panose="020B0604020202020204" pitchFamily="34" charset="0"/>
              </a:rPr>
              <a:t> </a:t>
            </a:r>
            <a:r>
              <a:rPr lang="it-IT" sz="2200" dirty="0">
                <a:solidFill>
                  <a:schemeClr val="tx1"/>
                </a:solidFill>
                <a:latin typeface="Arial" panose="020B0604020202020204" pitchFamily="34" charset="0"/>
                <a:cs typeface="Arial" panose="020B0604020202020204" pitchFamily="34" charset="0"/>
              </a:rPr>
              <a:t>to </a:t>
            </a:r>
            <a:r>
              <a:rPr lang="it-IT" sz="2200" dirty="0" smtClean="0">
                <a:solidFill>
                  <a:schemeClr val="tx1"/>
                </a:solidFill>
                <a:latin typeface="Arial" panose="020B0604020202020204" pitchFamily="34" charset="0"/>
                <a:cs typeface="Arial" panose="020B0604020202020204" pitchFamily="34" charset="0"/>
              </a:rPr>
              <a:t>  </a:t>
            </a:r>
            <a:r>
              <a:rPr lang="it-IT" sz="2200" dirty="0" err="1" smtClean="0">
                <a:solidFill>
                  <a:schemeClr val="tx1"/>
                </a:solidFill>
                <a:latin typeface="Arial" panose="020B0604020202020204" pitchFamily="34" charset="0"/>
                <a:cs typeface="Arial" panose="020B0604020202020204" pitchFamily="34" charset="0"/>
              </a:rPr>
              <a:t>respond</a:t>
            </a:r>
            <a:r>
              <a:rPr lang="it-IT" sz="2200" dirty="0" smtClean="0">
                <a:solidFill>
                  <a:schemeClr val="tx1"/>
                </a:solidFill>
                <a:latin typeface="Arial" panose="020B0604020202020204" pitchFamily="34" charset="0"/>
                <a:cs typeface="Arial" panose="020B0604020202020204" pitchFamily="34" charset="0"/>
              </a:rPr>
              <a:t> </a:t>
            </a:r>
            <a:r>
              <a:rPr lang="it-IT" sz="2200" dirty="0" err="1" smtClean="0">
                <a:solidFill>
                  <a:schemeClr val="tx1"/>
                </a:solidFill>
                <a:latin typeface="Arial" panose="020B0604020202020204" pitchFamily="34" charset="0"/>
                <a:cs typeface="Arial" panose="020B0604020202020204" pitchFamily="34" charset="0"/>
              </a:rPr>
              <a:t>better</a:t>
            </a:r>
            <a:endParaRPr lang="it-IT" sz="22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200" dirty="0" err="1" smtClean="0">
                <a:solidFill>
                  <a:schemeClr val="tx1"/>
                </a:solidFill>
                <a:latin typeface="Arial" panose="020B0604020202020204" pitchFamily="34" charset="0"/>
                <a:cs typeface="Arial" panose="020B0604020202020204" pitchFamily="34" charset="0"/>
              </a:rPr>
              <a:t>faster</a:t>
            </a:r>
            <a:r>
              <a:rPr lang="it-IT" sz="2200" dirty="0" smtClean="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processes</a:t>
            </a:r>
            <a:r>
              <a:rPr lang="it-IT" sz="2200" dirty="0">
                <a:solidFill>
                  <a:schemeClr val="tx1"/>
                </a:solidFill>
                <a:latin typeface="Arial" panose="020B0604020202020204" pitchFamily="34" charset="0"/>
                <a:cs typeface="Arial" panose="020B0604020202020204" pitchFamily="34" charset="0"/>
              </a:rPr>
              <a:t> reduce </a:t>
            </a:r>
            <a:r>
              <a:rPr lang="it-IT" sz="2200" dirty="0" err="1">
                <a:solidFill>
                  <a:schemeClr val="tx1"/>
                </a:solidFill>
                <a:latin typeface="Arial" panose="020B0604020202020204" pitchFamily="34" charset="0"/>
                <a:cs typeface="Arial" panose="020B0604020202020204" pitchFamily="34" charset="0"/>
              </a:rPr>
              <a:t>not</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only</a:t>
            </a:r>
            <a:r>
              <a:rPr lang="it-IT" sz="2200" dirty="0">
                <a:solidFill>
                  <a:schemeClr val="tx1"/>
                </a:solidFill>
                <a:latin typeface="Arial" panose="020B0604020202020204" pitchFamily="34" charset="0"/>
                <a:cs typeface="Arial" panose="020B0604020202020204" pitchFamily="34" charset="0"/>
              </a:rPr>
              <a:t> the </a:t>
            </a:r>
            <a:r>
              <a:rPr lang="it-IT" sz="2200" dirty="0" err="1">
                <a:solidFill>
                  <a:schemeClr val="tx1"/>
                </a:solidFill>
                <a:latin typeface="Arial" panose="020B0604020202020204" pitchFamily="34" charset="0"/>
                <a:cs typeface="Arial" panose="020B0604020202020204" pitchFamily="34" charset="0"/>
              </a:rPr>
              <a:t>cost</a:t>
            </a:r>
            <a:r>
              <a:rPr lang="it-IT" sz="2200" dirty="0">
                <a:solidFill>
                  <a:schemeClr val="tx1"/>
                </a:solidFill>
                <a:latin typeface="Arial" panose="020B0604020202020204" pitchFamily="34" charset="0"/>
                <a:cs typeface="Arial" panose="020B0604020202020204" pitchFamily="34" charset="0"/>
              </a:rPr>
              <a:t> of </a:t>
            </a:r>
            <a:r>
              <a:rPr lang="it-IT" sz="2200" dirty="0" err="1">
                <a:solidFill>
                  <a:schemeClr val="tx1"/>
                </a:solidFill>
                <a:latin typeface="Arial" panose="020B0604020202020204" pitchFamily="34" charset="0"/>
                <a:cs typeface="Arial" panose="020B0604020202020204" pitchFamily="34" charset="0"/>
              </a:rPr>
              <a:t>adaptation</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but</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also</a:t>
            </a:r>
            <a:r>
              <a:rPr lang="it-IT" sz="2200" dirty="0">
                <a:solidFill>
                  <a:schemeClr val="tx1"/>
                </a:solidFill>
                <a:latin typeface="Arial" panose="020B0604020202020204" pitchFamily="34" charset="0"/>
                <a:cs typeface="Arial" panose="020B0604020202020204" pitchFamily="34" charset="0"/>
              </a:rPr>
              <a:t> the time for </a:t>
            </a:r>
            <a:r>
              <a:rPr lang="it-IT" sz="2200" dirty="0" smtClean="0">
                <a:solidFill>
                  <a:schemeClr val="tx1"/>
                </a:solidFill>
                <a:latin typeface="Arial" panose="020B0604020202020204" pitchFamily="34" charset="0"/>
                <a:cs typeface="Arial" panose="020B0604020202020204" pitchFamily="34" charset="0"/>
              </a:rPr>
              <a:t>market </a:t>
            </a:r>
            <a:r>
              <a:rPr lang="it-IT" sz="2200" dirty="0" err="1" smtClean="0">
                <a:solidFill>
                  <a:schemeClr val="tx1"/>
                </a:solidFill>
                <a:latin typeface="Arial" panose="020B0604020202020204" pitchFamily="34" charset="0"/>
                <a:cs typeface="Arial" panose="020B0604020202020204" pitchFamily="34" charset="0"/>
              </a:rPr>
              <a:t>acceptance</a:t>
            </a:r>
            <a:endParaRPr lang="it-IT" sz="2200" b="1" dirty="0">
              <a:solidFill>
                <a:schemeClr val="accent1">
                  <a:lumMod val="50000"/>
                </a:schemeClr>
              </a:solidFill>
              <a:latin typeface="Arial" panose="020B0604020202020204" pitchFamily="34" charset="0"/>
              <a:cs typeface="Arial" panose="020B0604020202020204" pitchFamily="34" charset="0"/>
            </a:endParaRPr>
          </a:p>
        </p:txBody>
      </p:sp>
      <p:sp>
        <p:nvSpPr>
          <p:cNvPr id="5" name="Freccia a destra con strisce 4"/>
          <p:cNvSpPr/>
          <p:nvPr/>
        </p:nvSpPr>
        <p:spPr>
          <a:xfrm rot="5400000">
            <a:off x="5588782" y="3082254"/>
            <a:ext cx="883056" cy="2664373"/>
          </a:xfrm>
          <a:prstGeom prst="stripedRightArrow">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472966" y="4855969"/>
            <a:ext cx="10880834" cy="198884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427613" y="5034390"/>
            <a:ext cx="10764387" cy="1938992"/>
          </a:xfrm>
          <a:prstGeom prst="rect">
            <a:avLst/>
          </a:prstGeom>
          <a:noFill/>
        </p:spPr>
        <p:txBody>
          <a:bodyPr wrap="square" rtlCol="0">
            <a:spAutoFit/>
          </a:bodyPr>
          <a:lstStyle/>
          <a:p>
            <a:r>
              <a:rPr lang="it-IT" sz="2000" dirty="0" err="1">
                <a:latin typeface="Arial" panose="020B0604020202020204" pitchFamily="34" charset="0"/>
                <a:cs typeface="Arial" panose="020B0604020202020204" pitchFamily="34" charset="0"/>
              </a:rPr>
              <a:t>Entrepreneurial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internationalization</a:t>
            </a:r>
            <a:r>
              <a:rPr lang="it-IT" sz="2000" dirty="0">
                <a:latin typeface="Arial" panose="020B0604020202020204" pitchFamily="34" charset="0"/>
                <a:cs typeface="Arial" panose="020B0604020202020204" pitchFamily="34" charset="0"/>
              </a:rPr>
              <a:t>/</a:t>
            </a:r>
            <a:r>
              <a:rPr lang="it-IT" sz="2000" dirty="0" err="1">
                <a:latin typeface="Arial" panose="020B0604020202020204" pitchFamily="34" charset="0"/>
                <a:cs typeface="Arial" panose="020B0604020202020204" pitchFamily="34" charset="0"/>
              </a:rPr>
              <a:t>superior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international</a:t>
            </a:r>
            <a:r>
              <a:rPr lang="it-IT" sz="2000" dirty="0">
                <a:latin typeface="Arial" panose="020B0604020202020204" pitchFamily="34" charset="0"/>
                <a:cs typeface="Arial" panose="020B0604020202020204" pitchFamily="34" charset="0"/>
              </a:rPr>
              <a:t> performance </a:t>
            </a:r>
            <a:r>
              <a:rPr lang="it-IT" sz="2000" dirty="0" err="1" smtClean="0">
                <a:latin typeface="Arial" panose="020B0604020202020204" pitchFamily="34" charset="0"/>
                <a:cs typeface="Arial" panose="020B0604020202020204" pitchFamily="34" charset="0"/>
              </a:rPr>
              <a:t>through</a:t>
            </a:r>
            <a:endParaRPr lang="it-IT"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dirty="0" err="1" smtClean="0">
                <a:latin typeface="Arial" panose="020B0604020202020204" pitchFamily="34" charset="0"/>
                <a:cs typeface="Arial" panose="020B0604020202020204" pitchFamily="34" charset="0"/>
              </a:rPr>
              <a:t>decreased</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time to </a:t>
            </a:r>
            <a:r>
              <a:rPr lang="it-IT" sz="2000" dirty="0" smtClean="0">
                <a:latin typeface="Arial" panose="020B0604020202020204" pitchFamily="34" charset="0"/>
                <a:cs typeface="Arial" panose="020B0604020202020204" pitchFamily="34" charset="0"/>
              </a:rPr>
              <a:t>market</a:t>
            </a:r>
          </a:p>
          <a:p>
            <a:pPr marL="342900" indent="-342900">
              <a:buFont typeface="Arial" panose="020B0604020202020204" pitchFamily="34" charset="0"/>
              <a:buChar char="•"/>
            </a:pPr>
            <a:r>
              <a:rPr lang="it-IT" sz="2000" dirty="0" smtClean="0">
                <a:latin typeface="Arial" panose="020B0604020202020204" pitchFamily="34" charset="0"/>
                <a:cs typeface="Arial" panose="020B0604020202020204" pitchFamily="34" charset="0"/>
              </a:rPr>
              <a:t>early </a:t>
            </a:r>
            <a:r>
              <a:rPr lang="it-IT" sz="2000" dirty="0" err="1">
                <a:latin typeface="Arial" panose="020B0604020202020204" pitchFamily="34" charset="0"/>
                <a:cs typeface="Arial" panose="020B0604020202020204" pitchFamily="34" charset="0"/>
              </a:rPr>
              <a:t>customer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acceptance</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accelerated</a:t>
            </a:r>
            <a:r>
              <a:rPr lang="it-IT" sz="2000" dirty="0">
                <a:latin typeface="Arial" panose="020B0604020202020204" pitchFamily="34" charset="0"/>
                <a:cs typeface="Arial" panose="020B0604020202020204" pitchFamily="34" charset="0"/>
              </a:rPr>
              <a:t> market </a:t>
            </a:r>
            <a:r>
              <a:rPr lang="it-IT" sz="2000" dirty="0" err="1" smtClean="0">
                <a:latin typeface="Arial" panose="020B0604020202020204" pitchFamily="34" charset="0"/>
                <a:cs typeface="Arial" panose="020B0604020202020204" pitchFamily="34" charset="0"/>
              </a:rPr>
              <a:t>penetration</a:t>
            </a:r>
            <a:endParaRPr lang="it-IT"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dirty="0" smtClean="0">
                <a:latin typeface="Arial" panose="020B0604020202020204" pitchFamily="34" charset="0"/>
                <a:cs typeface="Arial" panose="020B0604020202020204" pitchFamily="34" charset="0"/>
              </a:rPr>
              <a:t>early </a:t>
            </a:r>
            <a:r>
              <a:rPr lang="it-IT" sz="2000" dirty="0" err="1">
                <a:latin typeface="Arial" panose="020B0604020202020204" pitchFamily="34" charset="0"/>
                <a:cs typeface="Arial" panose="020B0604020202020204" pitchFamily="34" charset="0"/>
              </a:rPr>
              <a:t>economic</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return</a:t>
            </a:r>
            <a:r>
              <a:rPr lang="it-IT"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it-IT" sz="2000" dirty="0" err="1" smtClean="0">
                <a:latin typeface="Arial" panose="020B0604020202020204" pitchFamily="34" charset="0"/>
                <a:cs typeface="Arial" panose="020B0604020202020204" pitchFamily="34" charset="0"/>
              </a:rPr>
              <a:t>positively</a:t>
            </a:r>
            <a:r>
              <a:rPr lang="it-IT" sz="2000" dirty="0" smtClean="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altered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risk</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profile</a:t>
            </a:r>
            <a:endParaRPr lang="it-IT" sz="2000" dirty="0">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53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Managing</a:t>
            </a:r>
            <a:r>
              <a:rPr lang="it-IT" dirty="0" smtClean="0"/>
              <a:t> long-</a:t>
            </a:r>
            <a:r>
              <a:rPr lang="it-IT" dirty="0" err="1" smtClean="0"/>
              <a:t>term</a:t>
            </a:r>
            <a:r>
              <a:rPr lang="it-IT" dirty="0" smtClean="0"/>
              <a:t> </a:t>
            </a:r>
            <a:r>
              <a:rPr lang="it-IT" dirty="0" err="1" smtClean="0"/>
              <a:t>growth</a:t>
            </a:r>
            <a:endParaRPr lang="it-IT" dirty="0"/>
          </a:p>
        </p:txBody>
      </p:sp>
      <p:sp>
        <p:nvSpPr>
          <p:cNvPr id="3" name="Segnaposto testo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434488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From </a:t>
            </a:r>
            <a:r>
              <a:rPr lang="it-IT" dirty="0" err="1" smtClean="0"/>
              <a:t>childhood</a:t>
            </a:r>
            <a:r>
              <a:rPr lang="it-IT" dirty="0" smtClean="0"/>
              <a:t> to </a:t>
            </a:r>
            <a:r>
              <a:rPr lang="it-IT" dirty="0" err="1" smtClean="0"/>
              <a:t>maturity</a:t>
            </a:r>
            <a:endParaRPr lang="it-IT" dirty="0"/>
          </a:p>
        </p:txBody>
      </p:sp>
      <p:sp>
        <p:nvSpPr>
          <p:cNvPr id="3" name="Segnaposto contenuto 2"/>
          <p:cNvSpPr>
            <a:spLocks noGrp="1"/>
          </p:cNvSpPr>
          <p:nvPr>
            <p:ph idx="1"/>
          </p:nvPr>
        </p:nvSpPr>
        <p:spPr/>
        <p:txBody>
          <a:bodyPr/>
          <a:lstStyle/>
          <a:p>
            <a:r>
              <a:rPr lang="it-IT" dirty="0" err="1" smtClean="0"/>
              <a:t>Initial</a:t>
            </a:r>
            <a:r>
              <a:rPr lang="it-IT" dirty="0" smtClean="0"/>
              <a:t> </a:t>
            </a:r>
            <a:r>
              <a:rPr lang="it-IT" dirty="0" err="1" smtClean="0"/>
              <a:t>stages</a:t>
            </a:r>
            <a:r>
              <a:rPr lang="it-IT" dirty="0" smtClean="0"/>
              <a:t> of </a:t>
            </a:r>
            <a:r>
              <a:rPr lang="it-IT" dirty="0" err="1" smtClean="0"/>
              <a:t>entrepreneurial</a:t>
            </a:r>
            <a:r>
              <a:rPr lang="it-IT" dirty="0" smtClean="0"/>
              <a:t> </a:t>
            </a:r>
            <a:r>
              <a:rPr lang="it-IT" dirty="0" err="1" smtClean="0"/>
              <a:t>internationalization</a:t>
            </a:r>
            <a:r>
              <a:rPr lang="it-IT" dirty="0" smtClean="0"/>
              <a:t> </a:t>
            </a:r>
            <a:r>
              <a:rPr lang="it-IT" dirty="0" err="1" smtClean="0"/>
              <a:t>well</a:t>
            </a:r>
            <a:r>
              <a:rPr lang="it-IT" dirty="0" smtClean="0"/>
              <a:t> </a:t>
            </a:r>
            <a:r>
              <a:rPr lang="it-IT" dirty="0" err="1" smtClean="0"/>
              <a:t>studied</a:t>
            </a:r>
            <a:r>
              <a:rPr lang="it-IT" dirty="0" smtClean="0"/>
              <a:t> </a:t>
            </a:r>
            <a:r>
              <a:rPr lang="it-IT" dirty="0" err="1" smtClean="0"/>
              <a:t>but</a:t>
            </a:r>
            <a:r>
              <a:rPr lang="it-IT" dirty="0" smtClean="0"/>
              <a:t> </a:t>
            </a:r>
            <a:r>
              <a:rPr lang="it-IT" dirty="0" err="1" smtClean="0"/>
              <a:t>little</a:t>
            </a:r>
            <a:r>
              <a:rPr lang="it-IT" dirty="0" smtClean="0"/>
              <a:t> </a:t>
            </a:r>
            <a:r>
              <a:rPr lang="it-IT" dirty="0" err="1" smtClean="0"/>
              <a:t>is</a:t>
            </a:r>
            <a:r>
              <a:rPr lang="it-IT" dirty="0" smtClean="0"/>
              <a:t> </a:t>
            </a:r>
            <a:r>
              <a:rPr lang="it-IT" dirty="0" err="1" smtClean="0"/>
              <a:t>known</a:t>
            </a:r>
            <a:r>
              <a:rPr lang="it-IT" dirty="0" smtClean="0"/>
              <a:t> </a:t>
            </a:r>
            <a:r>
              <a:rPr lang="it-IT" dirty="0" err="1" smtClean="0"/>
              <a:t>about</a:t>
            </a:r>
            <a:r>
              <a:rPr lang="it-IT" dirty="0" smtClean="0"/>
              <a:t> </a:t>
            </a:r>
            <a:r>
              <a:rPr lang="it-IT" dirty="0" err="1" smtClean="0"/>
              <a:t>longer-term</a:t>
            </a:r>
            <a:r>
              <a:rPr lang="it-IT" dirty="0" smtClean="0"/>
              <a:t> </a:t>
            </a:r>
            <a:r>
              <a:rPr lang="it-IT" dirty="0" err="1" smtClean="0"/>
              <a:t>development</a:t>
            </a:r>
            <a:r>
              <a:rPr lang="it-IT" dirty="0" smtClean="0"/>
              <a:t>, </a:t>
            </a:r>
            <a:r>
              <a:rPr lang="it-IT" dirty="0" err="1" smtClean="0"/>
              <a:t>survival</a:t>
            </a:r>
            <a:r>
              <a:rPr lang="it-IT" dirty="0" smtClean="0"/>
              <a:t> and performance</a:t>
            </a:r>
          </a:p>
          <a:p>
            <a:r>
              <a:rPr lang="it-IT" dirty="0" err="1" smtClean="0"/>
              <a:t>What</a:t>
            </a:r>
            <a:r>
              <a:rPr lang="it-IT" dirty="0" smtClean="0"/>
              <a:t> are the drivers of </a:t>
            </a:r>
            <a:r>
              <a:rPr lang="it-IT" dirty="0" err="1" smtClean="0"/>
              <a:t>continued</a:t>
            </a:r>
            <a:r>
              <a:rPr lang="it-IT" dirty="0" smtClean="0"/>
              <a:t> </a:t>
            </a:r>
            <a:r>
              <a:rPr lang="it-IT" dirty="0" err="1" smtClean="0"/>
              <a:t>entrepreneurial</a:t>
            </a:r>
            <a:r>
              <a:rPr lang="it-IT" dirty="0" smtClean="0"/>
              <a:t> </a:t>
            </a:r>
            <a:r>
              <a:rPr lang="it-IT" dirty="0" err="1" smtClean="0"/>
              <a:t>internationalization</a:t>
            </a:r>
            <a:r>
              <a:rPr lang="it-IT" dirty="0" smtClean="0"/>
              <a:t>?</a:t>
            </a:r>
          </a:p>
          <a:p>
            <a:r>
              <a:rPr lang="it-IT" dirty="0" smtClean="0"/>
              <a:t>How do </a:t>
            </a:r>
            <a:r>
              <a:rPr lang="it-IT" dirty="0" err="1" smtClean="0"/>
              <a:t>growth</a:t>
            </a:r>
            <a:r>
              <a:rPr lang="it-IT" dirty="0"/>
              <a:t> </a:t>
            </a:r>
            <a:r>
              <a:rPr lang="it-IT" dirty="0" err="1" smtClean="0"/>
              <a:t>patterns</a:t>
            </a:r>
            <a:r>
              <a:rPr lang="it-IT" dirty="0" smtClean="0"/>
              <a:t> and </a:t>
            </a:r>
            <a:r>
              <a:rPr lang="it-IT" dirty="0" err="1" smtClean="0"/>
              <a:t>internationalization</a:t>
            </a:r>
            <a:r>
              <a:rPr lang="it-IT" dirty="0" smtClean="0"/>
              <a:t> </a:t>
            </a:r>
            <a:r>
              <a:rPr lang="it-IT" dirty="0" err="1" smtClean="0"/>
              <a:t>paths</a:t>
            </a:r>
            <a:r>
              <a:rPr lang="it-IT" dirty="0" smtClean="0"/>
              <a:t> of </a:t>
            </a:r>
            <a:r>
              <a:rPr lang="it-IT" dirty="0" err="1" smtClean="0"/>
              <a:t>entrepreneurial</a:t>
            </a:r>
            <a:r>
              <a:rPr lang="it-IT" dirty="0" smtClean="0"/>
              <a:t> </a:t>
            </a:r>
            <a:r>
              <a:rPr lang="it-IT" dirty="0" err="1" smtClean="0"/>
              <a:t>internationalizers</a:t>
            </a:r>
            <a:r>
              <a:rPr lang="it-IT" dirty="0" smtClean="0"/>
              <a:t> evolve on the </a:t>
            </a:r>
            <a:r>
              <a:rPr lang="it-IT" dirty="0" err="1" smtClean="0"/>
              <a:t>longer</a:t>
            </a:r>
            <a:r>
              <a:rPr lang="it-IT" dirty="0" smtClean="0"/>
              <a:t> </a:t>
            </a:r>
            <a:r>
              <a:rPr lang="it-IT" dirty="0" err="1" smtClean="0"/>
              <a:t>run</a:t>
            </a:r>
            <a:r>
              <a:rPr lang="it-IT" dirty="0" smtClean="0"/>
              <a:t>?</a:t>
            </a:r>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1421127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a 8"/>
          <p:cNvGraphicFramePr>
            <a:graphicFrameLocks noGrp="1"/>
          </p:cNvGraphicFramePr>
          <p:nvPr>
            <p:extLst/>
          </p:nvPr>
        </p:nvGraphicFramePr>
        <p:xfrm>
          <a:off x="204951" y="121919"/>
          <a:ext cx="11813628" cy="6736081"/>
        </p:xfrm>
        <a:graphic>
          <a:graphicData uri="http://schemas.openxmlformats.org/drawingml/2006/table">
            <a:tbl>
              <a:tblPr firstRow="1" firstCol="1" bandRow="1"/>
              <a:tblGrid>
                <a:gridCol w="5981641">
                  <a:extLst>
                    <a:ext uri="{9D8B030D-6E8A-4147-A177-3AD203B41FA5}">
                      <a16:colId xmlns:a16="http://schemas.microsoft.com/office/drawing/2014/main" val="2284377145"/>
                    </a:ext>
                  </a:extLst>
                </a:gridCol>
                <a:gridCol w="5831987">
                  <a:extLst>
                    <a:ext uri="{9D8B030D-6E8A-4147-A177-3AD203B41FA5}">
                      <a16:colId xmlns:a16="http://schemas.microsoft.com/office/drawing/2014/main" val="2144181677"/>
                    </a:ext>
                  </a:extLst>
                </a:gridCol>
              </a:tblGrid>
              <a:tr h="240902">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Kazanjian, 1988</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Gabrielsson et al, 2008</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08588740"/>
                  </a:ext>
                </a:extLst>
              </a:tr>
              <a:tr h="240902">
                <a:tc>
                  <a:txBody>
                    <a:bodyPr/>
                    <a:lstStyle/>
                    <a:p>
                      <a:pPr>
                        <a:lnSpc>
                          <a:spcPct val="107000"/>
                        </a:lnSpc>
                        <a:spcAft>
                          <a:spcPts val="0"/>
                        </a:spcAft>
                      </a:pPr>
                      <a:r>
                        <a:rPr lang="en-US" sz="1600" b="1" i="1">
                          <a:effectLst/>
                          <a:latin typeface="Palatino Linotype" panose="02040502050505030304" pitchFamily="18" charset="0"/>
                          <a:ea typeface="Calibri" panose="020F0502020204030204" pitchFamily="34" charset="0"/>
                          <a:cs typeface="Times New Roman" panose="02020603050405020304" pitchFamily="18" charset="0"/>
                        </a:rPr>
                        <a:t>1st stage: conception and development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0"/>
                        </a:spcAft>
                      </a:pPr>
                      <a:r>
                        <a:rPr lang="en-US" sz="1600" b="1" i="1">
                          <a:effectLst/>
                          <a:latin typeface="Palatino Linotype" panose="02040502050505030304" pitchFamily="18" charset="0"/>
                          <a:ea typeface="Calibri" panose="020F0502020204030204" pitchFamily="34" charset="0"/>
                          <a:cs typeface="Times New Roman" panose="02020603050405020304" pitchFamily="18" charset="0"/>
                        </a:rPr>
                        <a:t>1 stage: the introductory phase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09955967"/>
                  </a:ext>
                </a:extLst>
              </a:tr>
              <a:tr h="240902">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Structure and formality are nonexistent;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Underdeveloped structure; limited resources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570570"/>
                  </a:ext>
                </a:extLst>
              </a:tr>
              <a:tr h="240902">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Creation of idea - Construction of protoype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Select channels/networks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890841"/>
                  </a:ext>
                </a:extLst>
              </a:tr>
              <a:tr h="279091">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Find financial backers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(Inter)national funding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865855"/>
                  </a:ext>
                </a:extLst>
              </a:tr>
              <a:tr h="240902">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Strategic positioning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Strategic positioning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255378"/>
                  </a:ext>
                </a:extLst>
              </a:tr>
              <a:tr h="240902">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Integrated</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operation</a:t>
                      </a: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 -market </a:t>
                      </a:r>
                      <a:r>
                        <a:rPr lang="it-IT" sz="1600" dirty="0" err="1">
                          <a:effectLst/>
                          <a:latin typeface="Palatino Linotype" panose="02040502050505030304" pitchFamily="18" charset="0"/>
                          <a:ea typeface="Calibri" panose="020F0502020204030204" pitchFamily="34" charset="0"/>
                          <a:cs typeface="Times New Roman" panose="02020603050405020304" pitchFamily="18" charset="0"/>
                        </a:rPr>
                        <a:t>strategy</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4733029"/>
                  </a:ext>
                </a:extLst>
              </a:tr>
              <a:tr h="255436">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Deliberate system for organizational </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learning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828677"/>
                  </a:ext>
                </a:extLst>
              </a:tr>
              <a:tr h="283652">
                <a:tc>
                  <a:txBody>
                    <a:bodyPr/>
                    <a:lstStyle/>
                    <a:p>
                      <a:pPr>
                        <a:lnSpc>
                          <a:spcPct val="107000"/>
                        </a:lnSpc>
                        <a:spcAft>
                          <a:spcPts val="0"/>
                        </a:spcAft>
                      </a:pPr>
                      <a:r>
                        <a:rPr lang="it-IT" sz="1600" b="1" i="1" dirty="0">
                          <a:effectLst/>
                          <a:latin typeface="Palatino Linotype" panose="02040502050505030304" pitchFamily="18" charset="0"/>
                          <a:ea typeface="Calibri" panose="020F0502020204030204" pitchFamily="34" charset="0"/>
                          <a:cs typeface="Times New Roman" panose="02020603050405020304" pitchFamily="18" charset="0"/>
                        </a:rPr>
                        <a:t>2nd stage: </a:t>
                      </a:r>
                      <a:r>
                        <a:rPr lang="it-IT" sz="1600" b="1" i="1" dirty="0" err="1">
                          <a:effectLst/>
                          <a:latin typeface="Palatino Linotype" panose="02040502050505030304" pitchFamily="18" charset="0"/>
                          <a:ea typeface="Calibri" panose="020F0502020204030204" pitchFamily="34" charset="0"/>
                          <a:cs typeface="Times New Roman" panose="02020603050405020304" pitchFamily="18" charset="0"/>
                        </a:rPr>
                        <a:t>commercialization</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0"/>
                        </a:spcAft>
                      </a:pPr>
                      <a:r>
                        <a:rPr lang="en-US" sz="1600" b="1" i="1" dirty="0">
                          <a:effectLst/>
                          <a:latin typeface="Palatino Linotype" panose="02040502050505030304" pitchFamily="18" charset="0"/>
                          <a:ea typeface="Calibri" panose="020F0502020204030204" pitchFamily="34" charset="0"/>
                          <a:cs typeface="Times New Roman" panose="02020603050405020304" pitchFamily="18" charset="0"/>
                        </a:rPr>
                        <a:t>2nd stage: growth and resource accumulation</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20513421"/>
                  </a:ext>
                </a:extLst>
              </a:tr>
              <a:tr h="274658">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Org task system becomes a consideration; functions are created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Resource accumulation through organizational learning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835350"/>
                  </a:ext>
                </a:extLst>
              </a:tr>
              <a:tr h="240902">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Single owner, few people dominate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Self-finance though growth</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341794"/>
                  </a:ext>
                </a:extLst>
              </a:tr>
              <a:tr h="255555">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Strategic positioning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Planning – </a:t>
                      </a:r>
                      <a:r>
                        <a:rPr lang="it-IT" sz="1600" dirty="0" err="1" smtClean="0">
                          <a:effectLst/>
                          <a:latin typeface="Palatino Linotype" panose="02040502050505030304" pitchFamily="18" charset="0"/>
                          <a:ea typeface="Calibri" panose="020F0502020204030204" pitchFamily="34" charset="0"/>
                          <a:cs typeface="Times New Roman" panose="02020603050405020304" pitchFamily="18" charset="0"/>
                        </a:rPr>
                        <a:t>strategy</a:t>
                      </a: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209858"/>
                  </a:ext>
                </a:extLst>
              </a:tr>
              <a:tr h="240902">
                <a:tc>
                  <a:txBody>
                    <a:bodyPr/>
                    <a:lstStyle/>
                    <a:p>
                      <a:pPr>
                        <a:lnSpc>
                          <a:spcPct val="107000"/>
                        </a:lnSpc>
                        <a:spcAft>
                          <a:spcPts val="0"/>
                        </a:spcAft>
                      </a:pPr>
                      <a:r>
                        <a:rPr lang="it-IT" sz="1600" b="1" i="1" dirty="0">
                          <a:effectLst/>
                          <a:latin typeface="Palatino Linotype" panose="02040502050505030304" pitchFamily="18" charset="0"/>
                          <a:ea typeface="Calibri" panose="020F0502020204030204" pitchFamily="34" charset="0"/>
                          <a:cs typeface="Times New Roman" panose="02020603050405020304" pitchFamily="18" charset="0"/>
                        </a:rPr>
                        <a:t>3rd stage: </a:t>
                      </a:r>
                      <a:r>
                        <a:rPr lang="it-IT" sz="1600" b="1" i="1" dirty="0" err="1">
                          <a:effectLst/>
                          <a:latin typeface="Palatino Linotype" panose="02040502050505030304" pitchFamily="18" charset="0"/>
                          <a:ea typeface="Calibri" panose="020F0502020204030204" pitchFamily="34" charset="0"/>
                          <a:cs typeface="Times New Roman" panose="02020603050405020304" pitchFamily="18" charset="0"/>
                        </a:rPr>
                        <a:t>growth</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0"/>
                        </a:spcAft>
                      </a:pPr>
                      <a:r>
                        <a:rPr lang="en-US" sz="1600" b="1" i="1" dirty="0">
                          <a:effectLst/>
                          <a:latin typeface="Palatino Linotype" panose="02040502050505030304" pitchFamily="18" charset="0"/>
                          <a:ea typeface="Calibri" panose="020F0502020204030204" pitchFamily="34" charset="0"/>
                          <a:cs typeface="Times New Roman" panose="02020603050405020304" pitchFamily="18" charset="0"/>
                        </a:rPr>
                        <a:t>3rd stage: break out and required strategies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11718415"/>
                  </a:ext>
                </a:extLst>
              </a:tr>
              <a:tr h="508117">
                <a:tc>
                  <a:txBody>
                    <a:bodyPr/>
                    <a:lstStyle/>
                    <a:p>
                      <a:pPr>
                        <a:lnSpc>
                          <a:spcPct val="107000"/>
                        </a:lnSpc>
                        <a:spcAft>
                          <a:spcPts val="0"/>
                        </a:spcAft>
                      </a:pPr>
                      <a:r>
                        <a:rPr lang="en-US" sz="1600" dirty="0">
                          <a:solidFill>
                            <a:srgbClr val="000000"/>
                          </a:solidFill>
                          <a:effectLst/>
                          <a:latin typeface="Palatino Linotype" panose="02040502050505030304" pitchFamily="18" charset="0"/>
                          <a:ea typeface="AdvP4DF60E"/>
                          <a:cs typeface="Times New Roman" panose="02020603050405020304" pitchFamily="18" charset="0"/>
                        </a:rPr>
                        <a:t>To produce, sell and distribute  product in volume and to avoid being shaken out of the market as </a:t>
                      </a:r>
                      <a:r>
                        <a:rPr lang="en-US" sz="1600" dirty="0" smtClean="0">
                          <a:solidFill>
                            <a:srgbClr val="000000"/>
                          </a:solidFill>
                          <a:effectLst/>
                          <a:latin typeface="Palatino Linotype" panose="02040502050505030304" pitchFamily="18" charset="0"/>
                          <a:ea typeface="AdvP4DF60E"/>
                          <a:cs typeface="Times New Roman" panose="02020603050405020304" pitchFamily="18" charset="0"/>
                        </a:rPr>
                        <a:t>ineffective </a:t>
                      </a:r>
                      <a:r>
                        <a:rPr lang="en-US" sz="1600" dirty="0">
                          <a:solidFill>
                            <a:srgbClr val="000000"/>
                          </a:solidFill>
                          <a:effectLst/>
                          <a:latin typeface="Palatino Linotype" panose="02040502050505030304" pitchFamily="18" charset="0"/>
                          <a:ea typeface="AdvP4DF60E"/>
                          <a:cs typeface="Times New Roman" panose="02020603050405020304" pitchFamily="18" charset="0"/>
                        </a:rPr>
                        <a:t>or inefficient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Ties with global player/network</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697392"/>
                  </a:ext>
                </a:extLst>
              </a:tr>
              <a:tr h="240902">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Pressure to attain profitability</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Effective implementation of strategies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433685"/>
                  </a:ext>
                </a:extLst>
              </a:tr>
              <a:tr h="492583">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Balance profits against future growth</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Global </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vision,</a:t>
                      </a:r>
                      <a:r>
                        <a:rPr lang="en-US" sz="1600" baseline="0" dirty="0" smtClean="0">
                          <a:effectLst/>
                          <a:latin typeface="Palatino Linotype" panose="02040502050505030304" pitchFamily="18" charset="0"/>
                          <a:ea typeface="Calibri" panose="020F0502020204030204" pitchFamily="34" charset="0"/>
                          <a:cs typeface="Times New Roman" panose="02020603050405020304" pitchFamily="18" charset="0"/>
                        </a:rPr>
                        <a:t> </a:t>
                      </a:r>
                      <a:r>
                        <a:rPr lang="en-US" sz="1600" dirty="0" smtClean="0">
                          <a:effectLst/>
                          <a:latin typeface="Palatino Linotype" panose="02040502050505030304" pitchFamily="18" charset="0"/>
                          <a:ea typeface="Calibri" panose="020F0502020204030204" pitchFamily="34" charset="0"/>
                          <a:cs typeface="Times New Roman" panose="02020603050405020304" pitchFamily="18" charset="0"/>
                        </a:rPr>
                        <a:t>commitment </a:t>
                      </a: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to rapid entry and market penetration</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042939"/>
                  </a:ext>
                </a:extLst>
              </a:tr>
              <a:tr h="566339">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Growth of hierarchy; advent of functional specialization; move toward professionally trained, experienced people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785416"/>
                  </a:ext>
                </a:extLst>
              </a:tr>
              <a:tr h="240902">
                <a:tc>
                  <a:txBody>
                    <a:bodyPr/>
                    <a:lstStyle/>
                    <a:p>
                      <a:pPr>
                        <a:lnSpc>
                          <a:spcPct val="107000"/>
                        </a:lnSpc>
                        <a:spcAft>
                          <a:spcPts val="0"/>
                        </a:spcAft>
                      </a:pPr>
                      <a:r>
                        <a:rPr lang="it-IT" sz="1600" dirty="0">
                          <a:effectLst/>
                          <a:latin typeface="Palatino Linotype" panose="02040502050505030304" pitchFamily="18" charset="0"/>
                          <a:ea typeface="Calibri" panose="020F0502020204030204" pitchFamily="34" charset="0"/>
                          <a:cs typeface="Times New Roman" panose="02020603050405020304" pitchFamily="18" charset="0"/>
                        </a:rPr>
                        <a:t>Strategic </a:t>
                      </a:r>
                      <a:r>
                        <a:rPr lang="it-IT" sz="1600" dirty="0" err="1" smtClean="0">
                          <a:effectLst/>
                          <a:latin typeface="Palatino Linotype" panose="02040502050505030304" pitchFamily="18" charset="0"/>
                          <a:ea typeface="Calibri" panose="020F0502020204030204" pitchFamily="34" charset="0"/>
                          <a:cs typeface="Times New Roman" panose="02020603050405020304" pitchFamily="18" charset="0"/>
                        </a:rPr>
                        <a:t>positioning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072366"/>
                  </a:ext>
                </a:extLst>
              </a:tr>
              <a:tr h="240902">
                <a:tc>
                  <a:txBody>
                    <a:bodyPr/>
                    <a:lstStyle/>
                    <a:p>
                      <a:pPr>
                        <a:lnSpc>
                          <a:spcPct val="107000"/>
                        </a:lnSpc>
                        <a:spcAft>
                          <a:spcPts val="0"/>
                        </a:spcAft>
                      </a:pPr>
                      <a:r>
                        <a:rPr lang="it-IT" sz="1600" b="1" i="1">
                          <a:effectLst/>
                          <a:latin typeface="Palatino Linotype" panose="02040502050505030304" pitchFamily="18" charset="0"/>
                          <a:ea typeface="Calibri" panose="020F0502020204030204" pitchFamily="34" charset="0"/>
                          <a:cs typeface="Times New Roman" panose="02020603050405020304" pitchFamily="18" charset="0"/>
                        </a:rPr>
                        <a:t>4th stage: stability</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a:noFill/>
                    </a:lnB>
                    <a:solidFill>
                      <a:srgbClr val="E7E6E6"/>
                    </a:solidFill>
                  </a:tcPr>
                </a:tc>
                <a:tc>
                  <a:txBody>
                    <a:bodyPr/>
                    <a:lstStyle/>
                    <a:p>
                      <a:pPr>
                        <a:lnSpc>
                          <a:spcPct val="107000"/>
                        </a:lnSpc>
                        <a:spcAft>
                          <a:spcPts val="0"/>
                        </a:spcAft>
                      </a:pPr>
                      <a:r>
                        <a:rPr lang="it-IT" sz="1600" b="1" i="1">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738435960"/>
                  </a:ext>
                </a:extLst>
              </a:tr>
              <a:tr h="246822">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Maintain growth momentum and market position</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789056"/>
                  </a:ext>
                </a:extLst>
              </a:tr>
              <a:tr h="240902">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Second generation product;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60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520314"/>
                  </a:ext>
                </a:extLst>
              </a:tr>
              <a:tr h="374825">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Professional/experienced team support original owner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525" marR="5552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857535"/>
                  </a:ext>
                </a:extLst>
              </a:tr>
            </a:tbl>
          </a:graphicData>
        </a:graphic>
      </p:graphicFrame>
    </p:spTree>
    <p:extLst>
      <p:ext uri="{BB962C8B-B14F-4D97-AF65-F5344CB8AC3E}">
        <p14:creationId xmlns:p14="http://schemas.microsoft.com/office/powerpoint/2010/main" val="296185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From </a:t>
            </a:r>
            <a:r>
              <a:rPr lang="it-IT" dirty="0" err="1" smtClean="0"/>
              <a:t>childhood</a:t>
            </a:r>
            <a:r>
              <a:rPr lang="it-IT" dirty="0" smtClean="0"/>
              <a:t> to </a:t>
            </a:r>
            <a:r>
              <a:rPr lang="it-IT" dirty="0" err="1" smtClean="0"/>
              <a:t>maturity</a:t>
            </a:r>
            <a:endParaRPr lang="it-IT" dirty="0"/>
          </a:p>
        </p:txBody>
      </p:sp>
      <p:graphicFrame>
        <p:nvGraphicFramePr>
          <p:cNvPr id="5" name="Segnaposto contenuto 4"/>
          <p:cNvGraphicFramePr>
            <a:graphicFrameLocks noGrp="1"/>
          </p:cNvGraphicFramePr>
          <p:nvPr>
            <p:ph idx="1"/>
            <p:extLst/>
          </p:nvPr>
        </p:nvGraphicFramePr>
        <p:xfrm>
          <a:off x="1182413" y="1285883"/>
          <a:ext cx="9743090" cy="5197821"/>
        </p:xfrm>
        <a:graphic>
          <a:graphicData uri="http://schemas.openxmlformats.org/drawingml/2006/table">
            <a:tbl>
              <a:tblPr firstRow="1" firstCol="1" bandRow="1"/>
              <a:tblGrid>
                <a:gridCol w="4871545">
                  <a:extLst>
                    <a:ext uri="{9D8B030D-6E8A-4147-A177-3AD203B41FA5}">
                      <a16:colId xmlns:a16="http://schemas.microsoft.com/office/drawing/2014/main" val="648055118"/>
                    </a:ext>
                  </a:extLst>
                </a:gridCol>
                <a:gridCol w="4871545">
                  <a:extLst>
                    <a:ext uri="{9D8B030D-6E8A-4147-A177-3AD203B41FA5}">
                      <a16:colId xmlns:a16="http://schemas.microsoft.com/office/drawing/2014/main" val="2352002687"/>
                    </a:ext>
                  </a:extLst>
                </a:gridCol>
              </a:tblGrid>
              <a:tr h="288130">
                <a:tc>
                  <a:txBody>
                    <a:bodyPr/>
                    <a:lstStyle/>
                    <a:p>
                      <a:pPr>
                        <a:lnSpc>
                          <a:spcPct val="107000"/>
                        </a:lnSpc>
                        <a:spcAft>
                          <a:spcPts val="0"/>
                        </a:spcAft>
                      </a:pPr>
                      <a:r>
                        <a:rPr lang="it-IT" sz="2400" b="1" i="1" dirty="0" err="1">
                          <a:solidFill>
                            <a:srgbClr val="000000"/>
                          </a:solidFill>
                          <a:effectLst/>
                          <a:latin typeface="Palatino Linotype" panose="02040502050505030304" pitchFamily="18" charset="0"/>
                          <a:ea typeface="Calibri" panose="020F0502020204030204" pitchFamily="34" charset="0"/>
                          <a:cs typeface="XbrkcbAdvPTimes"/>
                        </a:rPr>
                        <a:t>Internal</a:t>
                      </a:r>
                      <a:r>
                        <a:rPr lang="it-IT" sz="2400" b="1" i="1" dirty="0">
                          <a:solidFill>
                            <a:srgbClr val="000000"/>
                          </a:solidFill>
                          <a:effectLst/>
                          <a:latin typeface="Palatino Linotype" panose="02040502050505030304" pitchFamily="18" charset="0"/>
                          <a:ea typeface="Calibri" panose="020F0502020204030204" pitchFamily="34" charset="0"/>
                          <a:cs typeface="XbrkcbAdvPTimes"/>
                        </a:rPr>
                        <a:t> drivers</a:t>
                      </a:r>
                      <a:endParaRPr lang="it-IT"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2400" b="1" i="1" dirty="0" err="1">
                          <a:solidFill>
                            <a:srgbClr val="000000"/>
                          </a:solidFill>
                          <a:effectLst/>
                          <a:latin typeface="Palatino Linotype" panose="02040502050505030304" pitchFamily="18" charset="0"/>
                          <a:ea typeface="Calibri" panose="020F0502020204030204" pitchFamily="34" charset="0"/>
                          <a:cs typeface="XbrkcbAdvPTimes"/>
                        </a:rPr>
                        <a:t>External</a:t>
                      </a:r>
                      <a:r>
                        <a:rPr lang="it-IT" sz="2400" b="1" i="1" dirty="0">
                          <a:solidFill>
                            <a:srgbClr val="000000"/>
                          </a:solidFill>
                          <a:effectLst/>
                          <a:latin typeface="Palatino Linotype" panose="02040502050505030304" pitchFamily="18" charset="0"/>
                          <a:ea typeface="Calibri" panose="020F0502020204030204" pitchFamily="34" charset="0"/>
                          <a:cs typeface="XbrkcbAdvPTimes"/>
                        </a:rPr>
                        <a:t> drivers</a:t>
                      </a:r>
                      <a:endParaRPr lang="it-IT"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417638"/>
                  </a:ext>
                </a:extLst>
              </a:tr>
              <a:tr h="1728772">
                <a:tc>
                  <a:txBody>
                    <a:bodyPr/>
                    <a:lstStyle/>
                    <a:p>
                      <a:pPr>
                        <a:lnSpc>
                          <a:spcPct val="107000"/>
                        </a:lnSpc>
                        <a:spcAft>
                          <a:spcPts val="0"/>
                        </a:spcAft>
                      </a:pPr>
                      <a:r>
                        <a:rPr lang="en-US" sz="1800" dirty="0">
                          <a:solidFill>
                            <a:srgbClr val="000000"/>
                          </a:solidFill>
                          <a:effectLst/>
                          <a:latin typeface="Palatino Linotype" panose="02040502050505030304" pitchFamily="18" charset="0"/>
                          <a:ea typeface="Calibri" panose="020F0502020204030204" pitchFamily="34" charset="0"/>
                          <a:cs typeface="XbrkcbAdvPTimes"/>
                        </a:rPr>
                        <a:t>Founder and team-related: international, industry entrepreneurial experience, management experience, commitment to growth, education; decision making logics; team openness and team composition (diversity, completeness</a:t>
                      </a:r>
                      <a:r>
                        <a:rPr lang="en-US" sz="1800" dirty="0" smtClean="0">
                          <a:solidFill>
                            <a:srgbClr val="000000"/>
                          </a:solidFill>
                          <a:effectLst/>
                          <a:latin typeface="Palatino Linotype" panose="02040502050505030304" pitchFamily="18" charset="0"/>
                          <a:ea typeface="Calibri" panose="020F0502020204030204" pitchFamily="34" charset="0"/>
                          <a:cs typeface="XbrkcbAdvPTimes"/>
                        </a:rPr>
                        <a:t>)</a:t>
                      </a:r>
                      <a:r>
                        <a:rPr lang="en-US" sz="1800" dirty="0">
                          <a:solidFill>
                            <a:srgbClr val="000000"/>
                          </a:solidFill>
                          <a:effectLst/>
                          <a:latin typeface="Palatino Linotype" panose="02040502050505030304" pitchFamily="18" charset="0"/>
                          <a:ea typeface="Calibri" panose="020F0502020204030204" pitchFamily="34" charset="0"/>
                          <a:cs typeface="XbrkcbAdvPTimes"/>
                        </a:rPr>
                        <a:t>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solidFill>
                            <a:srgbClr val="000000"/>
                          </a:solidFill>
                          <a:effectLst/>
                          <a:latin typeface="Palatino Linotype" panose="02040502050505030304" pitchFamily="18" charset="0"/>
                          <a:ea typeface="Calibri" panose="020F0502020204030204" pitchFamily="34" charset="0"/>
                          <a:cs typeface="XbrkcbAdvPTimes"/>
                        </a:rPr>
                        <a:t>Profile of target markets (e.g. institutional environment; growth potential, customer sophistication)</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005785"/>
                  </a:ext>
                </a:extLst>
              </a:tr>
              <a:tr h="576257">
                <a:tc>
                  <a:txBody>
                    <a:bodyPr/>
                    <a:lstStyle/>
                    <a:p>
                      <a:pPr>
                        <a:lnSpc>
                          <a:spcPct val="107000"/>
                        </a:lnSpc>
                        <a:spcAft>
                          <a:spcPts val="0"/>
                        </a:spcAft>
                      </a:pPr>
                      <a:r>
                        <a:rPr lang="en-US" sz="1800">
                          <a:solidFill>
                            <a:srgbClr val="000000"/>
                          </a:solidFill>
                          <a:effectLst/>
                          <a:latin typeface="Palatino Linotype" panose="02040502050505030304" pitchFamily="18" charset="0"/>
                          <a:ea typeface="Calibri" panose="020F0502020204030204" pitchFamily="34" charset="0"/>
                          <a:cs typeface="XbrkcbAdvPTimes"/>
                        </a:rPr>
                        <a:t>Entrepreneurial orientation at individual and firm level</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800">
                          <a:solidFill>
                            <a:srgbClr val="000000"/>
                          </a:solidFill>
                          <a:effectLst/>
                          <a:latin typeface="Palatino Linotype" panose="02040502050505030304" pitchFamily="18" charset="0"/>
                          <a:ea typeface="Calibri" panose="020F0502020204030204" pitchFamily="34" charset="0"/>
                          <a:cs typeface="XbrkcbAdvPTimes"/>
                        </a:rPr>
                        <a:t>Affiliation to industrial districts</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a:solidFill>
                            <a:srgbClr val="000000"/>
                          </a:solidFill>
                          <a:effectLst/>
                          <a:latin typeface="Palatino Linotype" panose="02040502050505030304" pitchFamily="18" charset="0"/>
                          <a:ea typeface="Calibri" panose="020F0502020204030204" pitchFamily="34" charset="0"/>
                          <a:cs typeface="XbrkcbAdvPTimes"/>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796192"/>
                  </a:ext>
                </a:extLst>
              </a:tr>
              <a:tr h="941335">
                <a:tc>
                  <a:txBody>
                    <a:bodyPr/>
                    <a:lstStyle/>
                    <a:p>
                      <a:pPr>
                        <a:lnSpc>
                          <a:spcPct val="107000"/>
                        </a:lnSpc>
                        <a:spcAft>
                          <a:spcPts val="0"/>
                        </a:spcAft>
                      </a:pPr>
                      <a:r>
                        <a:rPr lang="en-US" sz="1800" dirty="0">
                          <a:solidFill>
                            <a:srgbClr val="000000"/>
                          </a:solidFill>
                          <a:effectLst/>
                          <a:latin typeface="Palatino Linotype" panose="02040502050505030304" pitchFamily="18" charset="0"/>
                          <a:ea typeface="Calibri" panose="020F0502020204030204" pitchFamily="34" charset="0"/>
                          <a:cs typeface="XbrkcbAdvPTimes"/>
                        </a:rPr>
                        <a:t>Niche strategy; marketing differentiation; innovative-high quality products; different types and combinations of growth strategies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800">
                          <a:solidFill>
                            <a:srgbClr val="000000"/>
                          </a:solidFill>
                          <a:effectLst/>
                          <a:latin typeface="Palatino Linotype" panose="02040502050505030304" pitchFamily="18" charset="0"/>
                          <a:ea typeface="Calibri" panose="020F0502020204030204" pitchFamily="34" charset="0"/>
                          <a:cs typeface="XbrkcbAdvPTimes"/>
                        </a:rPr>
                        <a:t>Networks</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044540"/>
                  </a:ext>
                </a:extLst>
              </a:tr>
              <a:tr h="930165">
                <a:tc>
                  <a:txBody>
                    <a:bodyPr/>
                    <a:lstStyle/>
                    <a:p>
                      <a:pPr>
                        <a:lnSpc>
                          <a:spcPct val="107000"/>
                        </a:lnSpc>
                        <a:spcAft>
                          <a:spcPts val="0"/>
                        </a:spcAft>
                      </a:pPr>
                      <a:r>
                        <a:rPr lang="en-US" sz="1800" dirty="0">
                          <a:solidFill>
                            <a:srgbClr val="000000"/>
                          </a:solidFill>
                          <a:effectLst/>
                          <a:latin typeface="Palatino Linotype" panose="02040502050505030304" pitchFamily="18" charset="0"/>
                          <a:ea typeface="Calibri" panose="020F0502020204030204" pitchFamily="34" charset="0"/>
                          <a:cs typeface="XbrkcbAdvPTimes"/>
                        </a:rPr>
                        <a:t>Various resources and capabilities: Finance, R&amp;D, techno, marketing, networking; resource </a:t>
                      </a:r>
                      <a:r>
                        <a:rPr lang="en-US" sz="1800" dirty="0" smtClean="0">
                          <a:solidFill>
                            <a:srgbClr val="000000"/>
                          </a:solidFill>
                          <a:effectLst/>
                          <a:latin typeface="Palatino Linotype" panose="02040502050505030304" pitchFamily="18" charset="0"/>
                          <a:ea typeface="Calibri" panose="020F0502020204030204" pitchFamily="34" charset="0"/>
                          <a:cs typeface="XbrkcbAdvPTimes"/>
                        </a:rPr>
                        <a:t>acquisition</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800">
                          <a:solidFill>
                            <a:srgbClr val="000000"/>
                          </a:solidFill>
                          <a:effectLst/>
                          <a:latin typeface="Palatino Linotype" panose="02040502050505030304" pitchFamily="18" charset="0"/>
                          <a:ea typeface="Calibri" panose="020F0502020204030204" pitchFamily="34" charset="0"/>
                          <a:cs typeface="XbrkcbAdvPTimes"/>
                        </a:rPr>
                        <a:t>Industry (dynamics)</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255060"/>
                  </a:ext>
                </a:extLst>
              </a:tr>
              <a:tr h="541432">
                <a:tc>
                  <a:txBody>
                    <a:bodyPr/>
                    <a:lstStyle/>
                    <a:p>
                      <a:pPr>
                        <a:lnSpc>
                          <a:spcPct val="107000"/>
                        </a:lnSpc>
                        <a:spcAft>
                          <a:spcPts val="0"/>
                        </a:spcAft>
                      </a:pPr>
                      <a:r>
                        <a:rPr lang="it-IT" sz="1800">
                          <a:solidFill>
                            <a:srgbClr val="000000"/>
                          </a:solidFill>
                          <a:effectLst/>
                          <a:latin typeface="Palatino Linotype" panose="02040502050505030304" pitchFamily="18" charset="0"/>
                          <a:ea typeface="Calibri" panose="020F0502020204030204" pitchFamily="34" charset="0"/>
                          <a:cs typeface="XbrkcbAdvPTimes"/>
                        </a:rPr>
                        <a:t> </a:t>
                      </a:r>
                      <a:endParaRPr lang="it-IT"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solidFill>
                            <a:srgbClr val="000000"/>
                          </a:solidFill>
                          <a:effectLst/>
                          <a:latin typeface="Palatino Linotype" panose="02040502050505030304" pitchFamily="18" charset="0"/>
                          <a:ea typeface="Calibri" panose="020F0502020204030204" pitchFamily="34" charset="0"/>
                          <a:cs typeface="XbrkcbAdvPTimes"/>
                        </a:rPr>
                        <a:t>Macro conditions (technology, ICT, globalization </a:t>
                      </a:r>
                      <a:r>
                        <a:rPr lang="en-US" sz="1800" dirty="0" err="1">
                          <a:solidFill>
                            <a:srgbClr val="000000"/>
                          </a:solidFill>
                          <a:effectLst/>
                          <a:latin typeface="Palatino Linotype" panose="02040502050505030304" pitchFamily="18" charset="0"/>
                          <a:ea typeface="Calibri" panose="020F0502020204030204" pitchFamily="34" charset="0"/>
                          <a:cs typeface="XbrkcbAdvPTimes"/>
                        </a:rPr>
                        <a:t>etc</a:t>
                      </a:r>
                      <a:r>
                        <a:rPr lang="en-US" sz="1800" dirty="0">
                          <a:solidFill>
                            <a:srgbClr val="000000"/>
                          </a:solidFill>
                          <a:effectLst/>
                          <a:latin typeface="Palatino Linotype" panose="02040502050505030304" pitchFamily="18" charset="0"/>
                          <a:ea typeface="Calibri" panose="020F0502020204030204" pitchFamily="34" charset="0"/>
                          <a:cs typeface="XbrkcbAdvPTimes"/>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93307"/>
                  </a:ext>
                </a:extLst>
              </a:tr>
            </a:tbl>
          </a:graphicData>
        </a:graphic>
      </p:graphicFrame>
    </p:spTree>
    <p:extLst>
      <p:ext uri="{BB962C8B-B14F-4D97-AF65-F5344CB8AC3E}">
        <p14:creationId xmlns:p14="http://schemas.microsoft.com/office/powerpoint/2010/main" val="909433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From </a:t>
            </a:r>
            <a:r>
              <a:rPr lang="it-IT" dirty="0" err="1" smtClean="0"/>
              <a:t>childhood</a:t>
            </a:r>
            <a:r>
              <a:rPr lang="it-IT" dirty="0" smtClean="0"/>
              <a:t> to </a:t>
            </a:r>
            <a:r>
              <a:rPr lang="it-IT" dirty="0" err="1" smtClean="0"/>
              <a:t>maturity</a:t>
            </a:r>
            <a:endParaRPr lang="it-IT" dirty="0"/>
          </a:p>
        </p:txBody>
      </p:sp>
      <p:pic>
        <p:nvPicPr>
          <p:cNvPr id="5" name="Picture 22"/>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948152" y="1285885"/>
            <a:ext cx="7455936" cy="5461756"/>
          </a:xfrm>
          <a:prstGeom prst="rect">
            <a:avLst/>
          </a:prstGeom>
          <a:noFill/>
        </p:spPr>
      </p:pic>
    </p:spTree>
    <p:extLst>
      <p:ext uri="{BB962C8B-B14F-4D97-AF65-F5344CB8AC3E}">
        <p14:creationId xmlns:p14="http://schemas.microsoft.com/office/powerpoint/2010/main" val="2154680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287654" y="362608"/>
            <a:ext cx="11177338" cy="850232"/>
          </a:xfrm>
        </p:spPr>
        <p:txBody>
          <a:bodyPr/>
          <a:lstStyle/>
          <a:p>
            <a:r>
              <a:rPr lang="en-US" b="1" dirty="0"/>
              <a:t>Discussion questions</a:t>
            </a:r>
            <a:endParaRPr lang="en-US" dirty="0"/>
          </a:p>
        </p:txBody>
      </p:sp>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545063" y="1485834"/>
            <a:ext cx="10865252" cy="4940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Cambria" panose="02040503050406030204" pitchFamily="18" charset="0"/>
              </a:rPr>
              <a:t>1. </a:t>
            </a:r>
            <a:r>
              <a:rPr lang="en-US" sz="2600" dirty="0" smtClean="0">
                <a:latin typeface="Cambria" panose="02040503050406030204" pitchFamily="18" charset="0"/>
              </a:rPr>
              <a:t> Do you see benefits of bringing the business model and lean start up methodology to entrepreneurial </a:t>
            </a:r>
            <a:r>
              <a:rPr lang="en-US" sz="2600" dirty="0" err="1" smtClean="0">
                <a:latin typeface="Cambria" panose="02040503050406030204" pitchFamily="18" charset="0"/>
              </a:rPr>
              <a:t>internationalizers</a:t>
            </a:r>
            <a:r>
              <a:rPr lang="en-US" sz="2600" dirty="0" smtClean="0">
                <a:latin typeface="Cambria" panose="02040503050406030204" pitchFamily="18" charset="0"/>
              </a:rPr>
              <a:t>? Discuss.</a:t>
            </a:r>
            <a:endParaRPr lang="en-US" sz="2600" dirty="0">
              <a:latin typeface="Cambria" panose="02040503050406030204" pitchFamily="18" charset="0"/>
            </a:endParaRPr>
          </a:p>
          <a:p>
            <a:pPr marL="0" indent="0">
              <a:buNone/>
            </a:pPr>
            <a:r>
              <a:rPr lang="en-US" sz="2600" dirty="0" smtClean="0">
                <a:latin typeface="Cambria" panose="02040503050406030204" pitchFamily="18" charset="0"/>
              </a:rPr>
              <a:t>2. Please discuss ‘market’ selection decisions in the context of causation and effectuation logics. Give examples for each.</a:t>
            </a:r>
          </a:p>
          <a:p>
            <a:pPr marL="0" indent="0">
              <a:buNone/>
            </a:pPr>
            <a:r>
              <a:rPr lang="en-US" sz="2600" dirty="0" smtClean="0">
                <a:latin typeface="Cambria" panose="02040503050406030204" pitchFamily="18" charset="0"/>
              </a:rPr>
              <a:t>3. Please illustrate the impact of entrepreneurial marketing on international performance. Give examples. </a:t>
            </a:r>
          </a:p>
          <a:p>
            <a:pPr marL="0" indent="0">
              <a:buNone/>
            </a:pPr>
            <a:r>
              <a:rPr lang="en-US" sz="2600" dirty="0" smtClean="0">
                <a:latin typeface="Cambria" panose="02040503050406030204" pitchFamily="18" charset="0"/>
              </a:rPr>
              <a:t>4. What are the short- and the longer-term drivers of Born global internationalization trajectories?</a:t>
            </a:r>
            <a:endParaRPr lang="en-US" sz="2600" dirty="0">
              <a:latin typeface="Cambria" panose="02040503050406030204" pitchFamily="18" charset="0"/>
            </a:endParaRPr>
          </a:p>
          <a:p>
            <a:pPr marL="0" indent="0" algn="ctr">
              <a:buNone/>
            </a:pPr>
            <a:endParaRPr lang="en-US" sz="1000" dirty="0">
              <a:latin typeface="Cambria" panose="02040503050406030204" pitchFamily="18" charset="0"/>
            </a:endParaRPr>
          </a:p>
        </p:txBody>
      </p:sp>
    </p:spTree>
    <p:extLst>
      <p:ext uri="{BB962C8B-B14F-4D97-AF65-F5344CB8AC3E}">
        <p14:creationId xmlns:p14="http://schemas.microsoft.com/office/powerpoint/2010/main" val="3668523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84595" y="1739589"/>
            <a:ext cx="6985913" cy="4695289"/>
          </a:xfrm>
        </p:spPr>
        <p:txBody>
          <a:bodyPr>
            <a:normAutofit fontScale="92500" lnSpcReduction="20000"/>
          </a:bodyPr>
          <a:lstStyle/>
          <a:p>
            <a:pPr marL="0" indent="0" algn="just">
              <a:buNone/>
            </a:pPr>
            <a:r>
              <a:rPr lang="en-US" sz="2400" b="1" dirty="0"/>
              <a:t>Business modeling approach</a:t>
            </a:r>
            <a:r>
              <a:rPr lang="en-US" sz="2400" b="1" dirty="0" smtClean="0"/>
              <a:t>:</a:t>
            </a:r>
          </a:p>
          <a:p>
            <a:pPr algn="just"/>
            <a:r>
              <a:rPr lang="en-US" sz="2400" dirty="0"/>
              <a:t>is a “conceptual model”, a way to deal with simultaneous design and implementation decisions under conditions of resource scarcity and </a:t>
            </a:r>
            <a:r>
              <a:rPr lang="en-US" sz="2400" dirty="0" smtClean="0"/>
              <a:t>uncertainty;</a:t>
            </a:r>
            <a:endParaRPr lang="en-US" sz="2400" dirty="0"/>
          </a:p>
          <a:p>
            <a:pPr algn="just"/>
            <a:r>
              <a:rPr lang="en-US" sz="2400" dirty="0" smtClean="0"/>
              <a:t>conceptualizes </a:t>
            </a:r>
            <a:r>
              <a:rPr lang="en-US" sz="2400" dirty="0"/>
              <a:t>the venture as an </a:t>
            </a:r>
            <a:r>
              <a:rPr lang="en-US" sz="2400" dirty="0" smtClean="0"/>
              <a:t>interdependent </a:t>
            </a:r>
            <a:r>
              <a:rPr lang="en-US" sz="2400" dirty="0"/>
              <a:t>set of strategic choices regarding value propositions, choice of customer segments, partners, revenue models;</a:t>
            </a:r>
          </a:p>
          <a:p>
            <a:pPr algn="just"/>
            <a:r>
              <a:rPr lang="en-US" sz="2400" dirty="0"/>
              <a:t>seeks complementary </a:t>
            </a:r>
            <a:r>
              <a:rPr lang="en-US" sz="2000" dirty="0"/>
              <a:t>relationships</a:t>
            </a:r>
            <a:r>
              <a:rPr lang="en-US" sz="2400" dirty="0"/>
              <a:t> through unique combinations; </a:t>
            </a:r>
          </a:p>
          <a:p>
            <a:pPr algn="just"/>
            <a:r>
              <a:rPr lang="en-US" sz="2400" dirty="0"/>
              <a:t>develops activities around a logical framework; </a:t>
            </a:r>
          </a:p>
          <a:p>
            <a:pPr algn="just"/>
            <a:r>
              <a:rPr lang="en-US" sz="2400" dirty="0"/>
              <a:t>ensures consistency between elements of strategy, architecture, economics, growth, and exit intentions;</a:t>
            </a:r>
          </a:p>
          <a:p>
            <a:pPr algn="just"/>
            <a:r>
              <a:rPr lang="en-US" sz="2400" dirty="0"/>
              <a:t>makes the strategic choices </a:t>
            </a:r>
            <a:r>
              <a:rPr lang="en-US" sz="2400" dirty="0" smtClean="0"/>
              <a:t>explicit</a:t>
            </a:r>
            <a:r>
              <a:rPr lang="en-US" sz="2400" dirty="0"/>
              <a:t>.</a:t>
            </a:r>
          </a:p>
        </p:txBody>
      </p:sp>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429544" y="93229"/>
            <a:ext cx="11177338" cy="1325563"/>
          </a:xfrm>
        </p:spPr>
        <p:txBody>
          <a:bodyPr/>
          <a:lstStyle/>
          <a:p>
            <a:r>
              <a:rPr lang="en-US" dirty="0" smtClean="0"/>
              <a:t>“How to play?” </a:t>
            </a:r>
            <a:r>
              <a:rPr lang="en-US" b="1" dirty="0" smtClean="0"/>
              <a:t>A </a:t>
            </a:r>
            <a:r>
              <a:rPr lang="en-US" b="1" dirty="0"/>
              <a:t>word on business </a:t>
            </a:r>
            <a:r>
              <a:rPr lang="en-US" b="1" dirty="0" smtClean="0"/>
              <a:t>models</a:t>
            </a:r>
            <a:endParaRPr lang="ru-RU"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29" y="2069265"/>
            <a:ext cx="4572711" cy="4035935"/>
          </a:xfrm>
          <a:prstGeom prst="rect">
            <a:avLst/>
          </a:prstGeom>
        </p:spPr>
      </p:pic>
    </p:spTree>
    <p:extLst>
      <p:ext uri="{BB962C8B-B14F-4D97-AF65-F5344CB8AC3E}">
        <p14:creationId xmlns:p14="http://schemas.microsoft.com/office/powerpoint/2010/main" val="31286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1434" y="204403"/>
            <a:ext cx="11477297" cy="6669360"/>
          </a:xfrm>
          <a:solidFill>
            <a:schemeClr val="bg1"/>
          </a:solidFill>
        </p:spPr>
        <p:txBody>
          <a:bodyPr>
            <a:noAutofit/>
          </a:bodyPr>
          <a:lstStyle/>
          <a:p>
            <a:r>
              <a:rPr lang="en-US" sz="1800" b="1" dirty="0"/>
              <a:t>Strategic intent</a:t>
            </a:r>
            <a:r>
              <a:rPr lang="en-US" sz="1800" dirty="0"/>
              <a:t>: be a low cost, high value provider of financial services; high levels of customer service. </a:t>
            </a:r>
            <a:endParaRPr lang="it-IT" sz="1800" dirty="0"/>
          </a:p>
          <a:p>
            <a:r>
              <a:rPr lang="en-US" sz="1800" b="1" dirty="0"/>
              <a:t>Set of</a:t>
            </a:r>
            <a:r>
              <a:rPr lang="en-US" sz="1800" dirty="0"/>
              <a:t> </a:t>
            </a:r>
            <a:r>
              <a:rPr lang="en-US" sz="1800" b="1" dirty="0"/>
              <a:t>various realization options</a:t>
            </a:r>
            <a:r>
              <a:rPr lang="en-US" sz="1800" dirty="0"/>
              <a:t>: branch banking, selling retail banking products through the ING insurance network; </a:t>
            </a:r>
            <a:r>
              <a:rPr lang="en-US" sz="1800" b="1" i="1" dirty="0"/>
              <a:t>model without branches</a:t>
            </a:r>
            <a:r>
              <a:rPr lang="en-US" sz="1800" dirty="0"/>
              <a:t>.</a:t>
            </a:r>
            <a:endParaRPr lang="it-IT" sz="1800" dirty="0"/>
          </a:p>
          <a:p>
            <a:r>
              <a:rPr lang="en-US" sz="1800" b="1" dirty="0"/>
              <a:t>Set of various entry products</a:t>
            </a:r>
            <a:r>
              <a:rPr lang="en-US" sz="1800" dirty="0"/>
              <a:t>: brokerage, managed funds, credit cards, consumer loans, </a:t>
            </a:r>
            <a:r>
              <a:rPr lang="en-US" sz="1800" b="1" i="1" dirty="0"/>
              <a:t>saving account</a:t>
            </a:r>
            <a:r>
              <a:rPr lang="en-US" sz="1800" dirty="0"/>
              <a:t>.</a:t>
            </a:r>
            <a:r>
              <a:rPr lang="en-US" sz="1800" b="1" dirty="0"/>
              <a:t> </a:t>
            </a:r>
            <a:endParaRPr lang="it-IT" sz="1800" dirty="0"/>
          </a:p>
          <a:p>
            <a:r>
              <a:rPr lang="en-US" sz="1800" b="1" dirty="0"/>
              <a:t>Which market to enter (for a test)</a:t>
            </a:r>
            <a:r>
              <a:rPr lang="en-US" sz="1800" dirty="0"/>
              <a:t>: Anglo Saxon countries (because of more established direct distribution) and smaller countries</a:t>
            </a:r>
            <a:r>
              <a:rPr lang="en-US" sz="1800" b="1" dirty="0"/>
              <a:t> – Australia</a:t>
            </a:r>
            <a:r>
              <a:rPr lang="en-US" sz="1800" dirty="0"/>
              <a:t> and</a:t>
            </a:r>
            <a:r>
              <a:rPr lang="en-US" sz="1800" b="1" dirty="0"/>
              <a:t> </a:t>
            </a:r>
            <a:r>
              <a:rPr lang="en-US" sz="1800" b="1" i="1" dirty="0"/>
              <a:t>Canada: </a:t>
            </a:r>
            <a:r>
              <a:rPr lang="en-US" sz="1800" dirty="0"/>
              <a:t>closer to Europe and dominated by five major retail banks which offer consumers little variety or real choice. </a:t>
            </a:r>
            <a:endParaRPr lang="it-IT" sz="1800" dirty="0"/>
          </a:p>
          <a:p>
            <a:r>
              <a:rPr lang="en-US" sz="1800" b="1" dirty="0"/>
              <a:t>Through successful testing clarification of the core business model elements</a:t>
            </a:r>
            <a:r>
              <a:rPr lang="en-US" sz="1800" dirty="0"/>
              <a:t>: branchless banking, simplicity, low cost, value for money/fairness, local teams preferably without banking experience; “fleet of local companies (i.e. subsidiaries)” with high degrees of freedom. </a:t>
            </a:r>
            <a:endParaRPr lang="it-IT" sz="1800" dirty="0"/>
          </a:p>
          <a:p>
            <a:r>
              <a:rPr lang="en-US" sz="1800" b="1" dirty="0"/>
              <a:t>Country selection</a:t>
            </a:r>
            <a:r>
              <a:rPr lang="en-US" sz="1800" dirty="0"/>
              <a:t>: two key criteria – local telecommunication/Internet infrastructure needs to be sufficiently developed to support direct banking; country must have market minimum size of &gt; €100 billion held in savings accounts to attain a cost-effective operational scale. </a:t>
            </a:r>
            <a:endParaRPr lang="it-IT" sz="1800" dirty="0"/>
          </a:p>
          <a:p>
            <a:r>
              <a:rPr lang="en-US" sz="1800" b="1" dirty="0"/>
              <a:t>Adaptation to contextual differences in various countries</a:t>
            </a:r>
            <a:r>
              <a:rPr lang="en-US" sz="1800" dirty="0"/>
              <a:t>: individual marketing and promotional campaigns differed significantly. E.g. positioned as “your other bank” in Australia, “new style of money management – fresh, modern, innovative…” in France; some adaptation of product range: balance account in France is higher because savings in France face strong competition with </a:t>
            </a:r>
            <a:r>
              <a:rPr lang="en-US" sz="1800" dirty="0" err="1"/>
              <a:t>Livret</a:t>
            </a:r>
            <a:r>
              <a:rPr lang="en-US" sz="1800" dirty="0"/>
              <a:t> A (a tax free, fee-free saving account) sponsored by the French government; different performance and customer service monitoring systems and levels  because of local regulations of account openings: great differences in “time to open” accounts; call </a:t>
            </a:r>
            <a:r>
              <a:rPr lang="en-US" sz="1800" dirty="0" err="1"/>
              <a:t>centres</a:t>
            </a:r>
            <a:r>
              <a:rPr lang="en-US" sz="1800" dirty="0"/>
              <a:t> in Italy could not record calls due to </a:t>
            </a:r>
            <a:r>
              <a:rPr lang="en-US" sz="1800" dirty="0" err="1"/>
              <a:t>labour</a:t>
            </a:r>
            <a:r>
              <a:rPr lang="en-US" sz="1800" dirty="0"/>
              <a:t> legislation etc. </a:t>
            </a:r>
            <a:r>
              <a:rPr lang="en-US" sz="1800" dirty="0" smtClean="0"/>
              <a:t>  </a:t>
            </a:r>
          </a:p>
          <a:p>
            <a:pPr marL="0" indent="0">
              <a:buNone/>
            </a:pPr>
            <a:r>
              <a:rPr lang="it-IT" sz="1800" dirty="0" smtClean="0"/>
              <a:t>(</a:t>
            </a:r>
            <a:r>
              <a:rPr lang="en-US" sz="1800" dirty="0" err="1"/>
              <a:t>Dunford</a:t>
            </a:r>
            <a:r>
              <a:rPr lang="en-US" sz="1800" dirty="0"/>
              <a:t>, Palmer and </a:t>
            </a:r>
            <a:r>
              <a:rPr lang="en-US" sz="1800" dirty="0" err="1"/>
              <a:t>Benveniste</a:t>
            </a:r>
            <a:r>
              <a:rPr lang="en-US" sz="1800" dirty="0"/>
              <a:t>, 2010)</a:t>
            </a:r>
            <a:endParaRPr lang="it-IT" sz="1800" dirty="0"/>
          </a:p>
        </p:txBody>
      </p:sp>
      <p:sp>
        <p:nvSpPr>
          <p:cNvPr id="4" name="Segnaposto numero diapositiva 3"/>
          <p:cNvSpPr>
            <a:spLocks noGrp="1"/>
          </p:cNvSpPr>
          <p:nvPr>
            <p:ph type="sldNum" sz="quarter" idx="12"/>
          </p:nvPr>
        </p:nvSpPr>
        <p:spPr/>
        <p:txBody>
          <a:bodyPr/>
          <a:lstStyle/>
          <a:p>
            <a:pPr>
              <a:defRPr/>
            </a:pPr>
            <a:fld id="{9BD7766A-C173-46F9-B4E3-F22D4D575888}" type="slidenum">
              <a:rPr lang="it-IT" smtClean="0"/>
              <a:pPr>
                <a:defRPr/>
              </a:pPr>
              <a:t>5</a:t>
            </a:fld>
            <a:endParaRPr lang="it-IT"/>
          </a:p>
        </p:txBody>
      </p:sp>
      <p:pic>
        <p:nvPicPr>
          <p:cNvPr id="57347" name="Picture 3"/>
          <p:cNvPicPr>
            <a:picLocks noChangeAspect="1" noChangeArrowheads="1"/>
          </p:cNvPicPr>
          <p:nvPr/>
        </p:nvPicPr>
        <p:blipFill>
          <a:blip r:embed="rId3" cstate="print"/>
          <a:srcRect/>
          <a:stretch>
            <a:fillRect/>
          </a:stretch>
        </p:blipFill>
        <p:spPr bwMode="auto">
          <a:xfrm>
            <a:off x="8103480" y="6200209"/>
            <a:ext cx="3796854" cy="423981"/>
          </a:xfrm>
          <a:prstGeom prst="rect">
            <a:avLst/>
          </a:prstGeom>
          <a:noFill/>
          <a:ln w="9525">
            <a:noFill/>
            <a:miter lim="800000"/>
            <a:headEnd/>
            <a:tailEnd/>
          </a:ln>
        </p:spPr>
      </p:pic>
    </p:spTree>
    <p:extLst>
      <p:ext uri="{BB962C8B-B14F-4D97-AF65-F5344CB8AC3E}">
        <p14:creationId xmlns:p14="http://schemas.microsoft.com/office/powerpoint/2010/main" val="3627971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1279404" y="326804"/>
            <a:ext cx="10720874" cy="85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a:latin typeface="Cambria" panose="02040503050406030204" pitchFamily="18" charset="0"/>
              </a:rPr>
              <a:t>Table 5.1: Main pillars and questions that underlie business model design and implementation</a:t>
            </a:r>
            <a:r>
              <a:rPr lang="ru-RU" sz="2400" b="1" dirty="0">
                <a:latin typeface="Cambria" panose="02040503050406030204" pitchFamily="18" charset="0"/>
              </a:rPr>
              <a:t> </a:t>
            </a:r>
            <a:endParaRPr lang="en-US" sz="2400" b="1" dirty="0">
              <a:latin typeface="Cambria" panose="02040503050406030204" pitchFamily="18"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49039484"/>
              </p:ext>
            </p:extLst>
          </p:nvPr>
        </p:nvGraphicFramePr>
        <p:xfrm>
          <a:off x="47298" y="1182970"/>
          <a:ext cx="12000279" cy="5470078"/>
        </p:xfrm>
        <a:graphic>
          <a:graphicData uri="http://schemas.openxmlformats.org/drawingml/2006/table">
            <a:tbl>
              <a:tblPr firstRow="1" firstCol="1" bandRow="1">
                <a:tableStyleId>{5C22544A-7EE6-4342-B048-85BDC9FD1C3A}</a:tableStyleId>
              </a:tblPr>
              <a:tblGrid>
                <a:gridCol w="4274506">
                  <a:extLst>
                    <a:ext uri="{9D8B030D-6E8A-4147-A177-3AD203B41FA5}">
                      <a16:colId xmlns:a16="http://schemas.microsoft.com/office/drawing/2014/main" val="1997475075"/>
                    </a:ext>
                  </a:extLst>
                </a:gridCol>
                <a:gridCol w="4292836">
                  <a:extLst>
                    <a:ext uri="{9D8B030D-6E8A-4147-A177-3AD203B41FA5}">
                      <a16:colId xmlns:a16="http://schemas.microsoft.com/office/drawing/2014/main" val="2669502677"/>
                    </a:ext>
                  </a:extLst>
                </a:gridCol>
                <a:gridCol w="3432937">
                  <a:extLst>
                    <a:ext uri="{9D8B030D-6E8A-4147-A177-3AD203B41FA5}">
                      <a16:colId xmlns:a16="http://schemas.microsoft.com/office/drawing/2014/main" val="3104322690"/>
                    </a:ext>
                  </a:extLst>
                </a:gridCol>
              </a:tblGrid>
              <a:tr h="468622">
                <a:tc>
                  <a:txBody>
                    <a:bodyPr/>
                    <a:lstStyle/>
                    <a:p>
                      <a:pPr>
                        <a:lnSpc>
                          <a:spcPct val="107000"/>
                        </a:lnSpc>
                        <a:spcAft>
                          <a:spcPts val="0"/>
                        </a:spcAft>
                      </a:pPr>
                      <a:r>
                        <a:rPr lang="en-US" sz="1400" dirty="0">
                          <a:effectLst/>
                        </a:rPr>
                        <a:t>Pillar 1 offering (value proposition): how do we create value?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rgbClr val="002060"/>
                    </a:solidFill>
                  </a:tcPr>
                </a:tc>
                <a:tc>
                  <a:txBody>
                    <a:bodyPr/>
                    <a:lstStyle/>
                    <a:p>
                      <a:pPr>
                        <a:lnSpc>
                          <a:spcPct val="107000"/>
                        </a:lnSpc>
                        <a:spcAft>
                          <a:spcPts val="0"/>
                        </a:spcAft>
                      </a:pPr>
                      <a:r>
                        <a:rPr lang="en-US" sz="1400" dirty="0">
                          <a:effectLst/>
                        </a:rPr>
                        <a:t>Pillar 2 customer segments &amp; customer relationships: for whom do we create value?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rgbClr val="002060"/>
                    </a:solidFill>
                  </a:tcPr>
                </a:tc>
                <a:tc>
                  <a:txBody>
                    <a:bodyPr/>
                    <a:lstStyle/>
                    <a:p>
                      <a:pPr>
                        <a:lnSpc>
                          <a:spcPct val="107000"/>
                        </a:lnSpc>
                        <a:spcAft>
                          <a:spcPts val="0"/>
                        </a:spcAft>
                      </a:pPr>
                      <a:r>
                        <a:rPr lang="en-US" sz="1400" dirty="0">
                          <a:effectLst/>
                        </a:rPr>
                        <a:t>Pillar 3 Key activities &amp; Key resources</a:t>
                      </a:r>
                      <a:r>
                        <a:rPr lang="en-US" sz="1400" dirty="0" smtClean="0">
                          <a:effectLst/>
                        </a:rPr>
                        <a: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rgbClr val="002060"/>
                    </a:solidFill>
                  </a:tcPr>
                </a:tc>
                <a:extLst>
                  <a:ext uri="{0D108BD9-81ED-4DB2-BD59-A6C34878D82A}">
                    <a16:rowId xmlns:a16="http://schemas.microsoft.com/office/drawing/2014/main" val="2627669985"/>
                  </a:ext>
                </a:extLst>
              </a:tr>
              <a:tr h="391581">
                <a:tc>
                  <a:txBody>
                    <a:bodyPr/>
                    <a:lstStyle/>
                    <a:p>
                      <a:pPr>
                        <a:lnSpc>
                          <a:spcPct val="107000"/>
                        </a:lnSpc>
                        <a:spcAft>
                          <a:spcPts val="0"/>
                        </a:spcAft>
                      </a:pPr>
                      <a:r>
                        <a:rPr lang="en-US" sz="1200" b="0" dirty="0">
                          <a:effectLst/>
                        </a:rPr>
                        <a:t>collection of products and service</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Customer archetypes/type of organizations</a:t>
                      </a:r>
                      <a:endParaRPr lang="it-IT" sz="1400" dirty="0">
                        <a:solidFill>
                          <a:schemeClr val="bg1"/>
                        </a:solidFill>
                        <a:effectLst/>
                      </a:endParaRPr>
                    </a:p>
                    <a:p>
                      <a:pPr>
                        <a:lnSpc>
                          <a:spcPct val="107000"/>
                        </a:lnSpc>
                        <a:spcAft>
                          <a:spcPts val="0"/>
                        </a:spcAft>
                      </a:pPr>
                      <a:r>
                        <a:rPr lang="en-US"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 </a:t>
                      </a:r>
                      <a:r>
                        <a:rPr lang="it-IT" sz="1200" dirty="0">
                          <a:solidFill>
                            <a:schemeClr val="bg1"/>
                          </a:solidFill>
                          <a:effectLst/>
                        </a:rPr>
                        <a:t>production/</a:t>
                      </a:r>
                      <a:r>
                        <a:rPr lang="it-IT" sz="1200" dirty="0" err="1">
                          <a:solidFill>
                            <a:schemeClr val="bg1"/>
                          </a:solidFill>
                          <a:effectLst/>
                        </a:rPr>
                        <a:t>operating</a:t>
                      </a:r>
                      <a:r>
                        <a:rPr lang="it-IT" sz="1200" dirty="0">
                          <a:solidFill>
                            <a:schemeClr val="bg1"/>
                          </a:solidFill>
                          <a:effectLst/>
                        </a:rPr>
                        <a:t> </a:t>
                      </a:r>
                      <a:r>
                        <a:rPr lang="it-IT" sz="1200" dirty="0" err="1">
                          <a:solidFill>
                            <a:schemeClr val="bg1"/>
                          </a:solidFill>
                          <a:effectLst/>
                        </a:rPr>
                        <a:t>systems</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1874232300"/>
                  </a:ext>
                </a:extLst>
              </a:tr>
              <a:tr h="439630">
                <a:tc>
                  <a:txBody>
                    <a:bodyPr/>
                    <a:lstStyle/>
                    <a:p>
                      <a:pPr>
                        <a:lnSpc>
                          <a:spcPct val="107000"/>
                        </a:lnSpc>
                        <a:spcAft>
                          <a:spcPts val="0"/>
                        </a:spcAft>
                      </a:pPr>
                      <a:r>
                        <a:rPr lang="en-US" sz="1200" b="0" dirty="0">
                          <a:effectLst/>
                        </a:rPr>
                        <a:t>product itself/ product bundled with other firm’s product and services</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smtClean="0">
                          <a:solidFill>
                            <a:schemeClr val="bg1"/>
                          </a:solidFill>
                          <a:effectLst/>
                        </a:rPr>
                        <a:t>regional</a:t>
                      </a:r>
                      <a:r>
                        <a:rPr lang="it-IT" sz="1200" dirty="0" smtClean="0">
                          <a:solidFill>
                            <a:schemeClr val="bg1"/>
                          </a:solidFill>
                          <a:effectLst/>
                        </a:rPr>
                        <a:t>/</a:t>
                      </a:r>
                      <a:r>
                        <a:rPr lang="it-IT" sz="1200" dirty="0" err="1" smtClean="0">
                          <a:solidFill>
                            <a:schemeClr val="bg1"/>
                          </a:solidFill>
                          <a:effectLst/>
                        </a:rPr>
                        <a:t>national</a:t>
                      </a:r>
                      <a:r>
                        <a:rPr lang="it-IT" sz="1200" dirty="0" smtClean="0">
                          <a:solidFill>
                            <a:schemeClr val="bg1"/>
                          </a:solidFill>
                          <a:effectLst/>
                        </a:rPr>
                        <a:t>/</a:t>
                      </a:r>
                      <a:r>
                        <a:rPr lang="it-IT" sz="1200" dirty="0" err="1" smtClean="0">
                          <a:solidFill>
                            <a:schemeClr val="bg1"/>
                          </a:solidFill>
                          <a:effectLst/>
                        </a:rPr>
                        <a:t>international</a:t>
                      </a:r>
                      <a:r>
                        <a:rPr lang="it-IT" sz="1200" dirty="0" smtClean="0">
                          <a:solidFill>
                            <a:schemeClr val="bg1"/>
                          </a:solidFill>
                          <a:effectLst/>
                        </a:rPr>
                        <a:t> </a:t>
                      </a:r>
                      <a:r>
                        <a:rPr lang="it-IT" sz="1200" dirty="0" err="1">
                          <a:solidFill>
                            <a:schemeClr val="bg1"/>
                          </a:solidFill>
                          <a:effectLst/>
                        </a:rPr>
                        <a:t>customers</a:t>
                      </a:r>
                      <a:r>
                        <a:rPr lang="it-IT" sz="1200" dirty="0" smtClean="0">
                          <a:solidFill>
                            <a:schemeClr val="bg1"/>
                          </a:solidFill>
                          <a:effectLst/>
                        </a:rPr>
                        <a:t>?</a:t>
                      </a:r>
                      <a:r>
                        <a:rPr lang="en-US"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selling</a:t>
                      </a:r>
                      <a:r>
                        <a:rPr lang="it-IT" sz="1200" dirty="0">
                          <a:solidFill>
                            <a:schemeClr val="bg1"/>
                          </a:solidFill>
                          <a:effectLst/>
                        </a:rPr>
                        <a:t>/marketing</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2687814467"/>
                  </a:ext>
                </a:extLst>
              </a:tr>
              <a:tr h="602522">
                <a:tc>
                  <a:txBody>
                    <a:bodyPr/>
                    <a:lstStyle/>
                    <a:p>
                      <a:pPr>
                        <a:lnSpc>
                          <a:spcPct val="107000"/>
                        </a:lnSpc>
                        <a:spcAft>
                          <a:spcPts val="0"/>
                        </a:spcAft>
                      </a:pPr>
                      <a:r>
                        <a:rPr lang="en-US" sz="1200" b="0" dirty="0">
                          <a:effectLst/>
                        </a:rPr>
                        <a:t>Various elements, e.g. newness, performance, customization, convenience to understand the levers of customer </a:t>
                      </a:r>
                      <a:r>
                        <a:rPr lang="en-US" sz="1200" b="0" dirty="0" smtClean="0">
                          <a:effectLst/>
                        </a:rPr>
                        <a:t>wants</a:t>
                      </a:r>
                      <a:r>
                        <a:rPr lang="en-US" sz="1200" b="0" dirty="0">
                          <a:effectLst/>
                        </a:rPr>
                        <a:t> </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where is the customer in the value chain?</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a:solidFill>
                            <a:schemeClr val="bg1"/>
                          </a:solidFill>
                          <a:effectLst/>
                        </a:rPr>
                        <a:t>information management/</a:t>
                      </a:r>
                      <a:r>
                        <a:rPr lang="it-IT" sz="1200" dirty="0" err="1">
                          <a:solidFill>
                            <a:schemeClr val="bg1"/>
                          </a:solidFill>
                          <a:effectLst/>
                        </a:rPr>
                        <a:t>mining</a:t>
                      </a:r>
                      <a:r>
                        <a:rPr lang="it-IT" sz="1200" dirty="0">
                          <a:solidFill>
                            <a:schemeClr val="bg1"/>
                          </a:solidFill>
                          <a:effectLst/>
                        </a:rPr>
                        <a:t>/packaging</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2507643881"/>
                  </a:ext>
                </a:extLst>
              </a:tr>
              <a:tr h="391581">
                <a:tc>
                  <a:txBody>
                    <a:bodyPr/>
                    <a:lstStyle/>
                    <a:p>
                      <a:pPr>
                        <a:lnSpc>
                          <a:spcPct val="107000"/>
                        </a:lnSpc>
                        <a:spcAft>
                          <a:spcPts val="0"/>
                        </a:spcAft>
                      </a:pPr>
                      <a:r>
                        <a:rPr lang="en-GB" sz="1200" b="0" dirty="0">
                          <a:effectLst/>
                        </a:rPr>
                        <a:t> </a:t>
                      </a:r>
                      <a:r>
                        <a:rPr lang="en-US" sz="1200" b="0" dirty="0">
                          <a:effectLst/>
                        </a:rPr>
                        <a:t>image of operational excellence/consistency/dependability/speed</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 </a:t>
                      </a:r>
                      <a:r>
                        <a:rPr lang="it-IT" sz="1200" dirty="0" err="1">
                          <a:solidFill>
                            <a:schemeClr val="bg1"/>
                          </a:solidFill>
                          <a:effectLst/>
                        </a:rPr>
                        <a:t>One</a:t>
                      </a:r>
                      <a:r>
                        <a:rPr lang="it-IT" sz="1200" dirty="0">
                          <a:solidFill>
                            <a:schemeClr val="bg1"/>
                          </a:solidFill>
                          <a:effectLst/>
                        </a:rPr>
                        <a:t>/ or multiple </a:t>
                      </a:r>
                      <a:r>
                        <a:rPr lang="it-IT" sz="1200" dirty="0" err="1">
                          <a:solidFill>
                            <a:schemeClr val="bg1"/>
                          </a:solidFill>
                          <a:effectLst/>
                        </a:rPr>
                        <a:t>segments</a:t>
                      </a: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technology/R&amp;D/creative or innovative capability/intellectual</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1328845721"/>
                  </a:ext>
                </a:extLst>
              </a:tr>
              <a:tr h="391581">
                <a:tc>
                  <a:txBody>
                    <a:bodyPr/>
                    <a:lstStyle/>
                    <a:p>
                      <a:pPr>
                        <a:lnSpc>
                          <a:spcPct val="107000"/>
                        </a:lnSpc>
                        <a:spcAft>
                          <a:spcPts val="0"/>
                        </a:spcAft>
                      </a:pPr>
                      <a:r>
                        <a:rPr lang="en-US" sz="1200" b="0" dirty="0">
                          <a:effectLst/>
                        </a:rPr>
                        <a:t>product or service </a:t>
                      </a:r>
                      <a:r>
                        <a:rPr lang="en-US" sz="1200" b="0" dirty="0" smtClean="0">
                          <a:effectLst/>
                        </a:rPr>
                        <a:t>innovation/quality/features/availability</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How do we get/keep/grow customers</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financial</a:t>
                      </a:r>
                      <a:r>
                        <a:rPr lang="it-IT" sz="1200" dirty="0">
                          <a:solidFill>
                            <a:schemeClr val="bg1"/>
                          </a:solidFill>
                          <a:effectLst/>
                        </a:rPr>
                        <a:t> </a:t>
                      </a:r>
                      <a:r>
                        <a:rPr lang="it-IT" sz="1200" dirty="0" err="1">
                          <a:solidFill>
                            <a:schemeClr val="bg1"/>
                          </a:solidFill>
                          <a:effectLst/>
                        </a:rPr>
                        <a:t>transactions</a:t>
                      </a:r>
                      <a:r>
                        <a:rPr lang="it-IT" sz="1200" dirty="0">
                          <a:solidFill>
                            <a:schemeClr val="bg1"/>
                          </a:solidFill>
                          <a:effectLst/>
                        </a:rPr>
                        <a:t>/</a:t>
                      </a:r>
                      <a:r>
                        <a:rPr lang="it-IT" sz="1200" dirty="0" err="1">
                          <a:solidFill>
                            <a:schemeClr val="bg1"/>
                          </a:solidFill>
                          <a:effectLst/>
                        </a:rPr>
                        <a:t>arbitrage</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3657734859"/>
                  </a:ext>
                </a:extLst>
              </a:tr>
              <a:tr h="391581">
                <a:tc>
                  <a:txBody>
                    <a:bodyPr/>
                    <a:lstStyle/>
                    <a:p>
                      <a:pPr>
                        <a:lnSpc>
                          <a:spcPct val="107000"/>
                        </a:lnSpc>
                        <a:spcAft>
                          <a:spcPts val="0"/>
                        </a:spcAft>
                      </a:pPr>
                      <a:r>
                        <a:rPr lang="it-IT" sz="1200" b="0" dirty="0">
                          <a:effectLst/>
                        </a:rPr>
                        <a:t>intimate </a:t>
                      </a:r>
                      <a:r>
                        <a:rPr lang="it-IT" sz="1200" b="0" dirty="0" err="1">
                          <a:effectLst/>
                        </a:rPr>
                        <a:t>customer</a:t>
                      </a:r>
                      <a:r>
                        <a:rPr lang="it-IT" sz="1200" b="0" dirty="0">
                          <a:effectLst/>
                        </a:rPr>
                        <a:t> </a:t>
                      </a:r>
                      <a:r>
                        <a:rPr lang="it-IT" sz="1200" b="0" dirty="0" err="1" smtClean="0">
                          <a:effectLst/>
                        </a:rPr>
                        <a:t>relationship</a:t>
                      </a:r>
                      <a:r>
                        <a:rPr lang="it-IT" sz="1200" b="0" dirty="0" smtClean="0">
                          <a:effectLst/>
                        </a:rPr>
                        <a:t>/</a:t>
                      </a:r>
                      <a:r>
                        <a:rPr lang="it-IT" sz="1200" b="0" dirty="0" err="1" smtClean="0">
                          <a:effectLst/>
                        </a:rPr>
                        <a:t>experience</a:t>
                      </a:r>
                      <a:r>
                        <a:rPr lang="en-US" sz="1200" b="0" dirty="0">
                          <a:effectLst/>
                        </a:rPr>
                        <a:t> </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Which relationships do we have established? How costly are they?</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supply</a:t>
                      </a:r>
                      <a:r>
                        <a:rPr lang="it-IT" sz="1200" dirty="0">
                          <a:solidFill>
                            <a:schemeClr val="bg1"/>
                          </a:solidFill>
                          <a:effectLst/>
                        </a:rPr>
                        <a:t> </a:t>
                      </a:r>
                      <a:r>
                        <a:rPr lang="it-IT" sz="1200" dirty="0" err="1">
                          <a:solidFill>
                            <a:schemeClr val="bg1"/>
                          </a:solidFill>
                          <a:effectLst/>
                        </a:rPr>
                        <a:t>chain</a:t>
                      </a:r>
                      <a:r>
                        <a:rPr lang="it-IT" sz="1200" dirty="0">
                          <a:solidFill>
                            <a:schemeClr val="bg1"/>
                          </a:solidFill>
                          <a:effectLst/>
                        </a:rPr>
                        <a:t> management</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160296564"/>
                  </a:ext>
                </a:extLst>
              </a:tr>
              <a:tr h="247517">
                <a:tc>
                  <a:txBody>
                    <a:bodyPr/>
                    <a:lstStyle/>
                    <a:p>
                      <a:pPr>
                        <a:lnSpc>
                          <a:spcPct val="107000"/>
                        </a:lnSpc>
                        <a:spcAft>
                          <a:spcPts val="0"/>
                        </a:spcAft>
                      </a:pPr>
                      <a:r>
                        <a:rPr lang="en-GB" sz="1200" b="0" dirty="0">
                          <a:effectLst/>
                        </a:rPr>
                        <a:t> </a:t>
                      </a:r>
                      <a:r>
                        <a:rPr lang="it-IT" sz="1200" b="0" dirty="0" err="1">
                          <a:effectLst/>
                        </a:rPr>
                        <a:t>low</a:t>
                      </a:r>
                      <a:r>
                        <a:rPr lang="it-IT" sz="1200" b="0" dirty="0">
                          <a:effectLst/>
                        </a:rPr>
                        <a:t> </a:t>
                      </a:r>
                      <a:r>
                        <a:rPr lang="it-IT" sz="1200" b="0" dirty="0" err="1" smtClean="0">
                          <a:effectLst/>
                        </a:rPr>
                        <a:t>cost</a:t>
                      </a:r>
                      <a:r>
                        <a:rPr lang="it-IT" sz="1200" b="0" dirty="0" smtClean="0">
                          <a:effectLst/>
                        </a:rPr>
                        <a:t>/</a:t>
                      </a:r>
                      <a:r>
                        <a:rPr lang="it-IT" sz="1200" b="0" dirty="0" err="1" smtClean="0">
                          <a:effectLst/>
                        </a:rPr>
                        <a:t>efficiency</a:t>
                      </a:r>
                      <a:r>
                        <a:rPr lang="en-US" sz="1200" b="0" dirty="0">
                          <a:effectLst/>
                        </a:rPr>
                        <a:t> </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a:solidFill>
                            <a:schemeClr val="bg1"/>
                          </a:solidFill>
                          <a:effectLst/>
                        </a:rPr>
                        <a:t>networking/</a:t>
                      </a:r>
                      <a:r>
                        <a:rPr lang="it-IT" sz="1200" dirty="0" err="1">
                          <a:solidFill>
                            <a:schemeClr val="bg1"/>
                          </a:solidFill>
                          <a:effectLst/>
                        </a:rPr>
                        <a:t>resource</a:t>
                      </a:r>
                      <a:r>
                        <a:rPr lang="it-IT" sz="1200" dirty="0">
                          <a:solidFill>
                            <a:schemeClr val="bg1"/>
                          </a:solidFill>
                          <a:effectLst/>
                        </a:rPr>
                        <a:t> </a:t>
                      </a:r>
                      <a:r>
                        <a:rPr lang="it-IT" sz="1200" dirty="0" err="1">
                          <a:solidFill>
                            <a:schemeClr val="bg1"/>
                          </a:solidFill>
                          <a:effectLst/>
                        </a:rPr>
                        <a:t>leveraging</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1995018684"/>
                  </a:ext>
                </a:extLst>
              </a:tr>
              <a:tr h="492062">
                <a:tc>
                  <a:txBody>
                    <a:bodyPr/>
                    <a:lstStyle/>
                    <a:p>
                      <a:pPr>
                        <a:lnSpc>
                          <a:spcPct val="107000"/>
                        </a:lnSpc>
                        <a:spcAft>
                          <a:spcPts val="0"/>
                        </a:spcAft>
                      </a:pPr>
                      <a:r>
                        <a:rPr lang="en-GB" sz="1400" dirty="0">
                          <a:effectLst/>
                        </a:rPr>
                        <a:t> </a:t>
                      </a:r>
                      <a:r>
                        <a:rPr lang="it-IT" sz="1400" dirty="0">
                          <a:effectLst/>
                        </a:rPr>
                        <a:t>Pillar 4: </a:t>
                      </a:r>
                      <a:r>
                        <a:rPr lang="it-IT" sz="1400" dirty="0" err="1">
                          <a:effectLst/>
                        </a:rPr>
                        <a:t>Key</a:t>
                      </a:r>
                      <a:r>
                        <a:rPr lang="it-IT" sz="1400" dirty="0">
                          <a:effectLst/>
                        </a:rPr>
                        <a:t> </a:t>
                      </a:r>
                      <a:r>
                        <a:rPr lang="it-IT" sz="1400" dirty="0" err="1">
                          <a:effectLst/>
                        </a:rPr>
                        <a:t>partners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rgbClr val="002060"/>
                    </a:solidFill>
                  </a:tcPr>
                </a:tc>
                <a:tc>
                  <a:txBody>
                    <a:bodyPr/>
                    <a:lstStyle/>
                    <a:p>
                      <a:pPr>
                        <a:lnSpc>
                          <a:spcPct val="107000"/>
                        </a:lnSpc>
                        <a:spcAft>
                          <a:spcPts val="0"/>
                        </a:spcAft>
                      </a:pPr>
                      <a:r>
                        <a:rPr lang="en-US" sz="1400" dirty="0">
                          <a:solidFill>
                            <a:schemeClr val="bg1"/>
                          </a:solidFill>
                          <a:effectLst/>
                        </a:rPr>
                        <a:t>Pillar 5 Cost structure &amp; revenue streams: How do we make money? What are our cost structures</a:t>
                      </a:r>
                      <a:r>
                        <a:rPr lang="en-US" sz="1400" dirty="0" smtClean="0">
                          <a:solidFill>
                            <a:schemeClr val="bg1"/>
                          </a:solidFill>
                          <a:effectLst/>
                        </a:rPr>
                        <a:t>?</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rgbClr val="002060"/>
                    </a:solidFill>
                  </a:tcPr>
                </a:tc>
                <a:tc>
                  <a:txBody>
                    <a:bodyPr/>
                    <a:lstStyle/>
                    <a:p>
                      <a:pPr>
                        <a:lnSpc>
                          <a:spcPct val="107000"/>
                        </a:lnSpc>
                        <a:spcAft>
                          <a:spcPts val="0"/>
                        </a:spcAft>
                      </a:pPr>
                      <a:r>
                        <a:rPr lang="en-US" sz="1400" dirty="0">
                          <a:solidFill>
                            <a:schemeClr val="bg1"/>
                          </a:solidFill>
                          <a:effectLst/>
                        </a:rPr>
                        <a:t>Pillar 6 (personal/investor factors): What are our time, scope, and size ambitions?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rgbClr val="002060"/>
                    </a:solidFill>
                  </a:tcPr>
                </a:tc>
                <a:extLst>
                  <a:ext uri="{0D108BD9-81ED-4DB2-BD59-A6C34878D82A}">
                    <a16:rowId xmlns:a16="http://schemas.microsoft.com/office/drawing/2014/main" val="1367754830"/>
                  </a:ext>
                </a:extLst>
              </a:tr>
              <a:tr h="401681">
                <a:tc>
                  <a:txBody>
                    <a:bodyPr/>
                    <a:lstStyle/>
                    <a:p>
                      <a:pPr>
                        <a:lnSpc>
                          <a:spcPct val="107000"/>
                        </a:lnSpc>
                        <a:spcAft>
                          <a:spcPts val="0"/>
                        </a:spcAft>
                      </a:pPr>
                      <a:r>
                        <a:rPr lang="en-US" sz="1200" b="0" dirty="0">
                          <a:effectLst/>
                        </a:rPr>
                        <a:t>Who are our key partners?</a:t>
                      </a:r>
                      <a:endParaRPr lang="it-IT" sz="1400" b="0" dirty="0">
                        <a:effectLst/>
                      </a:endParaRPr>
                    </a:p>
                    <a:p>
                      <a:pPr>
                        <a:lnSpc>
                          <a:spcPct val="107000"/>
                        </a:lnSpc>
                        <a:spcAft>
                          <a:spcPts val="0"/>
                        </a:spcAft>
                      </a:pPr>
                      <a:r>
                        <a:rPr lang="en-US" sz="1200" b="0" dirty="0">
                          <a:effectLst/>
                        </a:rPr>
                        <a:t>Who are our key suppliers</a:t>
                      </a:r>
                      <a:r>
                        <a:rPr lang="en-US" sz="1200" b="0" dirty="0" smtClean="0">
                          <a:effectLst/>
                        </a:rPr>
                        <a:t>?</a:t>
                      </a:r>
                      <a:r>
                        <a:rPr lang="en-US" sz="1200" b="0" dirty="0">
                          <a:effectLst/>
                        </a:rPr>
                        <a:t> </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pricing</a:t>
                      </a:r>
                      <a:r>
                        <a:rPr lang="it-IT" sz="1200" dirty="0">
                          <a:solidFill>
                            <a:schemeClr val="bg1"/>
                          </a:solidFill>
                          <a:effectLst/>
                        </a:rPr>
                        <a:t> and </a:t>
                      </a:r>
                      <a:r>
                        <a:rPr lang="it-IT" sz="1200" dirty="0" err="1">
                          <a:solidFill>
                            <a:schemeClr val="bg1"/>
                          </a:solidFill>
                          <a:effectLst/>
                        </a:rPr>
                        <a:t>revenue</a:t>
                      </a:r>
                      <a:r>
                        <a:rPr lang="it-IT" sz="1200" dirty="0">
                          <a:solidFill>
                            <a:schemeClr val="bg1"/>
                          </a:solidFill>
                          <a:effectLst/>
                        </a:rPr>
                        <a:t> </a:t>
                      </a:r>
                      <a:r>
                        <a:rPr lang="it-IT" sz="1200" dirty="0" err="1">
                          <a:solidFill>
                            <a:schemeClr val="bg1"/>
                          </a:solidFill>
                          <a:effectLst/>
                        </a:rPr>
                        <a:t>sources</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subsistence</a:t>
                      </a:r>
                      <a:r>
                        <a:rPr lang="it-IT" sz="1200" dirty="0">
                          <a:solidFill>
                            <a:schemeClr val="bg1"/>
                          </a:solidFill>
                          <a:effectLst/>
                        </a:rPr>
                        <a:t> model</a:t>
                      </a:r>
                      <a:endParaRPr lang="it-IT" sz="1400" dirty="0">
                        <a:solidFill>
                          <a:schemeClr val="bg1"/>
                        </a:solidFill>
                        <a:effectLst/>
                      </a:endParaRPr>
                    </a:p>
                    <a:p>
                      <a:pPr>
                        <a:lnSpc>
                          <a:spcPct val="107000"/>
                        </a:lnSpc>
                        <a:spcAft>
                          <a:spcPts val="0"/>
                        </a:spcAft>
                      </a:pPr>
                      <a:r>
                        <a:rPr lang="it-IT"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906443080"/>
                  </a:ext>
                </a:extLst>
              </a:tr>
              <a:tr h="401681">
                <a:tc>
                  <a:txBody>
                    <a:bodyPr/>
                    <a:lstStyle/>
                    <a:p>
                      <a:pPr>
                        <a:lnSpc>
                          <a:spcPct val="107000"/>
                        </a:lnSpc>
                        <a:spcAft>
                          <a:spcPts val="0"/>
                        </a:spcAft>
                      </a:pPr>
                      <a:r>
                        <a:rPr lang="en-US" sz="1200" b="0" dirty="0">
                          <a:effectLst/>
                        </a:rPr>
                        <a:t>Which key resources are we acquiring from our partners</a:t>
                      </a:r>
                      <a:r>
                        <a:rPr lang="en-US" sz="1200" b="0" dirty="0" smtClean="0">
                          <a:effectLst/>
                        </a:rPr>
                        <a:t>?</a:t>
                      </a:r>
                      <a:r>
                        <a:rPr lang="en-US" sz="1200" b="0" dirty="0">
                          <a:effectLst/>
                        </a:rPr>
                        <a:t> </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operating leverage: high/medium/low</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a:solidFill>
                            <a:schemeClr val="bg1"/>
                          </a:solidFill>
                          <a:effectLst/>
                        </a:rPr>
                        <a:t>income model</a:t>
                      </a:r>
                      <a:endParaRPr lang="it-IT" sz="1400">
                        <a:solidFill>
                          <a:schemeClr val="bg1"/>
                        </a:solidFill>
                        <a:effectLst/>
                      </a:endParaRPr>
                    </a:p>
                    <a:p>
                      <a:pPr>
                        <a:lnSpc>
                          <a:spcPct val="107000"/>
                        </a:lnSpc>
                        <a:spcAft>
                          <a:spcPts val="0"/>
                        </a:spcAft>
                      </a:pPr>
                      <a:r>
                        <a:rPr lang="it-IT" sz="1200">
                          <a:solidFill>
                            <a:schemeClr val="bg1"/>
                          </a:solidFill>
                          <a:effectLst/>
                        </a:rPr>
                        <a:t> </a:t>
                      </a:r>
                      <a:endParaRPr lang="it-IT"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3455193119"/>
                  </a:ext>
                </a:extLst>
              </a:tr>
              <a:tr h="247517">
                <a:tc>
                  <a:txBody>
                    <a:bodyPr/>
                    <a:lstStyle/>
                    <a:p>
                      <a:pPr>
                        <a:lnSpc>
                          <a:spcPct val="107000"/>
                        </a:lnSpc>
                        <a:spcAft>
                          <a:spcPts val="0"/>
                        </a:spcAft>
                      </a:pPr>
                      <a:r>
                        <a:rPr lang="en-US" sz="1200" b="0" dirty="0">
                          <a:effectLst/>
                        </a:rPr>
                        <a:t>Which key activities do they perform?</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volumes</a:t>
                      </a:r>
                      <a:r>
                        <a:rPr lang="it-IT" sz="1200" dirty="0">
                          <a:solidFill>
                            <a:schemeClr val="bg1"/>
                          </a:solidFill>
                          <a:effectLst/>
                        </a:rPr>
                        <a:t>: high/medium/</a:t>
                      </a:r>
                      <a:r>
                        <a:rPr lang="it-IT" sz="1200" dirty="0" err="1">
                          <a:solidFill>
                            <a:schemeClr val="bg1"/>
                          </a:solidFill>
                          <a:effectLst/>
                        </a:rPr>
                        <a:t>low</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a:solidFill>
                            <a:schemeClr val="bg1"/>
                          </a:solidFill>
                          <a:effectLst/>
                        </a:rPr>
                        <a:t>growth model</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2713679171"/>
                  </a:ext>
                </a:extLst>
              </a:tr>
              <a:tr h="200841">
                <a:tc>
                  <a:txBody>
                    <a:bodyPr/>
                    <a:lstStyle/>
                    <a:p>
                      <a:pPr>
                        <a:lnSpc>
                          <a:spcPct val="107000"/>
                        </a:lnSpc>
                        <a:spcAft>
                          <a:spcPts val="0"/>
                        </a:spcAft>
                      </a:pPr>
                      <a:r>
                        <a:rPr lang="it-IT" sz="1200" b="0" dirty="0">
                          <a:effectLst/>
                        </a:rPr>
                        <a:t> </a:t>
                      </a:r>
                      <a:endParaRPr lang="it-IT"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err="1">
                          <a:solidFill>
                            <a:schemeClr val="bg1"/>
                          </a:solidFill>
                          <a:effectLst/>
                        </a:rPr>
                        <a:t>margins</a:t>
                      </a:r>
                      <a:r>
                        <a:rPr lang="it-IT" sz="1200" dirty="0">
                          <a:solidFill>
                            <a:schemeClr val="bg1"/>
                          </a:solidFill>
                          <a:effectLst/>
                        </a:rPr>
                        <a:t>: high/medium/</a:t>
                      </a:r>
                      <a:r>
                        <a:rPr lang="it-IT" sz="1200" dirty="0" err="1">
                          <a:solidFill>
                            <a:schemeClr val="bg1"/>
                          </a:solidFill>
                          <a:effectLst/>
                        </a:rPr>
                        <a:t>low</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it-IT" sz="1200" dirty="0">
                          <a:solidFill>
                            <a:schemeClr val="bg1"/>
                          </a:solidFill>
                          <a:effectLst/>
                        </a:rPr>
                        <a:t>speculative model</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3341536434"/>
                  </a:ext>
                </a:extLst>
              </a:tr>
              <a:tr h="401681">
                <a:tc>
                  <a:txBody>
                    <a:bodyPr/>
                    <a:lstStyle/>
                    <a:p>
                      <a:pPr>
                        <a:lnSpc>
                          <a:spcPct val="107000"/>
                        </a:lnSpc>
                        <a:spcAft>
                          <a:spcPts val="0"/>
                        </a:spcAft>
                      </a:pPr>
                      <a:r>
                        <a:rPr lang="it-IT" sz="12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Most important costs – most expensive key resources and key </a:t>
                      </a:r>
                      <a:r>
                        <a:rPr lang="en-US" sz="1200" dirty="0" err="1">
                          <a:solidFill>
                            <a:schemeClr val="bg1"/>
                          </a:solidFill>
                          <a:effectLst/>
                        </a:rPr>
                        <a:t>actitivities</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tc>
                  <a:txBody>
                    <a:bodyPr/>
                    <a:lstStyle/>
                    <a:p>
                      <a:pPr>
                        <a:lnSpc>
                          <a:spcPct val="107000"/>
                        </a:lnSpc>
                        <a:spcAft>
                          <a:spcPts val="0"/>
                        </a:spcAft>
                      </a:pPr>
                      <a:r>
                        <a:rPr lang="en-US" sz="1200" dirty="0">
                          <a:solidFill>
                            <a:schemeClr val="bg1"/>
                          </a:solidFill>
                          <a:effectLst/>
                        </a:rPr>
                        <a:t> </a:t>
                      </a:r>
                      <a:endParaRPr lang="it-I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780" marR="41780" marT="0" marB="0">
                    <a:solidFill>
                      <a:schemeClr val="tx2">
                        <a:lumMod val="60000"/>
                        <a:lumOff val="40000"/>
                      </a:schemeClr>
                    </a:solidFill>
                  </a:tcPr>
                </a:tc>
                <a:extLst>
                  <a:ext uri="{0D108BD9-81ED-4DB2-BD59-A6C34878D82A}">
                    <a16:rowId xmlns:a16="http://schemas.microsoft.com/office/drawing/2014/main" val="1947692786"/>
                  </a:ext>
                </a:extLst>
              </a:tr>
            </a:tbl>
          </a:graphicData>
        </a:graphic>
      </p:graphicFrame>
    </p:spTree>
    <p:extLst>
      <p:ext uri="{BB962C8B-B14F-4D97-AF65-F5344CB8AC3E}">
        <p14:creationId xmlns:p14="http://schemas.microsoft.com/office/powerpoint/2010/main" val="352363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350717" y="173421"/>
            <a:ext cx="11177338" cy="1325563"/>
          </a:xfrm>
        </p:spPr>
        <p:txBody>
          <a:bodyPr/>
          <a:lstStyle/>
          <a:p>
            <a:r>
              <a:rPr lang="en-US" b="1" dirty="0" smtClean="0"/>
              <a:t>“How to </a:t>
            </a:r>
            <a:r>
              <a:rPr lang="en-US" dirty="0" smtClean="0"/>
              <a:t>play?” </a:t>
            </a:r>
            <a:r>
              <a:rPr lang="en-US" b="1" dirty="0" smtClean="0"/>
              <a:t>A </a:t>
            </a:r>
            <a:r>
              <a:rPr lang="en-US" b="1" dirty="0"/>
              <a:t>word on </a:t>
            </a:r>
            <a:r>
              <a:rPr lang="en-US" b="1" dirty="0" smtClean="0"/>
              <a:t>the </a:t>
            </a:r>
            <a:r>
              <a:rPr lang="en-US" b="1" dirty="0"/>
              <a:t>lean start up </a:t>
            </a:r>
            <a:r>
              <a:rPr lang="en-US" b="1" dirty="0" smtClean="0"/>
              <a:t>framework</a:t>
            </a:r>
            <a:endParaRPr lang="ru-RU" dirty="0"/>
          </a:p>
        </p:txBody>
      </p:sp>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5854390" y="1682396"/>
            <a:ext cx="5945504" cy="3362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Lean start up </a:t>
            </a:r>
            <a:r>
              <a:rPr lang="en-US" sz="2000" b="1" dirty="0" smtClean="0">
                <a:solidFill>
                  <a:srgbClr val="002060"/>
                </a:solidFill>
                <a:latin typeface="Arial" panose="020B0604020202020204" pitchFamily="34" charset="0"/>
                <a:cs typeface="Arial" panose="020B0604020202020204" pitchFamily="34" charset="0"/>
              </a:rPr>
              <a:t>framework:</a:t>
            </a:r>
            <a:endParaRPr lang="en-US" sz="2000" b="1" dirty="0">
              <a:solidFill>
                <a:srgbClr val="002060"/>
              </a:solidFill>
              <a:latin typeface="Arial" panose="020B0604020202020204" pitchFamily="34" charset="0"/>
              <a:cs typeface="Arial" panose="020B0604020202020204" pitchFamily="34" charset="0"/>
            </a:endParaRPr>
          </a:p>
          <a:p>
            <a:pPr algn="just"/>
            <a:r>
              <a:rPr lang="en-US" sz="2000" dirty="0" smtClean="0">
                <a:solidFill>
                  <a:srgbClr val="002060"/>
                </a:solidFill>
                <a:latin typeface="Arial" panose="020B0604020202020204" pitchFamily="34" charset="0"/>
                <a:cs typeface="Arial" panose="020B0604020202020204" pitchFamily="34" charset="0"/>
              </a:rPr>
              <a:t>Helps in the </a:t>
            </a:r>
            <a:r>
              <a:rPr lang="en-US" sz="2000" dirty="0">
                <a:solidFill>
                  <a:srgbClr val="002060"/>
                </a:solidFill>
                <a:latin typeface="Arial" panose="020B0604020202020204" pitchFamily="34" charset="0"/>
                <a:cs typeface="Arial" panose="020B0604020202020204" pitchFamily="34" charset="0"/>
              </a:rPr>
              <a:t>search for </a:t>
            </a:r>
            <a:r>
              <a:rPr lang="en-US" sz="2000" dirty="0" smtClean="0">
                <a:solidFill>
                  <a:srgbClr val="002060"/>
                </a:solidFill>
                <a:latin typeface="Arial" panose="020B0604020202020204" pitchFamily="34" charset="0"/>
                <a:cs typeface="Arial" panose="020B0604020202020204" pitchFamily="34" charset="0"/>
              </a:rPr>
              <a:t>and experimentation with business models  to </a:t>
            </a:r>
            <a:r>
              <a:rPr lang="en-US" sz="2000" dirty="0">
                <a:solidFill>
                  <a:srgbClr val="002060"/>
                </a:solidFill>
                <a:latin typeface="Arial" panose="020B0604020202020204" pitchFamily="34" charset="0"/>
                <a:cs typeface="Arial" panose="020B0604020202020204" pitchFamily="34" charset="0"/>
              </a:rPr>
              <a:t>find a viable route to </a:t>
            </a:r>
            <a:r>
              <a:rPr lang="en-US" sz="2000" dirty="0" smtClean="0">
                <a:solidFill>
                  <a:srgbClr val="002060"/>
                </a:solidFill>
                <a:latin typeface="Arial" panose="020B0604020202020204" pitchFamily="34" charset="0"/>
                <a:cs typeface="Arial" panose="020B0604020202020204" pitchFamily="34" charset="0"/>
              </a:rPr>
              <a:t>international customers </a:t>
            </a:r>
            <a:r>
              <a:rPr lang="en-US" sz="2000" dirty="0">
                <a:solidFill>
                  <a:srgbClr val="002060"/>
                </a:solidFill>
                <a:latin typeface="Arial" panose="020B0604020202020204" pitchFamily="34" charset="0"/>
                <a:cs typeface="Arial" panose="020B0604020202020204" pitchFamily="34" charset="0"/>
              </a:rPr>
              <a:t>and </a:t>
            </a:r>
            <a:r>
              <a:rPr lang="en-US" sz="2000" dirty="0" smtClean="0">
                <a:solidFill>
                  <a:srgbClr val="002060"/>
                </a:solidFill>
                <a:latin typeface="Arial" panose="020B0604020202020204" pitchFamily="34" charset="0"/>
                <a:cs typeface="Arial" panose="020B0604020202020204" pitchFamily="34" charset="0"/>
              </a:rPr>
              <a:t>markets;</a:t>
            </a:r>
            <a:endParaRPr lang="en-US" sz="2000" dirty="0">
              <a:solidFill>
                <a:srgbClr val="002060"/>
              </a:solidFill>
              <a:latin typeface="Arial" panose="020B0604020202020204" pitchFamily="34" charset="0"/>
              <a:cs typeface="Arial" panose="020B0604020202020204" pitchFamily="34" charset="0"/>
            </a:endParaRPr>
          </a:p>
          <a:p>
            <a:pPr algn="just"/>
            <a:r>
              <a:rPr lang="en-GB" sz="2000" dirty="0" smtClean="0">
                <a:solidFill>
                  <a:srgbClr val="002060"/>
                </a:solidFill>
                <a:latin typeface="Arial" panose="020B0604020202020204" pitchFamily="34" charset="0"/>
                <a:cs typeface="Arial" panose="020B0604020202020204" pitchFamily="34" charset="0"/>
              </a:rPr>
              <a:t>various hypotheses are put in </a:t>
            </a:r>
            <a:r>
              <a:rPr lang="en-GB" sz="2000" dirty="0">
                <a:solidFill>
                  <a:srgbClr val="002060"/>
                </a:solidFill>
                <a:latin typeface="Arial" panose="020B0604020202020204" pitchFamily="34" charset="0"/>
                <a:cs typeface="Arial" panose="020B0604020202020204" pitchFamily="34" charset="0"/>
              </a:rPr>
              <a:t>the business model in order to understand how the business creates value for the customer and the firm</a:t>
            </a:r>
            <a:r>
              <a:rPr lang="en-GB" sz="2000" dirty="0" smtClean="0">
                <a:solidFill>
                  <a:srgbClr val="002060"/>
                </a:solidFill>
                <a:latin typeface="Arial" panose="020B0604020202020204" pitchFamily="34" charset="0"/>
                <a:cs typeface="Arial" panose="020B0604020202020204" pitchFamily="34" charset="0"/>
              </a:rPr>
              <a:t>;</a:t>
            </a:r>
          </a:p>
          <a:p>
            <a:pPr algn="just"/>
            <a:endParaRPr lang="en-GB" sz="2000" dirty="0">
              <a:solidFill>
                <a:srgbClr val="002060"/>
              </a:solidFill>
              <a:latin typeface="Arial" panose="020B0604020202020204" pitchFamily="34" charset="0"/>
              <a:cs typeface="Arial" panose="020B0604020202020204" pitchFamily="34" charset="0"/>
            </a:endParaRPr>
          </a:p>
          <a:p>
            <a:pPr algn="just"/>
            <a:endParaRPr lang="en-GB" sz="2000" dirty="0">
              <a:solidFill>
                <a:srgbClr val="002060"/>
              </a:solidFill>
              <a:latin typeface="Arial" panose="020B0604020202020204" pitchFamily="34" charset="0"/>
              <a:cs typeface="Arial" panose="020B0604020202020204" pitchFamily="34" charset="0"/>
            </a:endParaRPr>
          </a:p>
          <a:p>
            <a:pPr algn="just"/>
            <a:endParaRPr lang="en-GB" sz="2000" dirty="0">
              <a:solidFill>
                <a:schemeClr val="tx1">
                  <a:lumMod val="75000"/>
                  <a:lumOff val="25000"/>
                </a:schemeClr>
              </a:solidFill>
              <a:latin typeface="Arial" panose="020B0604020202020204" pitchFamily="34" charset="0"/>
              <a:cs typeface="Arial" panose="020B0604020202020204" pitchFamily="34" charset="0"/>
            </a:endParaRPr>
          </a:p>
          <a:p>
            <a:pPr algn="just"/>
            <a:endParaRPr lang="en-US" sz="2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3"/>
          <a:stretch>
            <a:fillRect/>
          </a:stretch>
        </p:blipFill>
        <p:spPr>
          <a:xfrm>
            <a:off x="115230" y="2418376"/>
            <a:ext cx="5506735" cy="3625584"/>
          </a:xfrm>
          <a:prstGeom prst="rect">
            <a:avLst/>
          </a:prstGeom>
        </p:spPr>
      </p:pic>
      <p:sp>
        <p:nvSpPr>
          <p:cNvPr id="3" name="CasellaDiTesto 2"/>
          <p:cNvSpPr txBox="1"/>
          <p:nvPr/>
        </p:nvSpPr>
        <p:spPr>
          <a:xfrm>
            <a:off x="5854390" y="4044360"/>
            <a:ext cx="6417187" cy="298543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experimentation with different value creating combinations and early testing </a:t>
            </a:r>
            <a:r>
              <a:rPr lang="en-GB" sz="2000" dirty="0" smtClean="0">
                <a:solidFill>
                  <a:srgbClr val="002060"/>
                </a:solidFill>
                <a:latin typeface="Arial" panose="020B0604020202020204" pitchFamily="34" charset="0"/>
                <a:cs typeface="Arial" panose="020B0604020202020204" pitchFamily="34" charset="0"/>
              </a:rPr>
              <a:t>with </a:t>
            </a:r>
            <a:r>
              <a:rPr lang="en-GB" sz="2000" dirty="0">
                <a:solidFill>
                  <a:srgbClr val="002060"/>
                </a:solidFill>
                <a:latin typeface="Arial" panose="020B0604020202020204" pitchFamily="34" charset="0"/>
                <a:cs typeface="Arial" panose="020B0604020202020204" pitchFamily="34" charset="0"/>
              </a:rPr>
              <a:t>customers and partners, lead to the formation of the business model or its </a:t>
            </a:r>
            <a:r>
              <a:rPr lang="en-GB" sz="2000" dirty="0" smtClean="0">
                <a:solidFill>
                  <a:srgbClr val="002060"/>
                </a:solidFill>
                <a:latin typeface="Arial" panose="020B0604020202020204" pitchFamily="34" charset="0"/>
                <a:cs typeface="Arial" panose="020B0604020202020204" pitchFamily="34" charset="0"/>
              </a:rPr>
              <a:t>quick </a:t>
            </a:r>
            <a:r>
              <a:rPr lang="en-GB" sz="2000" dirty="0">
                <a:solidFill>
                  <a:srgbClr val="002060"/>
                </a:solidFill>
                <a:latin typeface="Arial" panose="020B0604020202020204" pitchFamily="34" charset="0"/>
                <a:cs typeface="Arial" panose="020B0604020202020204" pitchFamily="34" charset="0"/>
              </a:rPr>
              <a:t>adaptation and change;</a:t>
            </a:r>
          </a:p>
          <a:p>
            <a:pPr lvl="1"/>
            <a:r>
              <a:rPr lang="en-GB" dirty="0">
                <a:solidFill>
                  <a:srgbClr val="002060"/>
                </a:solidFill>
                <a:latin typeface="Arial" panose="020B0604020202020204" pitchFamily="34" charset="0"/>
                <a:cs typeface="Arial" panose="020B0604020202020204" pitchFamily="34" charset="0"/>
              </a:rPr>
              <a:t>“cheap failure”, due to quick iteration, demands little resources;</a:t>
            </a:r>
          </a:p>
          <a:p>
            <a:pPr lvl="1"/>
            <a:r>
              <a:rPr lang="en-GB" dirty="0">
                <a:solidFill>
                  <a:srgbClr val="002060"/>
                </a:solidFill>
                <a:latin typeface="Arial" panose="020B0604020202020204" pitchFamily="34" charset="0"/>
                <a:cs typeface="Arial" panose="020B0604020202020204" pitchFamily="34" charset="0"/>
              </a:rPr>
              <a:t>co-testing with customers brings successful, scalable products and solutions quickly to the market. </a:t>
            </a:r>
            <a:endParaRPr lang="ru-RU" dirty="0">
              <a:solidFill>
                <a:srgbClr val="002060"/>
              </a:solidFill>
              <a:latin typeface="Arial" panose="020B0604020202020204" pitchFamily="34" charset="0"/>
              <a:cs typeface="Arial" panose="020B0604020202020204" pitchFamily="34" charset="0"/>
            </a:endParaRPr>
          </a:p>
          <a:p>
            <a:pPr algn="just"/>
            <a:endParaRPr lang="ru-RU" sz="2000" dirty="0">
              <a:solidFill>
                <a:schemeClr val="tx1">
                  <a:lumMod val="75000"/>
                  <a:lumOff val="25000"/>
                </a:schemeClr>
              </a:solidFill>
              <a:latin typeface="Arial" panose="020B0604020202020204" pitchFamily="34" charset="0"/>
              <a:cs typeface="Arial" panose="020B0604020202020204" pitchFamily="34" charset="0"/>
            </a:endParaRPr>
          </a:p>
          <a:p>
            <a:endParaRPr lang="it-IT" sz="1600" dirty="0"/>
          </a:p>
        </p:txBody>
      </p:sp>
    </p:spTree>
    <p:extLst>
      <p:ext uri="{BB962C8B-B14F-4D97-AF65-F5344CB8AC3E}">
        <p14:creationId xmlns:p14="http://schemas.microsoft.com/office/powerpoint/2010/main" val="161085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319185" y="331077"/>
            <a:ext cx="11177338" cy="850232"/>
          </a:xfrm>
        </p:spPr>
        <p:txBody>
          <a:bodyPr/>
          <a:lstStyle/>
          <a:p>
            <a:r>
              <a:rPr lang="en-US" b="1" dirty="0"/>
              <a:t>Selecting markets, </a:t>
            </a:r>
            <a:r>
              <a:rPr lang="en-US" b="1" dirty="0" smtClean="0"/>
              <a:t>customers, </a:t>
            </a:r>
            <a:r>
              <a:rPr lang="en-US" b="1" dirty="0"/>
              <a:t>and partners</a:t>
            </a:r>
            <a:endParaRPr lang="en-US" dirty="0"/>
          </a:p>
        </p:txBody>
      </p:sp>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6082989" y="2770561"/>
            <a:ext cx="6244195" cy="37569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002060"/>
                </a:solidFill>
                <a:latin typeface="Arial" panose="020B0604020202020204" pitchFamily="34" charset="0"/>
                <a:cs typeface="Arial" panose="020B0604020202020204" pitchFamily="34" charset="0"/>
              </a:rPr>
              <a:t>Selection </a:t>
            </a:r>
            <a:r>
              <a:rPr lang="en-US" sz="2400" dirty="0">
                <a:solidFill>
                  <a:srgbClr val="002060"/>
                </a:solidFill>
                <a:latin typeface="Arial" panose="020B0604020202020204" pitchFamily="34" charset="0"/>
                <a:cs typeface="Arial" panose="020B0604020202020204" pitchFamily="34" charset="0"/>
              </a:rPr>
              <a:t>decisions </a:t>
            </a:r>
            <a:r>
              <a:rPr lang="en-US" sz="2400" dirty="0" smtClean="0">
                <a:solidFill>
                  <a:srgbClr val="002060"/>
                </a:solidFill>
                <a:latin typeface="Arial" panose="020B0604020202020204" pitchFamily="34" charset="0"/>
                <a:cs typeface="Arial" panose="020B0604020202020204" pitchFamily="34" charset="0"/>
              </a:rPr>
              <a:t>depend on</a:t>
            </a:r>
          </a:p>
          <a:p>
            <a:r>
              <a:rPr lang="en-US" sz="2400" i="1" dirty="0" smtClean="0">
                <a:solidFill>
                  <a:srgbClr val="002060"/>
                </a:solidFill>
                <a:latin typeface="Arial" panose="020B0604020202020204" pitchFamily="34" charset="0"/>
                <a:cs typeface="Arial" panose="020B0604020202020204" pitchFamily="34" charset="0"/>
              </a:rPr>
              <a:t>external </a:t>
            </a:r>
            <a:r>
              <a:rPr lang="en-US" sz="2400" i="1" dirty="0">
                <a:solidFill>
                  <a:srgbClr val="002060"/>
                </a:solidFill>
                <a:latin typeface="Arial" panose="020B0604020202020204" pitchFamily="34" charset="0"/>
                <a:cs typeface="Arial" panose="020B0604020202020204" pitchFamily="34" charset="0"/>
              </a:rPr>
              <a:t>conditions </a:t>
            </a:r>
            <a:r>
              <a:rPr lang="en-US" sz="2400" dirty="0">
                <a:solidFill>
                  <a:srgbClr val="002060"/>
                </a:solidFill>
                <a:latin typeface="Arial" panose="020B0604020202020204" pitchFamily="34" charset="0"/>
                <a:cs typeface="Arial" panose="020B0604020202020204" pitchFamily="34" charset="0"/>
              </a:rPr>
              <a:t>(e.g. regulatory environment, </a:t>
            </a:r>
            <a:r>
              <a:rPr lang="en-US" sz="2400" dirty="0" smtClean="0">
                <a:solidFill>
                  <a:srgbClr val="002060"/>
                </a:solidFill>
                <a:latin typeface="Arial" panose="020B0604020202020204" pitchFamily="34" charset="0"/>
                <a:cs typeface="Arial" panose="020B0604020202020204" pitchFamily="34" charset="0"/>
              </a:rPr>
              <a:t>socio-cultural </a:t>
            </a:r>
            <a:r>
              <a:rPr lang="en-US" sz="2400" dirty="0">
                <a:solidFill>
                  <a:srgbClr val="002060"/>
                </a:solidFill>
                <a:latin typeface="Arial" panose="020B0604020202020204" pitchFamily="34" charset="0"/>
                <a:cs typeface="Arial" panose="020B0604020202020204" pitchFamily="34" charset="0"/>
              </a:rPr>
              <a:t>trends, economic, and competitive conditions) and </a:t>
            </a:r>
            <a:endParaRPr lang="en-US" sz="2400" dirty="0" smtClean="0">
              <a:solidFill>
                <a:srgbClr val="002060"/>
              </a:solidFill>
              <a:latin typeface="Arial" panose="020B0604020202020204" pitchFamily="34" charset="0"/>
              <a:cs typeface="Arial" panose="020B0604020202020204" pitchFamily="34" charset="0"/>
            </a:endParaRPr>
          </a:p>
          <a:p>
            <a:r>
              <a:rPr lang="en-US" sz="2400" i="1" dirty="0" smtClean="0">
                <a:solidFill>
                  <a:srgbClr val="002060"/>
                </a:solidFill>
                <a:latin typeface="Arial" panose="020B0604020202020204" pitchFamily="34" charset="0"/>
                <a:cs typeface="Arial" panose="020B0604020202020204" pitchFamily="34" charset="0"/>
              </a:rPr>
              <a:t>internal </a:t>
            </a:r>
            <a:r>
              <a:rPr lang="en-US" sz="2400" i="1" dirty="0">
                <a:solidFill>
                  <a:srgbClr val="002060"/>
                </a:solidFill>
                <a:latin typeface="Arial" panose="020B0604020202020204" pitchFamily="34" charset="0"/>
                <a:cs typeface="Arial" panose="020B0604020202020204" pitchFamily="34" charset="0"/>
              </a:rPr>
              <a:t>factors </a:t>
            </a:r>
            <a:r>
              <a:rPr lang="en-US" sz="2400" dirty="0">
                <a:solidFill>
                  <a:srgbClr val="002060"/>
                </a:solidFill>
                <a:latin typeface="Arial" panose="020B0604020202020204" pitchFamily="34" charset="0"/>
                <a:cs typeface="Arial" panose="020B0604020202020204" pitchFamily="34" charset="0"/>
              </a:rPr>
              <a:t>(e.g. </a:t>
            </a:r>
            <a:r>
              <a:rPr lang="en-US" sz="2400" dirty="0" smtClean="0">
                <a:solidFill>
                  <a:srgbClr val="002060"/>
                </a:solidFill>
                <a:latin typeface="Arial" panose="020B0604020202020204" pitchFamily="34" charset="0"/>
                <a:cs typeface="Arial" panose="020B0604020202020204" pitchFamily="34" charset="0"/>
              </a:rPr>
              <a:t>resources</a:t>
            </a:r>
            <a:r>
              <a:rPr lang="en-US" sz="2400" dirty="0">
                <a:solidFill>
                  <a:srgbClr val="002060"/>
                </a:solidFill>
                <a:latin typeface="Arial" panose="020B0604020202020204" pitchFamily="34" charset="0"/>
                <a:cs typeface="Arial" panose="020B0604020202020204" pitchFamily="34" charset="0"/>
              </a:rPr>
              <a:t>) determining the strategy and the means with which the offering is brought to that </a:t>
            </a:r>
            <a:r>
              <a:rPr lang="en-US" sz="2400" dirty="0" smtClean="0">
                <a:solidFill>
                  <a:srgbClr val="002060"/>
                </a:solidFill>
                <a:latin typeface="Arial" panose="020B0604020202020204" pitchFamily="34" charset="0"/>
                <a:cs typeface="Arial" panose="020B0604020202020204" pitchFamily="34" charset="0"/>
              </a:rPr>
              <a:t>market</a:t>
            </a:r>
          </a:p>
          <a:p>
            <a:pPr marL="0" indent="0">
              <a:buNone/>
            </a:pPr>
            <a:endParaRPr lang="en-US" sz="2400" dirty="0" smtClean="0">
              <a:solidFill>
                <a:srgbClr val="002060"/>
              </a:solidFill>
              <a:latin typeface="Arial" panose="020B0604020202020204" pitchFamily="34" charset="0"/>
              <a:cs typeface="Arial" panose="020B0604020202020204" pitchFamily="34" charset="0"/>
            </a:endParaRPr>
          </a:p>
          <a:p>
            <a:pPr marL="0" indent="0">
              <a:buNone/>
            </a:pPr>
            <a:r>
              <a:rPr lang="en-US" sz="2400" dirty="0" smtClean="0">
                <a:solidFill>
                  <a:srgbClr val="002060"/>
                </a:solidFill>
                <a:latin typeface="Arial" panose="020B0604020202020204" pitchFamily="34" charset="0"/>
                <a:cs typeface="Arial" panose="020B0604020202020204" pitchFamily="34" charset="0"/>
              </a:rPr>
              <a:t>Strongly interlinked with </a:t>
            </a:r>
          </a:p>
          <a:p>
            <a:pPr>
              <a:buFontTx/>
              <a:buChar char="-"/>
            </a:pPr>
            <a:r>
              <a:rPr lang="en-US" sz="2400" dirty="0" smtClean="0">
                <a:solidFill>
                  <a:srgbClr val="002060"/>
                </a:solidFill>
                <a:latin typeface="Arial" panose="020B0604020202020204" pitchFamily="34" charset="0"/>
                <a:cs typeface="Arial" panose="020B0604020202020204" pitchFamily="34" charset="0"/>
              </a:rPr>
              <a:t>Decisions on </a:t>
            </a:r>
            <a:r>
              <a:rPr lang="en-US" sz="2400" dirty="0">
                <a:solidFill>
                  <a:srgbClr val="002060"/>
                </a:solidFill>
                <a:latin typeface="Arial" panose="020B0604020202020204" pitchFamily="34" charset="0"/>
                <a:cs typeface="Arial" panose="020B0604020202020204" pitchFamily="34" charset="0"/>
              </a:rPr>
              <a:t>entry mode and entry </a:t>
            </a:r>
            <a:r>
              <a:rPr lang="en-US" sz="2400" dirty="0" smtClean="0">
                <a:solidFill>
                  <a:srgbClr val="002060"/>
                </a:solidFill>
                <a:latin typeface="Arial" panose="020B0604020202020204" pitchFamily="34" charset="0"/>
                <a:cs typeface="Arial" panose="020B0604020202020204" pitchFamily="34" charset="0"/>
              </a:rPr>
              <a:t>timing</a:t>
            </a:r>
          </a:p>
          <a:p>
            <a:pPr>
              <a:buFontTx/>
              <a:buChar char="-"/>
            </a:pPr>
            <a:r>
              <a:rPr lang="en-US" sz="2400" dirty="0" smtClean="0">
                <a:solidFill>
                  <a:srgbClr val="002060"/>
                </a:solidFill>
                <a:latin typeface="Arial" panose="020B0604020202020204" pitchFamily="34" charset="0"/>
                <a:cs typeface="Arial" panose="020B0604020202020204" pitchFamily="34" charset="0"/>
              </a:rPr>
              <a:t>Decisions regarding the marketing program </a:t>
            </a:r>
            <a:endParaRPr lang="en-US" sz="2400" dirty="0">
              <a:solidFill>
                <a:srgbClr val="002060"/>
              </a:solidFill>
              <a:latin typeface="Arial" panose="020B0604020202020204" pitchFamily="34" charset="0"/>
              <a:cs typeface="Arial" panose="020B0604020202020204" pitchFamily="34" charset="0"/>
            </a:endParaRPr>
          </a:p>
          <a:p>
            <a:pPr marL="0" indent="0">
              <a:buNone/>
            </a:pPr>
            <a:endParaRPr lang="en-US" sz="2400"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latin typeface="Arial" panose="020B0604020202020204" pitchFamily="34" charset="0"/>
              <a:cs typeface="Arial" panose="020B0604020202020204" pitchFamily="34" charset="0"/>
            </a:endParaRPr>
          </a:p>
        </p:txBody>
      </p:sp>
      <p:sp>
        <p:nvSpPr>
          <p:cNvPr id="3" name="Rettangolo arrotondato 2"/>
          <p:cNvSpPr/>
          <p:nvPr/>
        </p:nvSpPr>
        <p:spPr>
          <a:xfrm>
            <a:off x="5151863" y="1181309"/>
            <a:ext cx="6685790" cy="1283111"/>
          </a:xfrm>
          <a:prstGeom prst="roundRect">
            <a:avLst/>
          </a:prstGeom>
          <a:solidFill>
            <a:srgbClr val="8774B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smtClean="0">
                <a:latin typeface="Arial" panose="020B0604020202020204" pitchFamily="34" charset="0"/>
                <a:cs typeface="Arial" panose="020B0604020202020204" pitchFamily="34" charset="0"/>
              </a:rPr>
              <a:t>Find</a:t>
            </a:r>
            <a:r>
              <a:rPr lang="it-IT" sz="2000" dirty="0" smtClean="0">
                <a:latin typeface="Arial" panose="020B0604020202020204" pitchFamily="34" charset="0"/>
                <a:cs typeface="Arial" panose="020B0604020202020204" pitchFamily="34" charset="0"/>
              </a:rPr>
              <a:t> and </a:t>
            </a:r>
            <a:r>
              <a:rPr lang="it-IT" sz="2000" dirty="0" err="1" smtClean="0">
                <a:latin typeface="Arial" panose="020B0604020202020204" pitchFamily="34" charset="0"/>
                <a:cs typeface="Arial" panose="020B0604020202020204" pitchFamily="34" charset="0"/>
              </a:rPr>
              <a:t>form</a:t>
            </a:r>
            <a:r>
              <a:rPr lang="it-IT" sz="2000" dirty="0" smtClean="0">
                <a:latin typeface="Arial" panose="020B0604020202020204" pitchFamily="34" charset="0"/>
                <a:cs typeface="Arial" panose="020B0604020202020204" pitchFamily="34" charset="0"/>
              </a:rPr>
              <a:t> the </a:t>
            </a:r>
            <a:r>
              <a:rPr lang="it-IT" sz="2000" dirty="0" err="1" smtClean="0">
                <a:latin typeface="Arial" panose="020B0604020202020204" pitchFamily="34" charset="0"/>
                <a:cs typeface="Arial" panose="020B0604020202020204" pitchFamily="34" charset="0"/>
              </a:rPr>
              <a:t>most</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attractive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product</a:t>
            </a:r>
            <a:r>
              <a:rPr lang="it-IT" sz="2000" dirty="0" smtClean="0">
                <a:latin typeface="Arial" panose="020B0604020202020204" pitchFamily="34" charset="0"/>
                <a:cs typeface="Arial" panose="020B0604020202020204" pitchFamily="34" charset="0"/>
              </a:rPr>
              <a:t>/service-market </a:t>
            </a:r>
            <a:r>
              <a:rPr lang="it-IT" sz="2000" dirty="0" err="1" smtClean="0">
                <a:latin typeface="Arial" panose="020B0604020202020204" pitchFamily="34" charset="0"/>
                <a:cs typeface="Arial" panose="020B0604020202020204" pitchFamily="34" charset="0"/>
              </a:rPr>
              <a:t>combinations</a:t>
            </a:r>
            <a:endParaRPr lang="it-IT" sz="2000" dirty="0" smtClean="0">
              <a:latin typeface="Arial" panose="020B0604020202020204" pitchFamily="34" charset="0"/>
              <a:cs typeface="Arial" panose="020B0604020202020204" pitchFamily="34" charset="0"/>
            </a:endParaRPr>
          </a:p>
          <a:p>
            <a:pPr algn="ctr"/>
            <a:r>
              <a:rPr lang="it-IT" sz="2000" dirty="0" smtClean="0">
                <a:latin typeface="Arial" panose="020B0604020202020204" pitchFamily="34" charset="0"/>
                <a:cs typeface="Arial" panose="020B0604020202020204" pitchFamily="34" charset="0"/>
              </a:rPr>
              <a:t>‘</a:t>
            </a:r>
            <a:r>
              <a:rPr lang="it-IT" dirty="0" smtClean="0">
                <a:latin typeface="Arial" panose="020B0604020202020204" pitchFamily="34" charset="0"/>
                <a:cs typeface="Arial" panose="020B0604020202020204" pitchFamily="34" charset="0"/>
              </a:rPr>
              <a:t>Market’: </a:t>
            </a:r>
            <a:r>
              <a:rPr lang="it-IT" dirty="0" err="1" smtClean="0">
                <a:latin typeface="Arial" panose="020B0604020202020204" pitchFamily="34" charset="0"/>
                <a:cs typeface="Arial" panose="020B0604020202020204" pitchFamily="34" charset="0"/>
              </a:rPr>
              <a:t>geography</a:t>
            </a:r>
            <a:r>
              <a:rPr lang="it-IT" dirty="0" smtClean="0">
                <a:latin typeface="Arial" panose="020B0604020202020204" pitchFamily="34" charset="0"/>
                <a:cs typeface="Arial" panose="020B0604020202020204" pitchFamily="34" charset="0"/>
              </a:rPr>
              <a:t> and/or </a:t>
            </a:r>
            <a:r>
              <a:rPr lang="it-IT" dirty="0" err="1" smtClean="0">
                <a:latin typeface="Arial" panose="020B0604020202020204" pitchFamily="34" charset="0"/>
                <a:cs typeface="Arial" panose="020B0604020202020204" pitchFamily="34" charset="0"/>
              </a:rPr>
              <a:t>customer</a:t>
            </a:r>
            <a:endParaRPr lang="it-IT" sz="2000"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82" y="2627317"/>
            <a:ext cx="5728161" cy="3818774"/>
          </a:xfrm>
          <a:prstGeom prst="rect">
            <a:avLst/>
          </a:prstGeom>
        </p:spPr>
      </p:pic>
    </p:spTree>
    <p:extLst>
      <p:ext uri="{BB962C8B-B14F-4D97-AF65-F5344CB8AC3E}">
        <p14:creationId xmlns:p14="http://schemas.microsoft.com/office/powerpoint/2010/main" val="104209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5E9A6C-1C0A-D64C-8336-E97ADB5EA107}"/>
              </a:ext>
            </a:extLst>
          </p:cNvPr>
          <p:cNvSpPr>
            <a:spLocks noGrp="1"/>
          </p:cNvSpPr>
          <p:nvPr>
            <p:ph type="title"/>
          </p:nvPr>
        </p:nvSpPr>
        <p:spPr>
          <a:xfrm>
            <a:off x="1271889" y="378375"/>
            <a:ext cx="11177338" cy="850232"/>
          </a:xfrm>
        </p:spPr>
        <p:txBody>
          <a:bodyPr/>
          <a:lstStyle/>
          <a:p>
            <a:r>
              <a:rPr lang="en-US" b="1" dirty="0"/>
              <a:t>Selecting markets, </a:t>
            </a:r>
            <a:r>
              <a:rPr lang="en-US" b="1" dirty="0" smtClean="0"/>
              <a:t>customers, </a:t>
            </a:r>
            <a:r>
              <a:rPr lang="en-US" b="1" dirty="0"/>
              <a:t>and partners</a:t>
            </a:r>
            <a:endParaRPr lang="en-US" dirty="0"/>
          </a:p>
        </p:txBody>
      </p:sp>
      <p:sp>
        <p:nvSpPr>
          <p:cNvPr id="11" name="Segnaposto contenuto 2">
            <a:extLst>
              <a:ext uri="{FF2B5EF4-FFF2-40B4-BE49-F238E27FC236}">
                <a16:creationId xmlns:a16="http://schemas.microsoft.com/office/drawing/2014/main" id="{E03209DD-3603-D54E-875D-6CEE619DEBFA}"/>
              </a:ext>
            </a:extLst>
          </p:cNvPr>
          <p:cNvSpPr txBox="1">
            <a:spLocks/>
          </p:cNvSpPr>
          <p:nvPr/>
        </p:nvSpPr>
        <p:spPr>
          <a:xfrm>
            <a:off x="5787483" y="1550019"/>
            <a:ext cx="6021658" cy="52069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smtClean="0">
                <a:solidFill>
                  <a:srgbClr val="002060"/>
                </a:solidFill>
                <a:latin typeface="Arial" panose="020B0604020202020204" pitchFamily="34" charset="0"/>
                <a:cs typeface="Arial" panose="020B0604020202020204" pitchFamily="34" charset="0"/>
              </a:rPr>
              <a:t>Normative </a:t>
            </a:r>
            <a:r>
              <a:rPr lang="en-US" sz="2400" b="1" i="1" dirty="0">
                <a:solidFill>
                  <a:srgbClr val="002060"/>
                </a:solidFill>
                <a:latin typeface="Arial" panose="020B0604020202020204" pitchFamily="34" charset="0"/>
                <a:cs typeface="Arial" panose="020B0604020202020204" pitchFamily="34" charset="0"/>
              </a:rPr>
              <a:t>models of market </a:t>
            </a:r>
            <a:r>
              <a:rPr lang="en-US" sz="2400" b="1" i="1" dirty="0" smtClean="0">
                <a:solidFill>
                  <a:srgbClr val="002060"/>
                </a:solidFill>
                <a:latin typeface="Arial" panose="020B0604020202020204" pitchFamily="34" charset="0"/>
                <a:cs typeface="Arial" panose="020B0604020202020204" pitchFamily="34" charset="0"/>
              </a:rPr>
              <a:t>selection (causal </a:t>
            </a:r>
            <a:r>
              <a:rPr lang="en-US" sz="2400" b="1" i="1" dirty="0">
                <a:solidFill>
                  <a:srgbClr val="002060"/>
                </a:solidFill>
                <a:latin typeface="Arial" panose="020B0604020202020204" pitchFamily="34" charset="0"/>
                <a:cs typeface="Arial" panose="020B0604020202020204" pitchFamily="34" charset="0"/>
              </a:rPr>
              <a:t>approach</a:t>
            </a:r>
            <a:r>
              <a:rPr lang="en-US" sz="2400" b="1" i="1" dirty="0" smtClean="0">
                <a:solidFill>
                  <a:srgbClr val="002060"/>
                </a:solidFill>
                <a:latin typeface="Arial" panose="020B0604020202020204" pitchFamily="34" charset="0"/>
                <a:cs typeface="Arial" panose="020B0604020202020204" pitchFamily="34" charset="0"/>
              </a:rPr>
              <a:t>)</a:t>
            </a:r>
          </a:p>
          <a:p>
            <a:r>
              <a:rPr lang="en-US" sz="2400" dirty="0" smtClean="0">
                <a:solidFill>
                  <a:srgbClr val="002060"/>
                </a:solidFill>
                <a:latin typeface="Arial" panose="020B0604020202020204" pitchFamily="34" charset="0"/>
                <a:cs typeface="Arial" panose="020B0604020202020204" pitchFamily="34" charset="0"/>
              </a:rPr>
              <a:t>assessment of </a:t>
            </a:r>
            <a:r>
              <a:rPr lang="en-US" sz="2400" dirty="0">
                <a:solidFill>
                  <a:srgbClr val="002060"/>
                </a:solidFill>
                <a:latin typeface="Arial" panose="020B0604020202020204" pitchFamily="34" charset="0"/>
                <a:cs typeface="Arial" panose="020B0604020202020204" pitchFamily="34" charset="0"/>
              </a:rPr>
              <a:t>the overall </a:t>
            </a:r>
            <a:r>
              <a:rPr lang="en-US" sz="2400" dirty="0" smtClean="0">
                <a:solidFill>
                  <a:srgbClr val="002060"/>
                </a:solidFill>
                <a:latin typeface="Arial" panose="020B0604020202020204" pitchFamily="34" charset="0"/>
                <a:cs typeface="Arial" panose="020B0604020202020204" pitchFamily="34" charset="0"/>
              </a:rPr>
              <a:t>attractiveness and risks </a:t>
            </a:r>
            <a:r>
              <a:rPr lang="en-US" sz="2400" dirty="0">
                <a:solidFill>
                  <a:srgbClr val="002060"/>
                </a:solidFill>
                <a:latin typeface="Arial" panose="020B0604020202020204" pitchFamily="34" charset="0"/>
                <a:cs typeface="Arial" panose="020B0604020202020204" pitchFamily="34" charset="0"/>
              </a:rPr>
              <a:t>of the </a:t>
            </a:r>
            <a:r>
              <a:rPr lang="en-US" sz="2400" dirty="0" smtClean="0">
                <a:solidFill>
                  <a:srgbClr val="002060"/>
                </a:solidFill>
                <a:latin typeface="Arial" panose="020B0604020202020204" pitchFamily="34" charset="0"/>
                <a:cs typeface="Arial" panose="020B0604020202020204" pitchFamily="34" charset="0"/>
              </a:rPr>
              <a:t>market;</a:t>
            </a:r>
          </a:p>
          <a:p>
            <a:r>
              <a:rPr lang="en-US" sz="2400" dirty="0">
                <a:solidFill>
                  <a:srgbClr val="002060"/>
                </a:solidFill>
                <a:latin typeface="Arial" panose="020B0604020202020204" pitchFamily="34" charset="0"/>
                <a:cs typeface="Arial" panose="020B0604020202020204" pitchFamily="34" charset="0"/>
              </a:rPr>
              <a:t>i</a:t>
            </a:r>
            <a:r>
              <a:rPr lang="en-US" sz="2400" dirty="0" smtClean="0">
                <a:solidFill>
                  <a:srgbClr val="002060"/>
                </a:solidFill>
                <a:latin typeface="Arial" panose="020B0604020202020204" pitchFamily="34" charset="0"/>
                <a:cs typeface="Arial" panose="020B0604020202020204" pitchFamily="34" charset="0"/>
              </a:rPr>
              <a:t>dea that market data and information is available and meaningful;</a:t>
            </a:r>
            <a:endParaRPr lang="en-US" sz="1000" dirty="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emphasis on </a:t>
            </a:r>
            <a:r>
              <a:rPr lang="en-US" sz="2400" dirty="0">
                <a:solidFill>
                  <a:srgbClr val="002060"/>
                </a:solidFill>
                <a:latin typeface="Arial" panose="020B0604020202020204" pitchFamily="34" charset="0"/>
                <a:cs typeface="Arial" panose="020B0604020202020204" pitchFamily="34" charset="0"/>
              </a:rPr>
              <a:t>the systematic and data-based evaluation of market/segment </a:t>
            </a:r>
            <a:r>
              <a:rPr lang="en-US" sz="2400" dirty="0" smtClean="0">
                <a:solidFill>
                  <a:srgbClr val="002060"/>
                </a:solidFill>
                <a:latin typeface="Arial" panose="020B0604020202020204" pitchFamily="34" charset="0"/>
                <a:cs typeface="Arial" panose="020B0604020202020204" pitchFamily="34" charset="0"/>
              </a:rPr>
              <a:t>attractiveness where</a:t>
            </a:r>
            <a:endParaRPr lang="en-US" sz="2400" dirty="0">
              <a:solidFill>
                <a:srgbClr val="002060"/>
              </a:solidFill>
              <a:latin typeface="Arial" panose="020B0604020202020204" pitchFamily="34" charset="0"/>
              <a:cs typeface="Arial" panose="020B0604020202020204" pitchFamily="34" charset="0"/>
            </a:endParaRPr>
          </a:p>
          <a:p>
            <a:pPr lvl="1"/>
            <a:r>
              <a:rPr lang="en-US" sz="2000" dirty="0">
                <a:solidFill>
                  <a:srgbClr val="002060"/>
                </a:solidFill>
                <a:latin typeface="Arial" panose="020B0604020202020204" pitchFamily="34" charset="0"/>
                <a:cs typeface="Arial" panose="020B0604020202020204" pitchFamily="34" charset="0"/>
              </a:rPr>
              <a:t>the definition of foreign market pattern comes first, i.e. the firm identifies the most attractive markets and/or customer segments,</a:t>
            </a:r>
          </a:p>
          <a:p>
            <a:pPr lvl="1"/>
            <a:r>
              <a:rPr lang="en-US" sz="2000" dirty="0">
                <a:solidFill>
                  <a:srgbClr val="002060"/>
                </a:solidFill>
                <a:latin typeface="Arial" panose="020B0604020202020204" pitchFamily="34" charset="0"/>
                <a:cs typeface="Arial" panose="020B0604020202020204" pitchFamily="34" charset="0"/>
              </a:rPr>
              <a:t>marketing decisions are taken </a:t>
            </a:r>
            <a:r>
              <a:rPr lang="en-US" sz="2000" dirty="0" smtClean="0">
                <a:solidFill>
                  <a:srgbClr val="002060"/>
                </a:solidFill>
                <a:latin typeface="Arial" panose="020B0604020202020204" pitchFamily="34" charset="0"/>
                <a:cs typeface="Arial" panose="020B0604020202020204" pitchFamily="34" charset="0"/>
              </a:rPr>
              <a:t>subsequently, </a:t>
            </a:r>
            <a:r>
              <a:rPr lang="en-US" sz="2000" dirty="0">
                <a:solidFill>
                  <a:srgbClr val="002060"/>
                </a:solidFill>
                <a:latin typeface="Arial" panose="020B0604020202020204" pitchFamily="34" charset="0"/>
                <a:cs typeface="Arial" panose="020B0604020202020204" pitchFamily="34" charset="0"/>
              </a:rPr>
              <a:t>i.e. the choice of the strategy and tools to reach the objective</a:t>
            </a:r>
            <a:r>
              <a:rPr lang="en-US" sz="2000" dirty="0" smtClean="0">
                <a:solidFill>
                  <a:srgbClr val="002060"/>
                </a:solidFill>
                <a:latin typeface="Arial" panose="020B0604020202020204" pitchFamily="34" charset="0"/>
                <a:cs typeface="Arial" panose="020B0604020202020204" pitchFamily="34" charset="0"/>
              </a:rPr>
              <a:t>.</a:t>
            </a:r>
            <a:endParaRPr lang="en-US" sz="2000" dirty="0">
              <a:solidFill>
                <a:srgbClr val="00206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16" y="2319453"/>
            <a:ext cx="5242926" cy="3495284"/>
          </a:xfrm>
          <a:prstGeom prst="rect">
            <a:avLst/>
          </a:prstGeom>
        </p:spPr>
      </p:pic>
    </p:spTree>
    <p:extLst>
      <p:ext uri="{BB962C8B-B14F-4D97-AF65-F5344CB8AC3E}">
        <p14:creationId xmlns:p14="http://schemas.microsoft.com/office/powerpoint/2010/main" val="3630955925"/>
      </p:ext>
    </p:extLst>
  </p:cSld>
  <p:clrMapOvr>
    <a:masterClrMapping/>
  </p:clrMapOvr>
</p:sld>
</file>

<file path=ppt/theme/theme1.xml><?xml version="1.0" encoding="utf-8"?>
<a:theme xmlns:a="http://schemas.openxmlformats.org/drawingml/2006/main" name="Tema di Office">
  <a:themeElements>
    <a:clrScheme name="Viol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2984</TotalTime>
  <Words>3818</Words>
  <Application>Microsoft Office PowerPoint</Application>
  <PresentationFormat>Widescreen</PresentationFormat>
  <Paragraphs>488</Paragraphs>
  <Slides>37</Slides>
  <Notes>23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37</vt:i4>
      </vt:variant>
    </vt:vector>
  </HeadingPairs>
  <TitlesOfParts>
    <vt:vector size="47" baseType="lpstr">
      <vt:lpstr>AdvP4DF60E</vt:lpstr>
      <vt:lpstr>Arial</vt:lpstr>
      <vt:lpstr>Arial Narrow</vt:lpstr>
      <vt:lpstr>Calibri</vt:lpstr>
      <vt:lpstr>Cambria</vt:lpstr>
      <vt:lpstr>Palatino Linotype</vt:lpstr>
      <vt:lpstr>Times New Roman</vt:lpstr>
      <vt:lpstr>Wingdings</vt:lpstr>
      <vt:lpstr>XbrkcbAdvPTimes</vt:lpstr>
      <vt:lpstr>Tema di Office</vt:lpstr>
      <vt:lpstr>Chapter 5: International Entrepreneurial Entry – Implementation Processes</vt:lpstr>
      <vt:lpstr>Chapter 5: International entrepreneurial entry - implementation processes</vt:lpstr>
      <vt:lpstr>Design and implementation decisions – interdependent and simultaneous</vt:lpstr>
      <vt:lpstr>“How to play?” A word on business models</vt:lpstr>
      <vt:lpstr>Presentazione standard di PowerPoint</vt:lpstr>
      <vt:lpstr>Presentazione standard di PowerPoint</vt:lpstr>
      <vt:lpstr>“How to play?” A word on the lean start up framework</vt:lpstr>
      <vt:lpstr>Selecting markets, customers, and partners</vt:lpstr>
      <vt:lpstr>Selecting markets, customers, and partners</vt:lpstr>
      <vt:lpstr>Selecting markets, customers, and partners</vt:lpstr>
      <vt:lpstr>Selecting markets – international expansion patterns</vt:lpstr>
      <vt:lpstr>Selecting the customer segment first</vt:lpstr>
      <vt:lpstr>Selecting markets, customers, and partners</vt:lpstr>
      <vt:lpstr>Presentazione standard di PowerPoint</vt:lpstr>
      <vt:lpstr>Market entry: Entrepreneurial perspective</vt:lpstr>
      <vt:lpstr>Market entry: Entrepreneurial perspective</vt:lpstr>
      <vt:lpstr>Market entry: Entrepreneurial perspective</vt:lpstr>
      <vt:lpstr>The marketing challenge in entrepreneurial internationalizers </vt:lpstr>
      <vt:lpstr>Marketing under ‘special conditions’</vt:lpstr>
      <vt:lpstr>Entrepreneurial marketing</vt:lpstr>
      <vt:lpstr>Entrepreneurial marketing built in key business processes – WHAT?</vt:lpstr>
      <vt:lpstr>Entrepreneurial marketing built in key business processes – HOW?</vt:lpstr>
      <vt:lpstr>From Burbn to   </vt:lpstr>
      <vt:lpstr>Mobilization, leverage and extension of resources – creative management of resources</vt:lpstr>
      <vt:lpstr>Extending and enriching scarce resources</vt:lpstr>
      <vt:lpstr>Information search based on customer contact</vt:lpstr>
      <vt:lpstr>Innovation and business development through experimentation</vt:lpstr>
      <vt:lpstr>Presentazione standard di PowerPoint</vt:lpstr>
      <vt:lpstr>Value chain management: coordination and harmonization of multi-stakeholder relations </vt:lpstr>
      <vt:lpstr>Customer relationship management</vt:lpstr>
      <vt:lpstr>The impact of entrepreneurial marketing</vt:lpstr>
      <vt:lpstr>Managing long-term growth</vt:lpstr>
      <vt:lpstr>From childhood to maturity</vt:lpstr>
      <vt:lpstr>Presentazione standard di PowerPoint</vt:lpstr>
      <vt:lpstr>From childhood to maturity</vt:lpstr>
      <vt:lpstr>From childhood to maturity</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Birgit</dc:creator>
  <cp:lastModifiedBy>Birgit</cp:lastModifiedBy>
  <cp:revision>70</cp:revision>
  <dcterms:created xsi:type="dcterms:W3CDTF">2019-01-31T14:54:18Z</dcterms:created>
  <dcterms:modified xsi:type="dcterms:W3CDTF">2023-07-16T14:07:07Z</dcterms:modified>
</cp:coreProperties>
</file>