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notesMasterIdLst>
    <p:notesMasterId r:id="rId21"/>
  </p:notesMasterIdLst>
  <p:sldIdLst>
    <p:sldId id="342" r:id="rId2"/>
    <p:sldId id="343" r:id="rId3"/>
    <p:sldId id="344" r:id="rId4"/>
    <p:sldId id="345" r:id="rId5"/>
    <p:sldId id="346" r:id="rId6"/>
    <p:sldId id="347" r:id="rId7"/>
    <p:sldId id="348" r:id="rId8"/>
    <p:sldId id="349" r:id="rId9"/>
    <p:sldId id="350" r:id="rId10"/>
    <p:sldId id="351" r:id="rId11"/>
    <p:sldId id="352" r:id="rId12"/>
    <p:sldId id="361" r:id="rId13"/>
    <p:sldId id="353" r:id="rId14"/>
    <p:sldId id="354" r:id="rId15"/>
    <p:sldId id="355" r:id="rId16"/>
    <p:sldId id="356" r:id="rId17"/>
    <p:sldId id="357" r:id="rId18"/>
    <p:sldId id="358" r:id="rId19"/>
    <p:sldId id="359" r:id="rId2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7989"/>
    <a:srgbClr val="A5C8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8202" autoAdjust="0"/>
  </p:normalViewPr>
  <p:slideViewPr>
    <p:cSldViewPr snapToGrid="0">
      <p:cViewPr varScale="1">
        <p:scale>
          <a:sx n="57" d="100"/>
          <a:sy n="57" d="100"/>
        </p:scale>
        <p:origin x="38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2808"/>
    </p:cViewPr>
  </p:sorterViewPr>
  <p:notesViewPr>
    <p:cSldViewPr snapToGrid="0">
      <p:cViewPr varScale="1">
        <p:scale>
          <a:sx n="35" d="100"/>
          <a:sy n="35" d="100"/>
        </p:scale>
        <p:origin x="1848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2C3BE8-F3E8-42F8-9B81-E211F1C748BF}" type="doc">
      <dgm:prSet loTypeId="urn:microsoft.com/office/officeart/2005/8/layout/h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01FF8FF6-9E6C-44F3-B91E-CC5E10DE85F6}">
      <dgm:prSet phldrT="[Text]" custT="1"/>
      <dgm:spPr/>
      <dgm:t>
        <a:bodyPr/>
        <a:lstStyle/>
        <a:p>
          <a:r>
            <a:rPr lang="en-US" sz="2000" b="1" dirty="0" smtClean="0">
              <a:solidFill>
                <a:schemeClr val="bg1"/>
              </a:solidFill>
              <a:latin typeface="Cambria" panose="02040503050406030204" pitchFamily="18" charset="0"/>
              <a:cs typeface="Arial" pitchFamily="34" charset="0"/>
            </a:rPr>
            <a:t>Debt crowdfunding </a:t>
          </a:r>
        </a:p>
        <a:p>
          <a:r>
            <a:rPr lang="en-US" sz="1800" b="1" dirty="0" smtClean="0">
              <a:solidFill>
                <a:schemeClr val="bg1"/>
              </a:solidFill>
              <a:latin typeface="Cambria" panose="02040503050406030204" pitchFamily="18" charset="0"/>
              <a:cs typeface="Arial" pitchFamily="34" charset="0"/>
            </a:rPr>
            <a:t>(Peer-to-peer lending, P2P)</a:t>
          </a:r>
          <a:endParaRPr lang="en-US" sz="1800" b="1" dirty="0">
            <a:solidFill>
              <a:schemeClr val="bg1"/>
            </a:solidFill>
          </a:endParaRPr>
        </a:p>
      </dgm:t>
    </dgm:pt>
    <dgm:pt modelId="{9B2BE076-9C8B-4A8C-A718-F1CBD8C32131}" type="parTrans" cxnId="{B361B078-E9A4-41BD-8841-EE6603BE3D58}">
      <dgm:prSet/>
      <dgm:spPr/>
      <dgm:t>
        <a:bodyPr/>
        <a:lstStyle/>
        <a:p>
          <a:endParaRPr lang="en-US" sz="1800"/>
        </a:p>
      </dgm:t>
    </dgm:pt>
    <dgm:pt modelId="{94802017-1BCE-419E-AA10-88371D5AA0BE}" type="sibTrans" cxnId="{B361B078-E9A4-41BD-8841-EE6603BE3D58}">
      <dgm:prSet/>
      <dgm:spPr/>
      <dgm:t>
        <a:bodyPr/>
        <a:lstStyle/>
        <a:p>
          <a:endParaRPr lang="en-US" sz="1800"/>
        </a:p>
      </dgm:t>
    </dgm:pt>
    <dgm:pt modelId="{6B839DA2-A47E-4C78-95D8-20402C47940F}">
      <dgm:prSet phldrT="[Text]" custT="1"/>
      <dgm:spPr/>
      <dgm:t>
        <a:bodyPr/>
        <a:lstStyle/>
        <a:p>
          <a:r>
            <a:rPr lang="en-US" sz="2000" b="1" dirty="0" smtClean="0">
              <a:solidFill>
                <a:schemeClr val="bg1"/>
              </a:solidFill>
              <a:latin typeface="Cambria" panose="02040503050406030204" pitchFamily="18" charset="0"/>
              <a:cs typeface="Arial" pitchFamily="34" charset="0"/>
            </a:rPr>
            <a:t>Equity crowdfunding</a:t>
          </a:r>
          <a:endParaRPr lang="en-US" sz="2000" b="1" dirty="0">
            <a:solidFill>
              <a:schemeClr val="bg1"/>
            </a:solidFill>
          </a:endParaRPr>
        </a:p>
      </dgm:t>
    </dgm:pt>
    <dgm:pt modelId="{FD098756-5F32-4ED5-B75B-B4EFF8484783}" type="parTrans" cxnId="{3344732C-8E79-44BE-9D2E-3A9FB25928A3}">
      <dgm:prSet/>
      <dgm:spPr/>
      <dgm:t>
        <a:bodyPr/>
        <a:lstStyle/>
        <a:p>
          <a:endParaRPr lang="en-US" sz="1800"/>
        </a:p>
      </dgm:t>
    </dgm:pt>
    <dgm:pt modelId="{92717C2F-637A-4398-B48A-C3C5F8D3DF43}" type="sibTrans" cxnId="{3344732C-8E79-44BE-9D2E-3A9FB25928A3}">
      <dgm:prSet/>
      <dgm:spPr/>
      <dgm:t>
        <a:bodyPr/>
        <a:lstStyle/>
        <a:p>
          <a:endParaRPr lang="en-US" sz="1800"/>
        </a:p>
      </dgm:t>
    </dgm:pt>
    <dgm:pt modelId="{10ED15BB-B012-42F3-B4FE-955F7E3CCE27}">
      <dgm:prSet phldrT="[Text]" custT="1"/>
      <dgm:spPr/>
      <dgm:t>
        <a:bodyPr/>
        <a:lstStyle/>
        <a:p>
          <a:r>
            <a:rPr lang="en-US" sz="2000" dirty="0" smtClean="0">
              <a:latin typeface="+mn-lt"/>
            </a:rPr>
            <a:t>Participants invest in exchange for a small equity in the venture</a:t>
          </a:r>
          <a:endParaRPr lang="en-US" sz="2000" dirty="0">
            <a:latin typeface="+mn-lt"/>
          </a:endParaRPr>
        </a:p>
      </dgm:t>
    </dgm:pt>
    <dgm:pt modelId="{E4A99F83-3E53-49C4-8940-594134CA67C2}" type="parTrans" cxnId="{6EDAC4D4-311D-45B7-83BF-75DC3B801616}">
      <dgm:prSet/>
      <dgm:spPr/>
      <dgm:t>
        <a:bodyPr/>
        <a:lstStyle/>
        <a:p>
          <a:endParaRPr lang="en-US" sz="1800"/>
        </a:p>
      </dgm:t>
    </dgm:pt>
    <dgm:pt modelId="{2EB36A89-6E24-4F4E-8B35-14430E051E4D}" type="sibTrans" cxnId="{6EDAC4D4-311D-45B7-83BF-75DC3B801616}">
      <dgm:prSet/>
      <dgm:spPr/>
      <dgm:t>
        <a:bodyPr/>
        <a:lstStyle/>
        <a:p>
          <a:endParaRPr lang="en-US" sz="1800"/>
        </a:p>
      </dgm:t>
    </dgm:pt>
    <dgm:pt modelId="{038AA6E3-9B49-4B51-BE41-B4168E32AA44}">
      <dgm:prSet phldrT="[Text]" custT="1"/>
      <dgm:spPr/>
      <dgm:t>
        <a:bodyPr/>
        <a:lstStyle/>
        <a:p>
          <a:r>
            <a:rPr lang="en-US" sz="2000" b="1" dirty="0" smtClean="0">
              <a:solidFill>
                <a:schemeClr val="bg1"/>
              </a:solidFill>
              <a:latin typeface="Cambria" panose="02040503050406030204" pitchFamily="18" charset="0"/>
              <a:cs typeface="Arial" pitchFamily="34" charset="0"/>
            </a:rPr>
            <a:t>Donation crowdfunding </a:t>
          </a:r>
          <a:endParaRPr lang="en-US" sz="2000" b="1" dirty="0">
            <a:solidFill>
              <a:schemeClr val="bg1"/>
            </a:solidFill>
          </a:endParaRPr>
        </a:p>
      </dgm:t>
    </dgm:pt>
    <dgm:pt modelId="{90E277B0-0994-423A-850B-79543BDFF6FC}" type="parTrans" cxnId="{9279BEAF-F417-4DEF-B3EF-972D5C5F614A}">
      <dgm:prSet/>
      <dgm:spPr/>
      <dgm:t>
        <a:bodyPr/>
        <a:lstStyle/>
        <a:p>
          <a:endParaRPr lang="en-US" sz="1800"/>
        </a:p>
      </dgm:t>
    </dgm:pt>
    <dgm:pt modelId="{941B76BD-A483-468E-9F72-210FF7579CB5}" type="sibTrans" cxnId="{9279BEAF-F417-4DEF-B3EF-972D5C5F614A}">
      <dgm:prSet/>
      <dgm:spPr/>
      <dgm:t>
        <a:bodyPr/>
        <a:lstStyle/>
        <a:p>
          <a:endParaRPr lang="en-US" sz="1800"/>
        </a:p>
      </dgm:t>
    </dgm:pt>
    <dgm:pt modelId="{9DF30B2A-2150-475A-9406-E5B55D1EF7D7}">
      <dgm:prSet phldrT="[Text]" custT="1"/>
      <dgm:spPr/>
      <dgm:t>
        <a:bodyPr/>
        <a:lstStyle/>
        <a:p>
          <a:r>
            <a:rPr lang="en-US" sz="2000" dirty="0" smtClean="0">
              <a:latin typeface="+mn-lt"/>
            </a:rPr>
            <a:t>Prospective consumers assist ventures by buying their products</a:t>
          </a:r>
          <a:endParaRPr lang="en-US" sz="2000" dirty="0">
            <a:latin typeface="+mn-lt"/>
          </a:endParaRPr>
        </a:p>
      </dgm:t>
    </dgm:pt>
    <dgm:pt modelId="{CC628DDD-A71C-40AE-94D9-8B484C100D39}" type="sibTrans" cxnId="{444D7971-239A-4B3F-9DA3-E19EEDC5546C}">
      <dgm:prSet/>
      <dgm:spPr/>
      <dgm:t>
        <a:bodyPr/>
        <a:lstStyle/>
        <a:p>
          <a:endParaRPr lang="en-US" sz="1800"/>
        </a:p>
      </dgm:t>
    </dgm:pt>
    <dgm:pt modelId="{A2B4E4CB-B462-4CE0-A8DE-BF4E761F5DAA}" type="parTrans" cxnId="{444D7971-239A-4B3F-9DA3-E19EEDC5546C}">
      <dgm:prSet/>
      <dgm:spPr/>
      <dgm:t>
        <a:bodyPr/>
        <a:lstStyle/>
        <a:p>
          <a:endParaRPr lang="en-US" sz="1800"/>
        </a:p>
      </dgm:t>
    </dgm:pt>
    <dgm:pt modelId="{7F252109-CE8F-436D-9F8B-610E6DC97035}">
      <dgm:prSet phldrT="[Text]" custT="1"/>
      <dgm:spPr/>
      <dgm:t>
        <a:bodyPr/>
        <a:lstStyle/>
        <a:p>
          <a:r>
            <a:rPr lang="en-US" sz="2000" dirty="0" smtClean="0">
              <a:latin typeface="+mn-lt"/>
            </a:rPr>
            <a:t>Participants extend loans to a start-up project/idea</a:t>
          </a:r>
          <a:endParaRPr lang="en-US" sz="2000" dirty="0">
            <a:latin typeface="+mn-lt"/>
          </a:endParaRPr>
        </a:p>
      </dgm:t>
    </dgm:pt>
    <dgm:pt modelId="{384A7169-4553-4412-A30F-C6D7F8963D1B}" type="sibTrans" cxnId="{B7124290-FB3D-4C36-A56C-AB808E18CCE4}">
      <dgm:prSet/>
      <dgm:spPr/>
      <dgm:t>
        <a:bodyPr/>
        <a:lstStyle/>
        <a:p>
          <a:endParaRPr lang="en-US" sz="1800"/>
        </a:p>
      </dgm:t>
    </dgm:pt>
    <dgm:pt modelId="{D6ACBFAB-625E-4344-B854-10AEB76551AA}" type="parTrans" cxnId="{B7124290-FB3D-4C36-A56C-AB808E18CCE4}">
      <dgm:prSet/>
      <dgm:spPr/>
      <dgm:t>
        <a:bodyPr/>
        <a:lstStyle/>
        <a:p>
          <a:endParaRPr lang="en-US" sz="1800"/>
        </a:p>
      </dgm:t>
    </dgm:pt>
    <dgm:pt modelId="{C04C7190-AFD1-4EF6-A935-7EDD9566630F}">
      <dgm:prSet phldrT="[Text]" custT="1"/>
      <dgm:spPr/>
      <dgm:t>
        <a:bodyPr/>
        <a:lstStyle/>
        <a:p>
          <a:r>
            <a:rPr lang="en-US" sz="2000" dirty="0" smtClean="0">
              <a:latin typeface="+mn-lt"/>
            </a:rPr>
            <a:t>No collateral is required</a:t>
          </a:r>
          <a:endParaRPr lang="en-US" sz="2000" dirty="0">
            <a:latin typeface="+mn-lt"/>
          </a:endParaRPr>
        </a:p>
      </dgm:t>
    </dgm:pt>
    <dgm:pt modelId="{E9A17082-6365-425E-8B37-6F9B8C6EB04F}" type="sibTrans" cxnId="{427E44A5-E7C8-4373-A180-BB370D196903}">
      <dgm:prSet/>
      <dgm:spPr/>
      <dgm:t>
        <a:bodyPr/>
        <a:lstStyle/>
        <a:p>
          <a:endParaRPr lang="en-US"/>
        </a:p>
      </dgm:t>
    </dgm:pt>
    <dgm:pt modelId="{D3360D1E-DA45-4942-BEAA-18629555F8DA}" type="parTrans" cxnId="{427E44A5-E7C8-4373-A180-BB370D196903}">
      <dgm:prSet/>
      <dgm:spPr/>
      <dgm:t>
        <a:bodyPr/>
        <a:lstStyle/>
        <a:p>
          <a:endParaRPr lang="en-US"/>
        </a:p>
      </dgm:t>
    </dgm:pt>
    <dgm:pt modelId="{5BDA366E-7D14-41D6-923B-34F6033EC28A}">
      <dgm:prSet phldrT="[Text]" custT="1"/>
      <dgm:spPr/>
      <dgm:t>
        <a:bodyPr/>
        <a:lstStyle/>
        <a:p>
          <a:r>
            <a:rPr lang="en-US" sz="2000" dirty="0" smtClean="0">
              <a:latin typeface="+mn-lt"/>
            </a:rPr>
            <a:t>Lower </a:t>
          </a:r>
          <a:r>
            <a:rPr lang="en-US" sz="2000" dirty="0" smtClean="0">
              <a:latin typeface="+mn-lt"/>
            </a:rPr>
            <a:t>interests</a:t>
          </a:r>
          <a:endParaRPr lang="en-US" sz="2000" dirty="0">
            <a:latin typeface="+mn-lt"/>
          </a:endParaRPr>
        </a:p>
      </dgm:t>
    </dgm:pt>
    <dgm:pt modelId="{A97C16FE-1EEC-462C-AFD1-AD30BC8B7BE2}" type="sibTrans" cxnId="{23BF91E9-F10D-4A15-9E27-6B3205ADB927}">
      <dgm:prSet/>
      <dgm:spPr/>
      <dgm:t>
        <a:bodyPr/>
        <a:lstStyle/>
        <a:p>
          <a:endParaRPr lang="en-US"/>
        </a:p>
      </dgm:t>
    </dgm:pt>
    <dgm:pt modelId="{48ACCF62-3BB1-4B6D-904B-AB7BB94B5FC6}" type="parTrans" cxnId="{23BF91E9-F10D-4A15-9E27-6B3205ADB927}">
      <dgm:prSet/>
      <dgm:spPr/>
      <dgm:t>
        <a:bodyPr/>
        <a:lstStyle/>
        <a:p>
          <a:endParaRPr lang="en-US"/>
        </a:p>
      </dgm:t>
    </dgm:pt>
    <dgm:pt modelId="{93268930-0ABB-4644-B769-8B70B1B36C85}">
      <dgm:prSet phldrT="[Text]" custT="1"/>
      <dgm:spPr/>
      <dgm:t>
        <a:bodyPr/>
        <a:lstStyle/>
        <a:p>
          <a:r>
            <a:rPr lang="en-US" sz="2000" dirty="0" smtClean="0">
              <a:latin typeface="+mn-lt"/>
            </a:rPr>
            <a:t>Faster approval and less paperwork</a:t>
          </a:r>
          <a:endParaRPr lang="en-US" sz="2000" dirty="0">
            <a:latin typeface="+mn-lt"/>
          </a:endParaRPr>
        </a:p>
      </dgm:t>
    </dgm:pt>
    <dgm:pt modelId="{21540D00-6F15-40DF-8780-8838C9F17C49}" type="parTrans" cxnId="{6844D582-C26F-4C78-856F-58200ED81728}">
      <dgm:prSet/>
      <dgm:spPr/>
      <dgm:t>
        <a:bodyPr/>
        <a:lstStyle/>
        <a:p>
          <a:endParaRPr lang="it-IT"/>
        </a:p>
      </dgm:t>
    </dgm:pt>
    <dgm:pt modelId="{E051A952-14D6-47EB-94FA-0CDC67EDFF13}" type="sibTrans" cxnId="{6844D582-C26F-4C78-856F-58200ED81728}">
      <dgm:prSet/>
      <dgm:spPr/>
      <dgm:t>
        <a:bodyPr/>
        <a:lstStyle/>
        <a:p>
          <a:endParaRPr lang="it-IT"/>
        </a:p>
      </dgm:t>
    </dgm:pt>
    <dgm:pt modelId="{CEEC4FE9-7D7E-4D86-8033-6B287543ED2C}" type="pres">
      <dgm:prSet presAssocID="{1A2C3BE8-F3E8-42F8-9B81-E211F1C748B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EBD463D-EE58-4D20-8C4C-D62B3C9EFF82}" type="pres">
      <dgm:prSet presAssocID="{01FF8FF6-9E6C-44F3-B91E-CC5E10DE85F6}" presName="composite" presStyleCnt="0"/>
      <dgm:spPr/>
    </dgm:pt>
    <dgm:pt modelId="{66F7B0FC-0B0C-4F1E-8A71-EEECC9EA9E80}" type="pres">
      <dgm:prSet presAssocID="{01FF8FF6-9E6C-44F3-B91E-CC5E10DE85F6}" presName="parTx" presStyleLbl="alignNode1" presStyleIdx="0" presStyleCnt="3" custScaleX="168003" custScaleY="10537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0C2817-C272-4A14-B8EF-9DD470ACD570}" type="pres">
      <dgm:prSet presAssocID="{01FF8FF6-9E6C-44F3-B91E-CC5E10DE85F6}" presName="desTx" presStyleLbl="alignAccFollowNode1" presStyleIdx="0" presStyleCnt="3" custScaleX="169068" custScaleY="982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E6851C-D69F-470E-9B3D-B684EC7B0E8D}" type="pres">
      <dgm:prSet presAssocID="{94802017-1BCE-419E-AA10-88371D5AA0BE}" presName="space" presStyleCnt="0"/>
      <dgm:spPr/>
    </dgm:pt>
    <dgm:pt modelId="{0366D6F0-B60D-4240-ADC5-C319F2BDC1ED}" type="pres">
      <dgm:prSet presAssocID="{6B839DA2-A47E-4C78-95D8-20402C47940F}" presName="composite" presStyleCnt="0"/>
      <dgm:spPr/>
    </dgm:pt>
    <dgm:pt modelId="{5C464F40-DFB0-4E3E-87A0-CCBC42D753EE}" type="pres">
      <dgm:prSet presAssocID="{6B839DA2-A47E-4C78-95D8-20402C47940F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6F7CBC-190D-4D83-A2B7-B9C91D3BF42A}" type="pres">
      <dgm:prSet presAssocID="{6B839DA2-A47E-4C78-95D8-20402C47940F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0900EE-85E2-4476-B1CA-DD381FC2C07D}" type="pres">
      <dgm:prSet presAssocID="{92717C2F-637A-4398-B48A-C3C5F8D3DF43}" presName="space" presStyleCnt="0"/>
      <dgm:spPr/>
    </dgm:pt>
    <dgm:pt modelId="{36006C90-0193-4AC1-8632-98B09086B875}" type="pres">
      <dgm:prSet presAssocID="{038AA6E3-9B49-4B51-BE41-B4168E32AA44}" presName="composite" presStyleCnt="0"/>
      <dgm:spPr/>
    </dgm:pt>
    <dgm:pt modelId="{FEB4C37C-0164-4346-8849-C68D73DE827D}" type="pres">
      <dgm:prSet presAssocID="{038AA6E3-9B49-4B51-BE41-B4168E32AA44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2323FB-B10E-4A75-8EB1-5B51FEE59EB1}" type="pres">
      <dgm:prSet presAssocID="{038AA6E3-9B49-4B51-BE41-B4168E32AA44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11E8A74-2CD9-4AB6-9BB8-EDA899462065}" type="presOf" srcId="{10ED15BB-B012-42F3-B4FE-955F7E3CCE27}" destId="{9C6F7CBC-190D-4D83-A2B7-B9C91D3BF42A}" srcOrd="0" destOrd="0" presId="urn:microsoft.com/office/officeart/2005/8/layout/hList1"/>
    <dgm:cxn modelId="{56054DDE-0D84-4BAF-A5E2-7D2562029700}" type="presOf" srcId="{6B839DA2-A47E-4C78-95D8-20402C47940F}" destId="{5C464F40-DFB0-4E3E-87A0-CCBC42D753EE}" srcOrd="0" destOrd="0" presId="urn:microsoft.com/office/officeart/2005/8/layout/hList1"/>
    <dgm:cxn modelId="{6844D582-C26F-4C78-856F-58200ED81728}" srcId="{01FF8FF6-9E6C-44F3-B91E-CC5E10DE85F6}" destId="{93268930-0ABB-4644-B769-8B70B1B36C85}" srcOrd="3" destOrd="0" parTransId="{21540D00-6F15-40DF-8780-8838C9F17C49}" sibTransId="{E051A952-14D6-47EB-94FA-0CDC67EDFF13}"/>
    <dgm:cxn modelId="{427E44A5-E7C8-4373-A180-BB370D196903}" srcId="{01FF8FF6-9E6C-44F3-B91E-CC5E10DE85F6}" destId="{C04C7190-AFD1-4EF6-A935-7EDD9566630F}" srcOrd="1" destOrd="0" parTransId="{D3360D1E-DA45-4942-BEAA-18629555F8DA}" sibTransId="{E9A17082-6365-425E-8B37-6F9B8C6EB04F}"/>
    <dgm:cxn modelId="{54590C05-0D0F-44EB-AF8F-8BFF2AC77E39}" type="presOf" srcId="{1A2C3BE8-F3E8-42F8-9B81-E211F1C748BF}" destId="{CEEC4FE9-7D7E-4D86-8033-6B287543ED2C}" srcOrd="0" destOrd="0" presId="urn:microsoft.com/office/officeart/2005/8/layout/hList1"/>
    <dgm:cxn modelId="{B4E23990-6F2A-44EE-9671-D731A409FADA}" type="presOf" srcId="{01FF8FF6-9E6C-44F3-B91E-CC5E10DE85F6}" destId="{66F7B0FC-0B0C-4F1E-8A71-EEECC9EA9E80}" srcOrd="0" destOrd="0" presId="urn:microsoft.com/office/officeart/2005/8/layout/hList1"/>
    <dgm:cxn modelId="{8728409D-42C3-4BC6-96DF-50D7959ED2DD}" type="presOf" srcId="{5BDA366E-7D14-41D6-923B-34F6033EC28A}" destId="{340C2817-C272-4A14-B8EF-9DD470ACD570}" srcOrd="0" destOrd="2" presId="urn:microsoft.com/office/officeart/2005/8/layout/hList1"/>
    <dgm:cxn modelId="{9279BEAF-F417-4DEF-B3EF-972D5C5F614A}" srcId="{1A2C3BE8-F3E8-42F8-9B81-E211F1C748BF}" destId="{038AA6E3-9B49-4B51-BE41-B4168E32AA44}" srcOrd="2" destOrd="0" parTransId="{90E277B0-0994-423A-850B-79543BDFF6FC}" sibTransId="{941B76BD-A483-468E-9F72-210FF7579CB5}"/>
    <dgm:cxn modelId="{B361B078-E9A4-41BD-8841-EE6603BE3D58}" srcId="{1A2C3BE8-F3E8-42F8-9B81-E211F1C748BF}" destId="{01FF8FF6-9E6C-44F3-B91E-CC5E10DE85F6}" srcOrd="0" destOrd="0" parTransId="{9B2BE076-9C8B-4A8C-A718-F1CBD8C32131}" sibTransId="{94802017-1BCE-419E-AA10-88371D5AA0BE}"/>
    <dgm:cxn modelId="{C92761C8-F2C2-42F2-9430-92D9C1F7568C}" type="presOf" srcId="{9DF30B2A-2150-475A-9406-E5B55D1EF7D7}" destId="{6C2323FB-B10E-4A75-8EB1-5B51FEE59EB1}" srcOrd="0" destOrd="0" presId="urn:microsoft.com/office/officeart/2005/8/layout/hList1"/>
    <dgm:cxn modelId="{FB303303-E703-441C-8B2A-D18B401E8692}" type="presOf" srcId="{038AA6E3-9B49-4B51-BE41-B4168E32AA44}" destId="{FEB4C37C-0164-4346-8849-C68D73DE827D}" srcOrd="0" destOrd="0" presId="urn:microsoft.com/office/officeart/2005/8/layout/hList1"/>
    <dgm:cxn modelId="{3344732C-8E79-44BE-9D2E-3A9FB25928A3}" srcId="{1A2C3BE8-F3E8-42F8-9B81-E211F1C748BF}" destId="{6B839DA2-A47E-4C78-95D8-20402C47940F}" srcOrd="1" destOrd="0" parTransId="{FD098756-5F32-4ED5-B75B-B4EFF8484783}" sibTransId="{92717C2F-637A-4398-B48A-C3C5F8D3DF43}"/>
    <dgm:cxn modelId="{444D7971-239A-4B3F-9DA3-E19EEDC5546C}" srcId="{038AA6E3-9B49-4B51-BE41-B4168E32AA44}" destId="{9DF30B2A-2150-475A-9406-E5B55D1EF7D7}" srcOrd="0" destOrd="0" parTransId="{A2B4E4CB-B462-4CE0-A8DE-BF4E761F5DAA}" sibTransId="{CC628DDD-A71C-40AE-94D9-8B484C100D39}"/>
    <dgm:cxn modelId="{6EDAC4D4-311D-45B7-83BF-75DC3B801616}" srcId="{6B839DA2-A47E-4C78-95D8-20402C47940F}" destId="{10ED15BB-B012-42F3-B4FE-955F7E3CCE27}" srcOrd="0" destOrd="0" parTransId="{E4A99F83-3E53-49C4-8940-594134CA67C2}" sibTransId="{2EB36A89-6E24-4F4E-8B35-14430E051E4D}"/>
    <dgm:cxn modelId="{084E80D2-1590-4AB1-BB4B-AF7563AF1650}" type="presOf" srcId="{C04C7190-AFD1-4EF6-A935-7EDD9566630F}" destId="{340C2817-C272-4A14-B8EF-9DD470ACD570}" srcOrd="0" destOrd="1" presId="urn:microsoft.com/office/officeart/2005/8/layout/hList1"/>
    <dgm:cxn modelId="{A334FA7D-ABE4-41CA-A98A-1D7C827E2584}" type="presOf" srcId="{7F252109-CE8F-436D-9F8B-610E6DC97035}" destId="{340C2817-C272-4A14-B8EF-9DD470ACD570}" srcOrd="0" destOrd="0" presId="urn:microsoft.com/office/officeart/2005/8/layout/hList1"/>
    <dgm:cxn modelId="{356A2C53-BAA8-40B8-83F7-7125A6B7533B}" type="presOf" srcId="{93268930-0ABB-4644-B769-8B70B1B36C85}" destId="{340C2817-C272-4A14-B8EF-9DD470ACD570}" srcOrd="0" destOrd="3" presId="urn:microsoft.com/office/officeart/2005/8/layout/hList1"/>
    <dgm:cxn modelId="{B7124290-FB3D-4C36-A56C-AB808E18CCE4}" srcId="{01FF8FF6-9E6C-44F3-B91E-CC5E10DE85F6}" destId="{7F252109-CE8F-436D-9F8B-610E6DC97035}" srcOrd="0" destOrd="0" parTransId="{D6ACBFAB-625E-4344-B854-10AEB76551AA}" sibTransId="{384A7169-4553-4412-A30F-C6D7F8963D1B}"/>
    <dgm:cxn modelId="{23BF91E9-F10D-4A15-9E27-6B3205ADB927}" srcId="{01FF8FF6-9E6C-44F3-B91E-CC5E10DE85F6}" destId="{5BDA366E-7D14-41D6-923B-34F6033EC28A}" srcOrd="2" destOrd="0" parTransId="{48ACCF62-3BB1-4B6D-904B-AB7BB94B5FC6}" sibTransId="{A97C16FE-1EEC-462C-AFD1-AD30BC8B7BE2}"/>
    <dgm:cxn modelId="{F3AAA223-F0A2-4653-9357-A83FDFD15429}" type="presParOf" srcId="{CEEC4FE9-7D7E-4D86-8033-6B287543ED2C}" destId="{CEBD463D-EE58-4D20-8C4C-D62B3C9EFF82}" srcOrd="0" destOrd="0" presId="urn:microsoft.com/office/officeart/2005/8/layout/hList1"/>
    <dgm:cxn modelId="{A67956D4-6171-4F22-918B-F55720680D4D}" type="presParOf" srcId="{CEBD463D-EE58-4D20-8C4C-D62B3C9EFF82}" destId="{66F7B0FC-0B0C-4F1E-8A71-EEECC9EA9E80}" srcOrd="0" destOrd="0" presId="urn:microsoft.com/office/officeart/2005/8/layout/hList1"/>
    <dgm:cxn modelId="{68DDBE1B-AAAF-4DDC-B4FF-6FCD435437A6}" type="presParOf" srcId="{CEBD463D-EE58-4D20-8C4C-D62B3C9EFF82}" destId="{340C2817-C272-4A14-B8EF-9DD470ACD570}" srcOrd="1" destOrd="0" presId="urn:microsoft.com/office/officeart/2005/8/layout/hList1"/>
    <dgm:cxn modelId="{318C4C6F-B3FB-4CC5-A851-38B75E6ED64B}" type="presParOf" srcId="{CEEC4FE9-7D7E-4D86-8033-6B287543ED2C}" destId="{D5E6851C-D69F-470E-9B3D-B684EC7B0E8D}" srcOrd="1" destOrd="0" presId="urn:microsoft.com/office/officeart/2005/8/layout/hList1"/>
    <dgm:cxn modelId="{50B8F657-17D0-4BA5-A1B5-861AA2316F6C}" type="presParOf" srcId="{CEEC4FE9-7D7E-4D86-8033-6B287543ED2C}" destId="{0366D6F0-B60D-4240-ADC5-C319F2BDC1ED}" srcOrd="2" destOrd="0" presId="urn:microsoft.com/office/officeart/2005/8/layout/hList1"/>
    <dgm:cxn modelId="{D1FA6A8D-5537-49CC-A45B-2B88A5EF07D3}" type="presParOf" srcId="{0366D6F0-B60D-4240-ADC5-C319F2BDC1ED}" destId="{5C464F40-DFB0-4E3E-87A0-CCBC42D753EE}" srcOrd="0" destOrd="0" presId="urn:microsoft.com/office/officeart/2005/8/layout/hList1"/>
    <dgm:cxn modelId="{F08B4DE4-EACF-4ADC-A629-F55BD474952A}" type="presParOf" srcId="{0366D6F0-B60D-4240-ADC5-C319F2BDC1ED}" destId="{9C6F7CBC-190D-4D83-A2B7-B9C91D3BF42A}" srcOrd="1" destOrd="0" presId="urn:microsoft.com/office/officeart/2005/8/layout/hList1"/>
    <dgm:cxn modelId="{5A08FBD5-5E08-4F31-999E-80B1E6D59D90}" type="presParOf" srcId="{CEEC4FE9-7D7E-4D86-8033-6B287543ED2C}" destId="{230900EE-85E2-4476-B1CA-DD381FC2C07D}" srcOrd="3" destOrd="0" presId="urn:microsoft.com/office/officeart/2005/8/layout/hList1"/>
    <dgm:cxn modelId="{29E2672C-EDB1-4B1B-9F15-ADA9F54F1BD3}" type="presParOf" srcId="{CEEC4FE9-7D7E-4D86-8033-6B287543ED2C}" destId="{36006C90-0193-4AC1-8632-98B09086B875}" srcOrd="4" destOrd="0" presId="urn:microsoft.com/office/officeart/2005/8/layout/hList1"/>
    <dgm:cxn modelId="{88242F07-1328-464D-90C8-C7DCD1612E3B}" type="presParOf" srcId="{36006C90-0193-4AC1-8632-98B09086B875}" destId="{FEB4C37C-0164-4346-8849-C68D73DE827D}" srcOrd="0" destOrd="0" presId="urn:microsoft.com/office/officeart/2005/8/layout/hList1"/>
    <dgm:cxn modelId="{5530C05F-85C8-4ABF-B553-8FFDFB659DE3}" type="presParOf" srcId="{36006C90-0193-4AC1-8632-98B09086B875}" destId="{6C2323FB-B10E-4A75-8EB1-5B51FEE59EB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F7B0FC-0B0C-4F1E-8A71-EEECC9EA9E80}">
      <dsp:nvSpPr>
        <dsp:cNvPr id="0" name=""/>
        <dsp:cNvSpPr/>
      </dsp:nvSpPr>
      <dsp:spPr>
        <a:xfrm>
          <a:off x="29609" y="-38096"/>
          <a:ext cx="4366908" cy="121665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  <a:latin typeface="Cambria" panose="02040503050406030204" pitchFamily="18" charset="0"/>
              <a:cs typeface="Arial" pitchFamily="34" charset="0"/>
            </a:rPr>
            <a:t>Debt crowdfunding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bg1"/>
              </a:solidFill>
              <a:latin typeface="Cambria" panose="02040503050406030204" pitchFamily="18" charset="0"/>
              <a:cs typeface="Arial" pitchFamily="34" charset="0"/>
            </a:rPr>
            <a:t>(Peer-to-peer lending, P2P)</a:t>
          </a:r>
          <a:endParaRPr lang="en-US" sz="1800" b="1" kern="1200" dirty="0">
            <a:solidFill>
              <a:schemeClr val="bg1"/>
            </a:solidFill>
          </a:endParaRPr>
        </a:p>
      </dsp:txBody>
      <dsp:txXfrm>
        <a:off x="29609" y="-38096"/>
        <a:ext cx="4366908" cy="1216653"/>
      </dsp:txXfrm>
    </dsp:sp>
    <dsp:sp modelId="{340C2817-C272-4A14-B8EF-9DD470ACD570}">
      <dsp:nvSpPr>
        <dsp:cNvPr id="0" name=""/>
        <dsp:cNvSpPr/>
      </dsp:nvSpPr>
      <dsp:spPr>
        <a:xfrm>
          <a:off x="15768" y="1162896"/>
          <a:ext cx="4394591" cy="1767578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+mn-lt"/>
            </a:rPr>
            <a:t>Participants extend loans to a start-up project/idea</a:t>
          </a:r>
          <a:endParaRPr lang="en-US" sz="2000" kern="1200" dirty="0">
            <a:latin typeface="+mn-lt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+mn-lt"/>
            </a:rPr>
            <a:t>No collateral is required</a:t>
          </a:r>
          <a:endParaRPr lang="en-US" sz="2000" kern="1200" dirty="0">
            <a:latin typeface="+mn-lt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+mn-lt"/>
            </a:rPr>
            <a:t>Lower </a:t>
          </a:r>
          <a:r>
            <a:rPr lang="en-US" sz="2000" kern="1200" dirty="0" smtClean="0">
              <a:latin typeface="+mn-lt"/>
            </a:rPr>
            <a:t>interests</a:t>
          </a:r>
          <a:endParaRPr lang="en-US" sz="2000" kern="1200" dirty="0">
            <a:latin typeface="+mn-lt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+mn-lt"/>
            </a:rPr>
            <a:t>Faster approval and less paperwork</a:t>
          </a:r>
          <a:endParaRPr lang="en-US" sz="2000" kern="1200" dirty="0">
            <a:latin typeface="+mn-lt"/>
          </a:endParaRPr>
        </a:p>
      </dsp:txBody>
      <dsp:txXfrm>
        <a:off x="15768" y="1162896"/>
        <a:ext cx="4394591" cy="1767578"/>
      </dsp:txXfrm>
    </dsp:sp>
    <dsp:sp modelId="{5C464F40-DFB0-4E3E-87A0-CCBC42D753EE}">
      <dsp:nvSpPr>
        <dsp:cNvPr id="0" name=""/>
        <dsp:cNvSpPr/>
      </dsp:nvSpPr>
      <dsp:spPr>
        <a:xfrm>
          <a:off x="4773907" y="0"/>
          <a:ext cx="2596765" cy="1154561"/>
        </a:xfrm>
        <a:prstGeom prst="rect">
          <a:avLst/>
        </a:prstGeom>
        <a:solidFill>
          <a:schemeClr val="accent4">
            <a:hueOff val="-257126"/>
            <a:satOff val="-2462"/>
            <a:lumOff val="3333"/>
            <a:alphaOff val="0"/>
          </a:schemeClr>
        </a:solidFill>
        <a:ln w="12700" cap="flat" cmpd="sng" algn="ctr">
          <a:solidFill>
            <a:schemeClr val="accent4">
              <a:hueOff val="-257126"/>
              <a:satOff val="-2462"/>
              <a:lumOff val="333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  <a:latin typeface="Cambria" panose="02040503050406030204" pitchFamily="18" charset="0"/>
              <a:cs typeface="Arial" pitchFamily="34" charset="0"/>
            </a:rPr>
            <a:t>Equity crowdfunding</a:t>
          </a:r>
          <a:endParaRPr lang="en-US" sz="2000" b="1" kern="1200" dirty="0">
            <a:solidFill>
              <a:schemeClr val="bg1"/>
            </a:solidFill>
          </a:endParaRPr>
        </a:p>
      </dsp:txBody>
      <dsp:txXfrm>
        <a:off x="4773907" y="0"/>
        <a:ext cx="2596765" cy="1154561"/>
      </dsp:txXfrm>
    </dsp:sp>
    <dsp:sp modelId="{9C6F7CBC-190D-4D83-A2B7-B9C91D3BF42A}">
      <dsp:nvSpPr>
        <dsp:cNvPr id="0" name=""/>
        <dsp:cNvSpPr/>
      </dsp:nvSpPr>
      <dsp:spPr>
        <a:xfrm>
          <a:off x="4773907" y="1154561"/>
          <a:ext cx="2596765" cy="1737817"/>
        </a:xfrm>
        <a:prstGeom prst="rect">
          <a:avLst/>
        </a:prstGeom>
        <a:solidFill>
          <a:schemeClr val="accent4">
            <a:tint val="40000"/>
            <a:alpha val="90000"/>
            <a:hueOff val="-318618"/>
            <a:satOff val="-1141"/>
            <a:lumOff val="694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-318618"/>
              <a:satOff val="-1141"/>
              <a:lumOff val="69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+mn-lt"/>
            </a:rPr>
            <a:t>Participants invest in exchange for a small equity in the venture</a:t>
          </a:r>
          <a:endParaRPr lang="en-US" sz="2000" kern="1200" dirty="0">
            <a:latin typeface="+mn-lt"/>
          </a:endParaRPr>
        </a:p>
      </dsp:txBody>
      <dsp:txXfrm>
        <a:off x="4773907" y="1154561"/>
        <a:ext cx="2596765" cy="1737817"/>
      </dsp:txXfrm>
    </dsp:sp>
    <dsp:sp modelId="{FEB4C37C-0164-4346-8849-C68D73DE827D}">
      <dsp:nvSpPr>
        <dsp:cNvPr id="0" name=""/>
        <dsp:cNvSpPr/>
      </dsp:nvSpPr>
      <dsp:spPr>
        <a:xfrm>
          <a:off x="7734219" y="0"/>
          <a:ext cx="2596765" cy="1154561"/>
        </a:xfrm>
        <a:prstGeom prst="rect">
          <a:avLst/>
        </a:prstGeom>
        <a:solidFill>
          <a:schemeClr val="accent4">
            <a:hueOff val="-514252"/>
            <a:satOff val="-4925"/>
            <a:lumOff val="6666"/>
            <a:alphaOff val="0"/>
          </a:schemeClr>
        </a:solidFill>
        <a:ln w="12700" cap="flat" cmpd="sng" algn="ctr">
          <a:solidFill>
            <a:schemeClr val="accent4">
              <a:hueOff val="-514252"/>
              <a:satOff val="-4925"/>
              <a:lumOff val="666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  <a:latin typeface="Cambria" panose="02040503050406030204" pitchFamily="18" charset="0"/>
              <a:cs typeface="Arial" pitchFamily="34" charset="0"/>
            </a:rPr>
            <a:t>Donation crowdfunding </a:t>
          </a:r>
          <a:endParaRPr lang="en-US" sz="2000" b="1" kern="1200" dirty="0">
            <a:solidFill>
              <a:schemeClr val="bg1"/>
            </a:solidFill>
          </a:endParaRPr>
        </a:p>
      </dsp:txBody>
      <dsp:txXfrm>
        <a:off x="7734219" y="0"/>
        <a:ext cx="2596765" cy="1154561"/>
      </dsp:txXfrm>
    </dsp:sp>
    <dsp:sp modelId="{6C2323FB-B10E-4A75-8EB1-5B51FEE59EB1}">
      <dsp:nvSpPr>
        <dsp:cNvPr id="0" name=""/>
        <dsp:cNvSpPr/>
      </dsp:nvSpPr>
      <dsp:spPr>
        <a:xfrm>
          <a:off x="7734219" y="1154561"/>
          <a:ext cx="2596765" cy="1737817"/>
        </a:xfrm>
        <a:prstGeom prst="rect">
          <a:avLst/>
        </a:prstGeom>
        <a:solidFill>
          <a:schemeClr val="accent4">
            <a:tint val="40000"/>
            <a:alpha val="90000"/>
            <a:hueOff val="-637236"/>
            <a:satOff val="-2282"/>
            <a:lumOff val="1388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-637236"/>
              <a:satOff val="-2282"/>
              <a:lumOff val="138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+mn-lt"/>
            </a:rPr>
            <a:t>Prospective consumers assist ventures by buying their products</a:t>
          </a:r>
          <a:endParaRPr lang="en-US" sz="2000" kern="1200" dirty="0">
            <a:latin typeface="+mn-lt"/>
          </a:endParaRPr>
        </a:p>
      </dsp:txBody>
      <dsp:txXfrm>
        <a:off x="7734219" y="1154561"/>
        <a:ext cx="2596765" cy="17378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780DDD-3CD3-468A-9EEE-6C4ADAFF02AB}" type="datetimeFigureOut">
              <a:rPr lang="it-IT" smtClean="0"/>
              <a:pPr/>
              <a:t>15/07/2023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25A30D-FCA7-46DF-B35F-A543058C36F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9387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25A30D-FCA7-46DF-B35F-A543058C36F6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21333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743FB6-6E62-544F-A203-4038B3976098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2590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25A30D-FCA7-46DF-B35F-A543058C36F6}" type="slidenum">
              <a:rPr lang="it-IT" smtClean="0"/>
              <a:pPr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42976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Check</a:t>
            </a:r>
            <a:r>
              <a:rPr lang="it-IT" dirty="0" smtClean="0"/>
              <a:t> </a:t>
            </a:r>
            <a:r>
              <a:rPr lang="it-IT" dirty="0" err="1" smtClean="0"/>
              <a:t>bilder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25A30D-FCA7-46DF-B35F-A543058C36F6}" type="slidenum">
              <a:rPr lang="it-IT" smtClean="0"/>
              <a:pPr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7840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Check</a:t>
            </a:r>
            <a:r>
              <a:rPr lang="it-IT" dirty="0" smtClean="0"/>
              <a:t> </a:t>
            </a:r>
            <a:r>
              <a:rPr lang="it-IT" dirty="0" err="1" smtClean="0"/>
              <a:t>pic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25A30D-FCA7-46DF-B35F-A543058C36F6}" type="slidenum">
              <a:rPr lang="it-IT" smtClean="0"/>
              <a:pPr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0435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Check</a:t>
            </a:r>
            <a:r>
              <a:rPr lang="it-IT" dirty="0" smtClean="0"/>
              <a:t> </a:t>
            </a:r>
            <a:r>
              <a:rPr lang="it-IT" dirty="0" err="1" smtClean="0"/>
              <a:t>pic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25A30D-FCA7-46DF-B35F-A543058C36F6}" type="slidenum">
              <a:rPr lang="it-IT" smtClean="0"/>
              <a:pPr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33280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Check</a:t>
            </a:r>
            <a:r>
              <a:rPr lang="it-IT" dirty="0" smtClean="0"/>
              <a:t> </a:t>
            </a:r>
            <a:r>
              <a:rPr lang="it-IT" dirty="0" err="1" smtClean="0"/>
              <a:t>pic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25A30D-FCA7-46DF-B35F-A543058C36F6}" type="slidenum">
              <a:rPr lang="it-IT" smtClean="0"/>
              <a:pPr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46150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743FB6-6E62-544F-A203-4038B3976098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5351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Hier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check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743FB6-6E62-544F-A203-4038B397609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30645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25A30D-FCA7-46DF-B35F-A543058C36F6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38187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check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743FB6-6E62-544F-A203-4038B397609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6934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check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743FB6-6E62-544F-A203-4038B397609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2565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743FB6-6E62-544F-A203-4038B3976098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7646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i="1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FAF46B-A7D8-48AC-8CEF-99278137A883}" type="slidenum">
              <a:rPr lang="it-IT" smtClean="0"/>
              <a:pPr>
                <a:defRPr/>
              </a:pPr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13094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check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743FB6-6E62-544F-A203-4038B3976098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888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check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743FB6-6E62-544F-A203-4038B3976098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5084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D6AC7-0508-4095-AFAA-99D814267A13}" type="datetimeFigureOut">
              <a:rPr lang="it-IT" smtClean="0"/>
              <a:pPr/>
              <a:t>15/07/2023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2892B-8265-4BBA-A05B-766924ACDE1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778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D6AC7-0508-4095-AFAA-99D814267A13}" type="datetimeFigureOut">
              <a:rPr lang="it-IT" smtClean="0"/>
              <a:pPr/>
              <a:t>15/07/2023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2892B-8265-4BBA-A05B-766924ACDE1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7884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D6AC7-0508-4095-AFAA-99D814267A13}" type="datetimeFigureOut">
              <a:rPr lang="it-IT" smtClean="0"/>
              <a:pPr/>
              <a:t>15/07/2023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2892B-8265-4BBA-A05B-766924ACDE1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7441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95416" y="393702"/>
            <a:ext cx="10515600" cy="892182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it-IT" dirty="0" smtClean="0"/>
              <a:t>Modifica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D6AC7-0508-4095-AFAA-99D814267A13}" type="datetimeFigureOut">
              <a:rPr lang="it-IT" smtClean="0"/>
              <a:pPr/>
              <a:t>16/07/2023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2892B-8265-4BBA-A05B-766924ACDE10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3" name="Rettangolo 12"/>
          <p:cNvSpPr/>
          <p:nvPr userDrawn="1"/>
        </p:nvSpPr>
        <p:spPr>
          <a:xfrm>
            <a:off x="0" y="753086"/>
            <a:ext cx="871894" cy="225208"/>
          </a:xfrm>
          <a:prstGeom prst="rect">
            <a:avLst/>
          </a:prstGeom>
          <a:solidFill>
            <a:srgbClr val="D5A3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/>
          <p:cNvSpPr/>
          <p:nvPr userDrawn="1"/>
        </p:nvSpPr>
        <p:spPr>
          <a:xfrm>
            <a:off x="871894" y="753086"/>
            <a:ext cx="326960" cy="225208"/>
          </a:xfrm>
          <a:prstGeom prst="rect">
            <a:avLst/>
          </a:prstGeom>
          <a:solidFill>
            <a:srgbClr val="2C27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4277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D6AC7-0508-4095-AFAA-99D814267A13}" type="datetimeFigureOut">
              <a:rPr lang="it-IT" smtClean="0"/>
              <a:pPr/>
              <a:t>15/07/2023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2892B-8265-4BBA-A05B-766924ACDE1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2692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D6AC7-0508-4095-AFAA-99D814267A13}" type="datetimeFigureOut">
              <a:rPr lang="it-IT" smtClean="0"/>
              <a:pPr/>
              <a:t>15/07/2023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2892B-8265-4BBA-A05B-766924ACDE1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5323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D6AC7-0508-4095-AFAA-99D814267A13}" type="datetimeFigureOut">
              <a:rPr lang="it-IT" smtClean="0"/>
              <a:pPr/>
              <a:t>15/07/2023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2892B-8265-4BBA-A05B-766924ACDE1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8597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D6AC7-0508-4095-AFAA-99D814267A13}" type="datetimeFigureOut">
              <a:rPr lang="it-IT" smtClean="0"/>
              <a:pPr/>
              <a:t>15/07/2023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2892B-8265-4BBA-A05B-766924ACDE1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1288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D6AC7-0508-4095-AFAA-99D814267A13}" type="datetimeFigureOut">
              <a:rPr lang="it-IT" smtClean="0"/>
              <a:pPr/>
              <a:t>15/07/2023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2892B-8265-4BBA-A05B-766924ACDE1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0717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D6AC7-0508-4095-AFAA-99D814267A13}" type="datetimeFigureOut">
              <a:rPr lang="it-IT" smtClean="0"/>
              <a:pPr/>
              <a:t>15/07/2023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2892B-8265-4BBA-A05B-766924ACDE1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6333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D6AC7-0508-4095-AFAA-99D814267A13}" type="datetimeFigureOut">
              <a:rPr lang="it-IT" smtClean="0"/>
              <a:pPr/>
              <a:t>15/07/2023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2892B-8265-4BBA-A05B-766924ACDE1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6913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 smtClean="0"/>
              <a:t>Modifica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BD6AC7-0508-4095-AFAA-99D814267A13}" type="datetimeFigureOut">
              <a:rPr lang="it-IT" smtClean="0"/>
              <a:pPr/>
              <a:t>15/07/2023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2892B-8265-4BBA-A05B-766924ACDE1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1173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49" y="2088876"/>
            <a:ext cx="10698511" cy="2852737"/>
          </a:xfrm>
        </p:spPr>
        <p:txBody>
          <a:bodyPr>
            <a:normAutofit fontScale="90000"/>
          </a:bodyPr>
          <a:lstStyle/>
          <a:p>
            <a:r>
              <a:rPr lang="it-IT" b="1" dirty="0" err="1" smtClean="0">
                <a:solidFill>
                  <a:srgbClr val="002060"/>
                </a:solidFill>
                <a:latin typeface="+mn-lt"/>
              </a:rPr>
              <a:t>Chapter</a:t>
            </a:r>
            <a:r>
              <a:rPr lang="it-IT" b="1" dirty="0" smtClean="0">
                <a:solidFill>
                  <a:srgbClr val="002060"/>
                </a:solidFill>
                <a:latin typeface="+mn-lt"/>
              </a:rPr>
              <a:t> 4: </a:t>
            </a:r>
            <a:r>
              <a:rPr lang="it-IT" dirty="0" err="1" smtClean="0">
                <a:solidFill>
                  <a:srgbClr val="002060"/>
                </a:solidFill>
                <a:latin typeface="+mn-lt"/>
              </a:rPr>
              <a:t>Processes</a:t>
            </a:r>
            <a:r>
              <a:rPr lang="it-IT" dirty="0" smtClean="0">
                <a:solidFill>
                  <a:srgbClr val="002060"/>
                </a:solidFill>
                <a:latin typeface="+mn-lt"/>
              </a:rPr>
              <a:t> of </a:t>
            </a:r>
            <a:r>
              <a:rPr lang="it-IT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it-IT" dirty="0" smtClean="0">
                <a:solidFill>
                  <a:srgbClr val="002060"/>
                </a:solidFill>
                <a:latin typeface="+mn-lt"/>
              </a:rPr>
            </a:br>
            <a:r>
              <a:rPr lang="it-IT" dirty="0" smtClean="0">
                <a:solidFill>
                  <a:srgbClr val="002060"/>
                </a:solidFill>
                <a:latin typeface="+mn-lt"/>
              </a:rPr>
              <a:t>building </a:t>
            </a:r>
            <a:r>
              <a:rPr lang="it-IT" dirty="0" smtClean="0">
                <a:solidFill>
                  <a:srgbClr val="002060"/>
                </a:solidFill>
                <a:latin typeface="+mn-lt"/>
              </a:rPr>
              <a:t>and </a:t>
            </a:r>
            <a:r>
              <a:rPr lang="it-IT" dirty="0" err="1" smtClean="0">
                <a:solidFill>
                  <a:srgbClr val="002060"/>
                </a:solidFill>
                <a:latin typeface="+mn-lt"/>
              </a:rPr>
              <a:t>managing</a:t>
            </a:r>
            <a:r>
              <a:rPr lang="it-IT" dirty="0" smtClean="0">
                <a:solidFill>
                  <a:srgbClr val="002060"/>
                </a:solidFill>
                <a:latin typeface="+mn-lt"/>
              </a:rPr>
              <a:t> the </a:t>
            </a:r>
            <a:r>
              <a:rPr lang="it-IT" dirty="0" err="1" smtClean="0">
                <a:solidFill>
                  <a:srgbClr val="002060"/>
                </a:solidFill>
                <a:latin typeface="+mn-lt"/>
              </a:rPr>
              <a:t>international</a:t>
            </a:r>
            <a:r>
              <a:rPr lang="it-IT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it-IT" dirty="0" err="1" smtClean="0">
                <a:solidFill>
                  <a:srgbClr val="002060"/>
                </a:solidFill>
                <a:latin typeface="+mn-lt"/>
              </a:rPr>
              <a:t>entrepreneurial</a:t>
            </a:r>
            <a:r>
              <a:rPr lang="it-IT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it-IT" dirty="0" err="1" smtClean="0">
                <a:solidFill>
                  <a:srgbClr val="002060"/>
                </a:solidFill>
                <a:latin typeface="+mn-lt"/>
              </a:rPr>
              <a:t>firm</a:t>
            </a:r>
            <a:endParaRPr lang="it-IT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63934" y="4589463"/>
            <a:ext cx="10515600" cy="1500187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8" name="TextBox 7"/>
          <p:cNvSpPr txBox="1"/>
          <p:nvPr/>
        </p:nvSpPr>
        <p:spPr>
          <a:xfrm>
            <a:off x="859183" y="6442505"/>
            <a:ext cx="10384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(c)  Antonella </a:t>
            </a:r>
            <a:r>
              <a:rPr lang="en-US" dirty="0" err="1"/>
              <a:t>Zucchella</a:t>
            </a:r>
            <a:r>
              <a:rPr lang="en-US" dirty="0"/>
              <a:t>, Birgit Hagen and Manuel G. </a:t>
            </a:r>
            <a:r>
              <a:rPr lang="en-US" dirty="0" err="1" smtClean="0"/>
              <a:t>Serapio</a:t>
            </a:r>
            <a:r>
              <a:rPr lang="en-US" dirty="0"/>
              <a:t>, 2018</a:t>
            </a:r>
          </a:p>
        </p:txBody>
      </p:sp>
      <p:sp>
        <p:nvSpPr>
          <p:cNvPr id="9" name="Rettangolo 8"/>
          <p:cNvSpPr/>
          <p:nvPr/>
        </p:nvSpPr>
        <p:spPr>
          <a:xfrm>
            <a:off x="818147" y="4999264"/>
            <a:ext cx="2566737" cy="481263"/>
          </a:xfrm>
          <a:prstGeom prst="rect">
            <a:avLst/>
          </a:prstGeom>
          <a:solidFill>
            <a:srgbClr val="D5A3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3384885" y="4999268"/>
            <a:ext cx="962526" cy="481263"/>
          </a:xfrm>
          <a:prstGeom prst="rect">
            <a:avLst/>
          </a:prstGeom>
          <a:solidFill>
            <a:srgbClr val="2C27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9490" y="110168"/>
            <a:ext cx="2339074" cy="354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71458" y="425557"/>
            <a:ext cx="11281144" cy="768371"/>
          </a:xfrm>
        </p:spPr>
        <p:txBody>
          <a:bodyPr>
            <a:normAutofit/>
          </a:bodyPr>
          <a:lstStyle/>
          <a:p>
            <a:r>
              <a:rPr lang="en-US" b="1" dirty="0"/>
              <a:t>Choosing </a:t>
            </a:r>
            <a:r>
              <a:rPr lang="en-US" dirty="0" smtClean="0"/>
              <a:t>alternative ways of </a:t>
            </a:r>
            <a:r>
              <a:rPr lang="en-US" b="1" dirty="0" smtClean="0"/>
              <a:t>governance</a:t>
            </a:r>
            <a:endParaRPr lang="en-US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93266" y="1360668"/>
            <a:ext cx="8087901" cy="529308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000" b="1" i="1" dirty="0" smtClean="0">
                <a:latin typeface="Cambria" panose="02040503050406030204" pitchFamily="18" charset="0"/>
              </a:rPr>
              <a:t>Networks </a:t>
            </a:r>
          </a:p>
          <a:p>
            <a:pPr marL="0" indent="0">
              <a:buNone/>
            </a:pPr>
            <a:r>
              <a:rPr lang="en-US" sz="2600" dirty="0" smtClean="0">
                <a:latin typeface="Cambria" panose="02040503050406030204" pitchFamily="18" charset="0"/>
              </a:rPr>
              <a:t>“</a:t>
            </a:r>
            <a:r>
              <a:rPr lang="en-US" sz="2600" dirty="0">
                <a:latin typeface="Cambria" panose="02040503050406030204" pitchFamily="18" charset="0"/>
              </a:rPr>
              <a:t>encompass a firm's set of relationships, both horizontal and vertical, with other </a:t>
            </a:r>
            <a:r>
              <a:rPr lang="en-US" sz="2600" dirty="0" smtClean="0">
                <a:latin typeface="Cambria" panose="02040503050406030204" pitchFamily="18" charset="0"/>
              </a:rPr>
              <a:t>organizations </a:t>
            </a:r>
            <a:r>
              <a:rPr lang="en-US" sz="2600" dirty="0">
                <a:latin typeface="Cambria" panose="02040503050406030204" pitchFamily="18" charset="0"/>
              </a:rPr>
              <a:t>- be they suppliers, customers, competitors, or other entities - including relationships across industries and countries”.</a:t>
            </a:r>
            <a:r>
              <a:rPr lang="ru-RU" sz="2600" dirty="0">
                <a:latin typeface="Cambria" panose="02040503050406030204" pitchFamily="18" charset="0"/>
              </a:rPr>
              <a:t> </a:t>
            </a:r>
            <a:r>
              <a:rPr lang="en-US" sz="1800" dirty="0" smtClean="0">
                <a:latin typeface="Cambria" panose="02040503050406030204" pitchFamily="18" charset="0"/>
              </a:rPr>
              <a:t>(</a:t>
            </a:r>
            <a:r>
              <a:rPr lang="en-US" sz="1800" dirty="0">
                <a:latin typeface="Cambria" panose="02040503050406030204" pitchFamily="18" charset="0"/>
              </a:rPr>
              <a:t>Gulati et al., 2000</a:t>
            </a:r>
            <a:r>
              <a:rPr lang="en-US" sz="1800" dirty="0" smtClean="0">
                <a:latin typeface="Cambria" panose="02040503050406030204" pitchFamily="18" charset="0"/>
              </a:rPr>
              <a:t>)</a:t>
            </a:r>
          </a:p>
          <a:p>
            <a:endParaRPr lang="en-US" sz="1800" dirty="0">
              <a:latin typeface="Cambria" panose="020405030504060302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600" dirty="0" smtClean="0">
                <a:latin typeface="Cambria" panose="02040503050406030204" pitchFamily="18" charset="0"/>
              </a:rPr>
              <a:t>Relationships can be interpersonal, inter-organizational</a:t>
            </a:r>
            <a:r>
              <a:rPr lang="en-US" sz="2600" dirty="0">
                <a:latin typeface="Cambria" panose="02040503050406030204" pitchFamily="18" charset="0"/>
              </a:rPr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endParaRPr lang="en-US" sz="2600" dirty="0">
              <a:latin typeface="Cambria" panose="020405030504060302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n-US" sz="2600" dirty="0" smtClean="0">
                <a:latin typeface="Cambria" panose="02040503050406030204" pitchFamily="18" charset="0"/>
              </a:rPr>
              <a:t>Networks help </a:t>
            </a:r>
          </a:p>
          <a:p>
            <a:pPr algn="just">
              <a:spcBef>
                <a:spcPts val="0"/>
              </a:spcBef>
              <a:buFontTx/>
              <a:buChar char="-"/>
            </a:pPr>
            <a:r>
              <a:rPr lang="en-US" sz="2600" dirty="0" smtClean="0">
                <a:latin typeface="Cambria" panose="02040503050406030204" pitchFamily="18" charset="0"/>
              </a:rPr>
              <a:t>access </a:t>
            </a:r>
            <a:r>
              <a:rPr lang="en-US" sz="2600" dirty="0" smtClean="0">
                <a:latin typeface="Cambria" panose="02040503050406030204" pitchFamily="18" charset="0"/>
              </a:rPr>
              <a:t>information </a:t>
            </a:r>
            <a:r>
              <a:rPr lang="en-US" sz="2600" dirty="0">
                <a:latin typeface="Cambria" panose="02040503050406030204" pitchFamily="18" charset="0"/>
              </a:rPr>
              <a:t>and advice </a:t>
            </a:r>
            <a:r>
              <a:rPr lang="en-US" sz="2600" dirty="0" smtClean="0">
                <a:latin typeface="Cambria" panose="02040503050406030204" pitchFamily="18" charset="0"/>
              </a:rPr>
              <a:t>conducive </a:t>
            </a:r>
            <a:r>
              <a:rPr lang="en-US" sz="2600" dirty="0">
                <a:latin typeface="Cambria" panose="02040503050406030204" pitchFamily="18" charset="0"/>
              </a:rPr>
              <a:t>to identifying </a:t>
            </a:r>
            <a:r>
              <a:rPr lang="en-US" sz="2600" dirty="0" smtClean="0">
                <a:latin typeface="Cambria" panose="02040503050406030204" pitchFamily="18" charset="0"/>
              </a:rPr>
              <a:t>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2600" dirty="0">
                <a:latin typeface="Cambria" panose="02040503050406030204" pitchFamily="18" charset="0"/>
              </a:rPr>
              <a:t> </a:t>
            </a:r>
            <a:r>
              <a:rPr lang="en-US" sz="2600" dirty="0" smtClean="0">
                <a:latin typeface="Cambria" panose="02040503050406030204" pitchFamily="18" charset="0"/>
              </a:rPr>
              <a:t>   </a:t>
            </a:r>
            <a:r>
              <a:rPr lang="en-US" sz="2600" dirty="0" smtClean="0">
                <a:latin typeface="Cambria" panose="02040503050406030204" pitchFamily="18" charset="0"/>
              </a:rPr>
              <a:t>and </a:t>
            </a:r>
            <a:r>
              <a:rPr lang="en-US" sz="2600" dirty="0" smtClean="0">
                <a:latin typeface="Cambria" panose="02040503050406030204" pitchFamily="18" charset="0"/>
              </a:rPr>
              <a:t>exploiting </a:t>
            </a:r>
            <a:r>
              <a:rPr lang="en-US" sz="2600" dirty="0">
                <a:latin typeface="Cambria" panose="02040503050406030204" pitchFamily="18" charset="0"/>
              </a:rPr>
              <a:t>opportunities;</a:t>
            </a:r>
          </a:p>
          <a:p>
            <a:pPr algn="just">
              <a:spcBef>
                <a:spcPts val="0"/>
              </a:spcBef>
              <a:buFontTx/>
              <a:buChar char="-"/>
            </a:pPr>
            <a:r>
              <a:rPr lang="en-US" sz="2600" dirty="0" smtClean="0">
                <a:latin typeface="Cambria" panose="02040503050406030204" pitchFamily="18" charset="0"/>
              </a:rPr>
              <a:t>access foreign </a:t>
            </a:r>
            <a:r>
              <a:rPr lang="en-US" sz="2600" dirty="0">
                <a:latin typeface="Cambria" panose="02040503050406030204" pitchFamily="18" charset="0"/>
              </a:rPr>
              <a:t>market knowledge;</a:t>
            </a:r>
          </a:p>
          <a:p>
            <a:pPr algn="just">
              <a:spcBef>
                <a:spcPts val="0"/>
              </a:spcBef>
              <a:buFontTx/>
              <a:buChar char="-"/>
            </a:pPr>
            <a:r>
              <a:rPr lang="en-US" sz="2600" dirty="0" smtClean="0">
                <a:latin typeface="Cambria" panose="02040503050406030204" pitchFamily="18" charset="0"/>
              </a:rPr>
              <a:t>develop </a:t>
            </a:r>
            <a:r>
              <a:rPr lang="en-US" sz="2600" dirty="0">
                <a:latin typeface="Cambria" panose="02040503050406030204" pitchFamily="18" charset="0"/>
              </a:rPr>
              <a:t>products for global markets;</a:t>
            </a:r>
          </a:p>
          <a:p>
            <a:pPr algn="just">
              <a:spcBef>
                <a:spcPts val="0"/>
              </a:spcBef>
              <a:buFontTx/>
              <a:buChar char="-"/>
            </a:pPr>
            <a:r>
              <a:rPr lang="en-US" sz="2600" dirty="0">
                <a:latin typeface="Cambria" panose="02040503050406030204" pitchFamily="18" charset="0"/>
              </a:rPr>
              <a:t>i</a:t>
            </a:r>
            <a:r>
              <a:rPr lang="en-US" sz="2600" dirty="0" smtClean="0">
                <a:latin typeface="Cambria" panose="02040503050406030204" pitchFamily="18" charset="0"/>
              </a:rPr>
              <a:t>n building reputation.</a:t>
            </a:r>
            <a:endParaRPr lang="en-US" sz="2600" dirty="0">
              <a:latin typeface="Cambria" panose="02040503050406030204" pitchFamily="18" charset="0"/>
            </a:endParaRPr>
          </a:p>
          <a:p>
            <a:pPr algn="just">
              <a:spcBef>
                <a:spcPts val="0"/>
              </a:spcBef>
              <a:buFontTx/>
              <a:buChar char="-"/>
            </a:pPr>
            <a:endParaRPr lang="en-US" sz="2600" dirty="0">
              <a:latin typeface="Cambria" panose="02040503050406030204" pitchFamily="18" charset="0"/>
            </a:endParaRPr>
          </a:p>
          <a:p>
            <a:pPr algn="just">
              <a:spcBef>
                <a:spcPts val="0"/>
              </a:spcBef>
              <a:buFontTx/>
              <a:buChar char="-"/>
            </a:pPr>
            <a:endParaRPr lang="en-US" sz="2600" dirty="0">
              <a:latin typeface="Cambria" panose="02040503050406030204" pitchFamily="18" charset="0"/>
            </a:endParaRPr>
          </a:p>
          <a:p>
            <a:pPr algn="just">
              <a:spcBef>
                <a:spcPts val="0"/>
              </a:spcBef>
              <a:buFontTx/>
              <a:buChar char="-"/>
            </a:pPr>
            <a:endParaRPr lang="en-US" sz="2600" dirty="0">
              <a:latin typeface="Cambria" panose="02040503050406030204" pitchFamily="18" charset="0"/>
            </a:endParaRPr>
          </a:p>
          <a:p>
            <a:pPr algn="just">
              <a:spcBef>
                <a:spcPts val="0"/>
              </a:spcBef>
              <a:buFontTx/>
              <a:buChar char="-"/>
            </a:pPr>
            <a:endParaRPr lang="en-US" sz="2600" dirty="0">
              <a:latin typeface="Cambria" panose="02040503050406030204" pitchFamily="18" charset="0"/>
            </a:endParaRPr>
          </a:p>
          <a:p>
            <a:pPr marL="0" indent="0" algn="just">
              <a:buNone/>
            </a:pPr>
            <a:endParaRPr lang="en-US" sz="2600" dirty="0">
              <a:latin typeface="Cambria" panose="02040503050406030204" pitchFamily="18" charset="0"/>
            </a:endParaRPr>
          </a:p>
        </p:txBody>
      </p:sp>
      <p:pic>
        <p:nvPicPr>
          <p:cNvPr id="5" name="Picture 4" descr="Image result for abgehak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443" y="4970029"/>
            <a:ext cx="748612" cy="7486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arrotondato 3"/>
          <p:cNvSpPr/>
          <p:nvPr/>
        </p:nvSpPr>
        <p:spPr>
          <a:xfrm>
            <a:off x="457786" y="4126573"/>
            <a:ext cx="2790496" cy="1686911"/>
          </a:xfrm>
          <a:prstGeom prst="roundRect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rgbClr val="002060"/>
                </a:solidFill>
              </a:rPr>
              <a:t>Trust and moral </a:t>
            </a:r>
            <a:r>
              <a:rPr lang="it-IT" sz="2000" b="1" dirty="0" err="1" smtClean="0">
                <a:solidFill>
                  <a:srgbClr val="002060"/>
                </a:solidFill>
              </a:rPr>
              <a:t>obligation</a:t>
            </a:r>
            <a:r>
              <a:rPr lang="it-IT" sz="2000" b="1" dirty="0" smtClean="0">
                <a:solidFill>
                  <a:srgbClr val="002060"/>
                </a:solidFill>
              </a:rPr>
              <a:t> </a:t>
            </a:r>
            <a:r>
              <a:rPr lang="it-IT" sz="2000" b="1" dirty="0" err="1" smtClean="0">
                <a:solidFill>
                  <a:srgbClr val="002060"/>
                </a:solidFill>
              </a:rPr>
              <a:t>instead</a:t>
            </a:r>
            <a:r>
              <a:rPr lang="it-IT" sz="2000" b="1" dirty="0" smtClean="0">
                <a:solidFill>
                  <a:srgbClr val="002060"/>
                </a:solidFill>
              </a:rPr>
              <a:t> of </a:t>
            </a:r>
            <a:r>
              <a:rPr lang="it-IT" sz="2000" b="1" dirty="0" err="1" smtClean="0">
                <a:solidFill>
                  <a:srgbClr val="002060"/>
                </a:solidFill>
              </a:rPr>
              <a:t>legal</a:t>
            </a:r>
            <a:r>
              <a:rPr lang="it-IT" sz="2000" b="1" dirty="0" smtClean="0">
                <a:solidFill>
                  <a:srgbClr val="002060"/>
                </a:solidFill>
              </a:rPr>
              <a:t> </a:t>
            </a:r>
            <a:r>
              <a:rPr lang="it-IT" sz="2000" b="1" dirty="0" err="1" smtClean="0">
                <a:solidFill>
                  <a:srgbClr val="002060"/>
                </a:solidFill>
              </a:rPr>
              <a:t>enforcement</a:t>
            </a:r>
            <a:endParaRPr lang="it-IT" sz="2000" b="1" dirty="0">
              <a:solidFill>
                <a:srgbClr val="002060"/>
              </a:solidFill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7153" y="2043258"/>
            <a:ext cx="3151762" cy="196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87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09661" y="358832"/>
            <a:ext cx="11281144" cy="768371"/>
          </a:xfrm>
        </p:spPr>
        <p:txBody>
          <a:bodyPr>
            <a:normAutofit/>
          </a:bodyPr>
          <a:lstStyle/>
          <a:p>
            <a:r>
              <a:rPr lang="en-US" b="1" dirty="0"/>
              <a:t>Choosing </a:t>
            </a:r>
            <a:r>
              <a:rPr lang="en-US" b="1" dirty="0" smtClean="0"/>
              <a:t>alternative ways of governance</a:t>
            </a:r>
            <a:endParaRPr lang="en-US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965539" y="1401195"/>
            <a:ext cx="7725266" cy="5940094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endParaRPr lang="en-US" sz="2600" dirty="0">
              <a:latin typeface="Cambria" panose="020405030504060302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600" dirty="0">
                <a:latin typeface="Cambria" panose="02040503050406030204" pitchFamily="18" charset="0"/>
              </a:rPr>
              <a:t>T</a:t>
            </a:r>
            <a:r>
              <a:rPr lang="en-US" sz="2600" dirty="0" smtClean="0">
                <a:latin typeface="Cambria" panose="02040503050406030204" pitchFamily="18" charset="0"/>
              </a:rPr>
              <a:t>he venture`s </a:t>
            </a:r>
            <a:r>
              <a:rPr lang="en-US" sz="2600" b="1" dirty="0">
                <a:latin typeface="Cambria" panose="02040503050406030204" pitchFamily="18" charset="0"/>
              </a:rPr>
              <a:t>network size and </a:t>
            </a:r>
            <a:r>
              <a:rPr lang="en-US" sz="2600" b="1" dirty="0" smtClean="0">
                <a:latin typeface="Cambria" panose="02040503050406030204" pitchFamily="18" charset="0"/>
              </a:rPr>
              <a:t>position</a:t>
            </a:r>
            <a:r>
              <a:rPr lang="en-US" sz="2600" dirty="0" smtClean="0">
                <a:latin typeface="Cambria" panose="02040503050406030204" pitchFamily="18" charset="0"/>
              </a:rPr>
              <a:t>, </a:t>
            </a:r>
            <a:r>
              <a:rPr lang="en-US" sz="2600" dirty="0" err="1" smtClean="0">
                <a:latin typeface="Cambria" panose="02040503050406030204" pitchFamily="18" charset="0"/>
              </a:rPr>
              <a:t>i.e</a:t>
            </a:r>
            <a:endParaRPr lang="en-US" sz="2600" dirty="0">
              <a:latin typeface="Cambria" panose="020405030504060302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n-US" sz="2600" dirty="0" smtClean="0">
                <a:latin typeface="Cambria" panose="02040503050406030204" pitchFamily="18" charset="0"/>
              </a:rPr>
              <a:t>- quantity </a:t>
            </a:r>
            <a:r>
              <a:rPr lang="en-US" sz="2600" dirty="0">
                <a:latin typeface="Cambria" panose="02040503050406030204" pitchFamily="18" charset="0"/>
              </a:rPr>
              <a:t>of weak and strong ties, and</a:t>
            </a:r>
          </a:p>
          <a:p>
            <a:pPr algn="just">
              <a:spcBef>
                <a:spcPts val="0"/>
              </a:spcBef>
              <a:buFontTx/>
              <a:buChar char="-"/>
            </a:pPr>
            <a:r>
              <a:rPr lang="en-US" sz="2600" dirty="0" smtClean="0">
                <a:latin typeface="Cambria" panose="02040503050406030204" pitchFamily="18" charset="0"/>
              </a:rPr>
              <a:t>its </a:t>
            </a:r>
            <a:r>
              <a:rPr lang="en-US" sz="2600" dirty="0">
                <a:latin typeface="Cambria" panose="02040503050406030204" pitchFamily="18" charset="0"/>
              </a:rPr>
              <a:t>centrality in the </a:t>
            </a:r>
            <a:r>
              <a:rPr lang="en-US" sz="2600" dirty="0" smtClean="0">
                <a:latin typeface="Cambria" panose="02040503050406030204" pitchFamily="18" charset="0"/>
              </a:rPr>
              <a:t>network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600" dirty="0" smtClean="0">
                <a:latin typeface="Cambria" panose="02040503050406030204" pitchFamily="18" charset="0"/>
              </a:rPr>
              <a:t>influence the quality, the quantity and the flow of resources</a:t>
            </a:r>
            <a:endParaRPr lang="en-US" sz="2600" dirty="0">
              <a:latin typeface="Cambria" panose="020405030504060302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en-US" sz="2600" dirty="0">
              <a:latin typeface="Cambria" panose="020405030504060302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n-US" sz="2600" dirty="0" smtClean="0">
                <a:latin typeface="Cambria" panose="02040503050406030204" pitchFamily="18" charset="0"/>
              </a:rPr>
              <a:t>Through networks</a:t>
            </a:r>
            <a:endParaRPr lang="en-US" sz="2600" dirty="0">
              <a:latin typeface="Cambria" panose="02040503050406030204" pitchFamily="18" charset="0"/>
            </a:endParaRPr>
          </a:p>
          <a:p>
            <a:pPr algn="just">
              <a:spcBef>
                <a:spcPts val="0"/>
              </a:spcBef>
              <a:buFontTx/>
              <a:buChar char="-"/>
            </a:pPr>
            <a:r>
              <a:rPr lang="en-US" sz="2600" dirty="0" smtClean="0">
                <a:latin typeface="Cambria" panose="02040503050406030204" pitchFamily="18" charset="0"/>
              </a:rPr>
              <a:t>opportunistic </a:t>
            </a:r>
            <a:r>
              <a:rPr lang="en-US" sz="2600" dirty="0">
                <a:latin typeface="Cambria" panose="02040503050406030204" pitchFamily="18" charset="0"/>
              </a:rPr>
              <a:t>behavior is avoided;</a:t>
            </a:r>
          </a:p>
          <a:p>
            <a:pPr algn="just">
              <a:spcBef>
                <a:spcPts val="0"/>
              </a:spcBef>
              <a:buFontTx/>
              <a:buChar char="-"/>
            </a:pPr>
            <a:r>
              <a:rPr lang="en-US" sz="2600" dirty="0">
                <a:latin typeface="Cambria" panose="02040503050406030204" pitchFamily="18" charset="0"/>
              </a:rPr>
              <a:t>cost advantages, no/less transaction </a:t>
            </a:r>
            <a:r>
              <a:rPr lang="en-US" sz="2600" dirty="0" smtClean="0">
                <a:latin typeface="Cambria" panose="02040503050406030204" pitchFamily="18" charset="0"/>
              </a:rPr>
              <a:t>costs occur;</a:t>
            </a:r>
            <a:endParaRPr lang="en-US" sz="2600" dirty="0">
              <a:latin typeface="Cambria" panose="02040503050406030204" pitchFamily="18" charset="0"/>
            </a:endParaRPr>
          </a:p>
          <a:p>
            <a:pPr algn="just">
              <a:spcBef>
                <a:spcPts val="0"/>
              </a:spcBef>
              <a:buFontTx/>
              <a:buChar char="-"/>
            </a:pPr>
            <a:endParaRPr lang="en-US" sz="2600" dirty="0">
              <a:latin typeface="Cambria" panose="02040503050406030204" pitchFamily="18" charset="0"/>
            </a:endParaRPr>
          </a:p>
          <a:p>
            <a:pPr algn="just">
              <a:spcBef>
                <a:spcPts val="0"/>
              </a:spcBef>
              <a:buFontTx/>
              <a:buChar char="-"/>
            </a:pPr>
            <a:r>
              <a:rPr lang="en-US" sz="2600" dirty="0" smtClean="0">
                <a:latin typeface="Cambria" panose="02040503050406030204" pitchFamily="18" charset="0"/>
              </a:rPr>
              <a:t>dependence </a:t>
            </a:r>
            <a:r>
              <a:rPr lang="en-US" sz="2600" dirty="0">
                <a:latin typeface="Cambria" panose="02040503050406030204" pitchFamily="18" charset="0"/>
              </a:rPr>
              <a:t>and lock-in;</a:t>
            </a:r>
          </a:p>
          <a:p>
            <a:pPr algn="just">
              <a:spcBef>
                <a:spcPts val="0"/>
              </a:spcBef>
              <a:buFontTx/>
              <a:buChar char="-"/>
            </a:pPr>
            <a:r>
              <a:rPr lang="en-US" sz="2600" dirty="0">
                <a:latin typeface="Cambria" panose="02040503050406030204" pitchFamily="18" charset="0"/>
              </a:rPr>
              <a:t>negative spill-overs in terms of reputation </a:t>
            </a:r>
            <a:r>
              <a:rPr lang="en-US" sz="2600" dirty="0" smtClean="0">
                <a:latin typeface="Cambria" panose="02040503050406030204" pitchFamily="18" charset="0"/>
              </a:rPr>
              <a:t>and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2600" dirty="0">
                <a:latin typeface="Cambria" panose="02040503050406030204" pitchFamily="18" charset="0"/>
              </a:rPr>
              <a:t> </a:t>
            </a:r>
            <a:r>
              <a:rPr lang="en-US" sz="2600" dirty="0" smtClean="0">
                <a:latin typeface="Cambria" panose="02040503050406030204" pitchFamily="18" charset="0"/>
              </a:rPr>
              <a:t>  similar may occur</a:t>
            </a:r>
            <a:endParaRPr lang="en-US" sz="2600" dirty="0">
              <a:latin typeface="Cambria" panose="02040503050406030204" pitchFamily="18" charset="0"/>
            </a:endParaRPr>
          </a:p>
          <a:p>
            <a:pPr algn="just">
              <a:spcBef>
                <a:spcPts val="0"/>
              </a:spcBef>
              <a:buFontTx/>
              <a:buChar char="-"/>
            </a:pPr>
            <a:endParaRPr lang="en-US" sz="2600" dirty="0">
              <a:latin typeface="Cambria" panose="02040503050406030204" pitchFamily="18" charset="0"/>
            </a:endParaRPr>
          </a:p>
          <a:p>
            <a:pPr algn="just">
              <a:spcBef>
                <a:spcPts val="0"/>
              </a:spcBef>
            </a:pPr>
            <a:endParaRPr lang="en-US" sz="2600" dirty="0">
              <a:latin typeface="Cambria" panose="02040503050406030204" pitchFamily="18" charset="0"/>
            </a:endParaRPr>
          </a:p>
          <a:p>
            <a:pPr algn="just">
              <a:spcBef>
                <a:spcPts val="0"/>
              </a:spcBef>
              <a:buFontTx/>
              <a:buChar char="-"/>
            </a:pPr>
            <a:endParaRPr lang="en-US" sz="2600" dirty="0">
              <a:latin typeface="Cambria" panose="020405030504060302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en-US" sz="2600" dirty="0">
              <a:latin typeface="Cambria" panose="020405030504060302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en-US" sz="2600" dirty="0">
              <a:latin typeface="Cambria" panose="02040503050406030204" pitchFamily="18" charset="0"/>
            </a:endParaRPr>
          </a:p>
          <a:p>
            <a:pPr algn="just">
              <a:spcBef>
                <a:spcPts val="0"/>
              </a:spcBef>
              <a:buFontTx/>
              <a:buChar char="-"/>
            </a:pPr>
            <a:endParaRPr lang="en-US" sz="2600" dirty="0">
              <a:latin typeface="Cambria" panose="02040503050406030204" pitchFamily="18" charset="0"/>
            </a:endParaRPr>
          </a:p>
          <a:p>
            <a:pPr algn="just">
              <a:spcBef>
                <a:spcPts val="0"/>
              </a:spcBef>
              <a:buFontTx/>
              <a:buChar char="-"/>
            </a:pPr>
            <a:endParaRPr lang="en-US" sz="2600" dirty="0">
              <a:latin typeface="Cambria" panose="02040503050406030204" pitchFamily="18" charset="0"/>
            </a:endParaRPr>
          </a:p>
          <a:p>
            <a:pPr algn="just">
              <a:spcBef>
                <a:spcPts val="0"/>
              </a:spcBef>
              <a:buFontTx/>
              <a:buChar char="-"/>
            </a:pPr>
            <a:endParaRPr lang="en-US" sz="2600" dirty="0">
              <a:latin typeface="Cambria" panose="02040503050406030204" pitchFamily="18" charset="0"/>
            </a:endParaRPr>
          </a:p>
          <a:p>
            <a:pPr algn="just">
              <a:spcBef>
                <a:spcPts val="0"/>
              </a:spcBef>
              <a:buFontTx/>
              <a:buChar char="-"/>
            </a:pPr>
            <a:endParaRPr lang="en-US" sz="2600" dirty="0">
              <a:latin typeface="Cambria" panose="02040503050406030204" pitchFamily="18" charset="0"/>
            </a:endParaRPr>
          </a:p>
          <a:p>
            <a:pPr algn="just">
              <a:spcBef>
                <a:spcPts val="0"/>
              </a:spcBef>
              <a:buFontTx/>
              <a:buChar char="-"/>
            </a:pPr>
            <a:endParaRPr lang="en-US" sz="2600" dirty="0">
              <a:latin typeface="Cambria" panose="02040503050406030204" pitchFamily="18" charset="0"/>
            </a:endParaRPr>
          </a:p>
          <a:p>
            <a:pPr algn="just">
              <a:spcBef>
                <a:spcPts val="0"/>
              </a:spcBef>
              <a:buFontTx/>
              <a:buChar char="-"/>
            </a:pPr>
            <a:endParaRPr lang="en-US" sz="2600" dirty="0">
              <a:latin typeface="Cambria" panose="02040503050406030204" pitchFamily="18" charset="0"/>
            </a:endParaRPr>
          </a:p>
          <a:p>
            <a:pPr marL="0" indent="0" algn="just">
              <a:buNone/>
            </a:pPr>
            <a:endParaRPr lang="en-US" sz="2600" dirty="0">
              <a:latin typeface="Cambria" panose="02040503050406030204" pitchFamily="18" charset="0"/>
            </a:endParaRPr>
          </a:p>
        </p:txBody>
      </p:sp>
      <p:pic>
        <p:nvPicPr>
          <p:cNvPr id="5" name="Picture 4" descr="Image result for abgehak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9382" y="4304972"/>
            <a:ext cx="748612" cy="7486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4714" y="5463396"/>
            <a:ext cx="771683" cy="73404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2977" y="1615921"/>
            <a:ext cx="4166405" cy="245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95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40743" y="382551"/>
            <a:ext cx="10515600" cy="892182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«</a:t>
            </a:r>
            <a:r>
              <a:rPr lang="it-IT" dirty="0" err="1" smtClean="0"/>
              <a:t>Where</a:t>
            </a:r>
            <a:r>
              <a:rPr lang="it-IT" dirty="0" smtClean="0"/>
              <a:t> to play?» </a:t>
            </a:r>
            <a:r>
              <a:rPr lang="it-IT" dirty="0" err="1" smtClean="0"/>
              <a:t>Finding</a:t>
            </a:r>
            <a:r>
              <a:rPr lang="it-IT" dirty="0" smtClean="0"/>
              <a:t> and </a:t>
            </a:r>
            <a:r>
              <a:rPr lang="it-IT" dirty="0" err="1" smtClean="0"/>
              <a:t>prioritizing</a:t>
            </a:r>
            <a:r>
              <a:rPr lang="it-IT" dirty="0" smtClean="0"/>
              <a:t> (</a:t>
            </a:r>
            <a:r>
              <a:rPr lang="it-IT" dirty="0" err="1" smtClean="0"/>
              <a:t>international</a:t>
            </a:r>
            <a:r>
              <a:rPr lang="it-IT" dirty="0" smtClean="0"/>
              <a:t>) market </a:t>
            </a:r>
            <a:r>
              <a:rPr lang="it-IT" dirty="0" err="1" smtClean="0"/>
              <a:t>opportunities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34613" y="1972817"/>
            <a:ext cx="5164873" cy="4351338"/>
          </a:xfrm>
        </p:spPr>
        <p:txBody>
          <a:bodyPr/>
          <a:lstStyle/>
          <a:p>
            <a:r>
              <a:rPr lang="it-IT" dirty="0" smtClean="0"/>
              <a:t>Definition of the market domain: Strategic </a:t>
            </a:r>
            <a:r>
              <a:rPr lang="it-IT" dirty="0" err="1" smtClean="0"/>
              <a:t>decision</a:t>
            </a:r>
            <a:r>
              <a:rPr lang="it-IT" dirty="0" smtClean="0"/>
              <a:t> </a:t>
            </a:r>
            <a:r>
              <a:rPr lang="it-IT" dirty="0" err="1" smtClean="0"/>
              <a:t>regarding</a:t>
            </a:r>
            <a:endParaRPr lang="it-IT" dirty="0" smtClean="0"/>
          </a:p>
          <a:p>
            <a:pPr lvl="1"/>
            <a:r>
              <a:rPr lang="it-IT" dirty="0" err="1" smtClean="0"/>
              <a:t>Positioning</a:t>
            </a:r>
            <a:r>
              <a:rPr lang="it-IT" dirty="0" smtClean="0"/>
              <a:t> in an </a:t>
            </a:r>
            <a:r>
              <a:rPr lang="it-IT" dirty="0" err="1" smtClean="0"/>
              <a:t>industry</a:t>
            </a:r>
            <a:endParaRPr lang="it-IT" dirty="0" smtClean="0"/>
          </a:p>
          <a:p>
            <a:pPr lvl="1"/>
            <a:r>
              <a:rPr lang="it-IT" dirty="0" smtClean="0"/>
              <a:t>«</a:t>
            </a:r>
            <a:r>
              <a:rPr lang="it-IT" dirty="0" err="1" smtClean="0"/>
              <a:t>product</a:t>
            </a:r>
            <a:r>
              <a:rPr lang="it-IT" dirty="0" smtClean="0"/>
              <a:t>-market»-</a:t>
            </a:r>
            <a:r>
              <a:rPr lang="it-IT" dirty="0" err="1" smtClean="0"/>
              <a:t>combinations</a:t>
            </a:r>
            <a:endParaRPr lang="it-IT" dirty="0" smtClean="0"/>
          </a:p>
          <a:p>
            <a:pPr lvl="1"/>
            <a:r>
              <a:rPr lang="it-IT" dirty="0" err="1" smtClean="0"/>
              <a:t>Generic</a:t>
            </a:r>
            <a:r>
              <a:rPr lang="it-IT" dirty="0" smtClean="0"/>
              <a:t> </a:t>
            </a:r>
            <a:r>
              <a:rPr lang="it-IT" dirty="0" err="1" smtClean="0"/>
              <a:t>strategy</a:t>
            </a:r>
            <a:r>
              <a:rPr lang="it-IT" dirty="0" smtClean="0"/>
              <a:t> (e.g. </a:t>
            </a:r>
            <a:r>
              <a:rPr lang="it-IT" dirty="0" err="1" smtClean="0"/>
              <a:t>differentiation</a:t>
            </a:r>
            <a:r>
              <a:rPr lang="it-IT" dirty="0" smtClean="0"/>
              <a:t> and/or </a:t>
            </a:r>
            <a:r>
              <a:rPr lang="it-IT" dirty="0" err="1" smtClean="0"/>
              <a:t>niche</a:t>
            </a:r>
            <a:r>
              <a:rPr lang="it-IT" dirty="0" smtClean="0"/>
              <a:t> </a:t>
            </a:r>
            <a:r>
              <a:rPr lang="it-IT" dirty="0" err="1" smtClean="0"/>
              <a:t>strategy</a:t>
            </a:r>
            <a:r>
              <a:rPr lang="it-IT" dirty="0" smtClean="0"/>
              <a:t>)</a:t>
            </a:r>
          </a:p>
          <a:p>
            <a:pPr lvl="1"/>
            <a:r>
              <a:rPr lang="it-IT" dirty="0" smtClean="0"/>
              <a:t>Definition of </a:t>
            </a:r>
            <a:r>
              <a:rPr lang="it-IT" dirty="0" err="1" smtClean="0"/>
              <a:t>geographies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7" y="1972817"/>
            <a:ext cx="6165695" cy="4110463"/>
          </a:xfrm>
          <a:prstGeom prst="rect">
            <a:avLst/>
          </a:prstGeom>
        </p:spPr>
      </p:pic>
      <p:sp>
        <p:nvSpPr>
          <p:cNvPr id="4" name="Rettangolo arrotondato 3"/>
          <p:cNvSpPr/>
          <p:nvPr/>
        </p:nvSpPr>
        <p:spPr>
          <a:xfrm>
            <a:off x="6798543" y="2877015"/>
            <a:ext cx="4586852" cy="168923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 smtClean="0"/>
              <a:t>Critical: </a:t>
            </a:r>
            <a:r>
              <a:rPr lang="it-IT" sz="2400" dirty="0" err="1" smtClean="0"/>
              <a:t>developing</a:t>
            </a:r>
            <a:r>
              <a:rPr lang="it-IT" sz="2400" dirty="0" smtClean="0"/>
              <a:t> and </a:t>
            </a:r>
            <a:r>
              <a:rPr lang="it-IT" sz="2400" dirty="0" err="1" smtClean="0"/>
              <a:t>selecting</a:t>
            </a:r>
            <a:r>
              <a:rPr lang="it-IT" sz="2400" dirty="0" smtClean="0"/>
              <a:t> from a portfolio of </a:t>
            </a:r>
            <a:r>
              <a:rPr lang="it-IT" sz="2400" dirty="0" err="1" smtClean="0"/>
              <a:t>opportunities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360381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2873" y="515327"/>
            <a:ext cx="61866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International </a:t>
            </a:r>
            <a:r>
              <a:rPr lang="en-US" sz="3600" b="1" dirty="0" smtClean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entrepreneurial 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finance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67450" y="1922882"/>
            <a:ext cx="5633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Debt vs. Venture Capital (VC)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70850" y="278683"/>
            <a:ext cx="3811590" cy="137112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algn="ctr">
              <a:defRPr sz="24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1600" dirty="0" smtClean="0"/>
              <a:t>Making </a:t>
            </a:r>
            <a:r>
              <a:rPr lang="en-US" sz="1600" dirty="0"/>
              <a:t>the right financial decisions is critical to the development, growth, and sustained competitive advantage of the new </a:t>
            </a:r>
            <a:r>
              <a:rPr lang="en-US" sz="1600" dirty="0" smtClean="0"/>
              <a:t>venture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5854870" y="3945613"/>
            <a:ext cx="59929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Bank finance Pros: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Bank loans dominate </a:t>
            </a:r>
            <a:r>
              <a:rPr lang="en-US" dirty="0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VC. “Debt 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contracts” have superior incentive properties </a:t>
            </a:r>
            <a:endParaRPr lang="en-US" dirty="0" smtClean="0">
              <a:solidFill>
                <a:srgbClr val="002060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It leaves 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with full ownership of the firm</a:t>
            </a:r>
          </a:p>
          <a:p>
            <a:endParaRPr lang="en-US" dirty="0" smtClean="0">
              <a:solidFill>
                <a:srgbClr val="002060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r>
              <a:rPr lang="en-US" dirty="0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Venture 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Capital Pros: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Provides </a:t>
            </a:r>
            <a:r>
              <a:rPr lang="en-US" dirty="0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the 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form of high-value managerial </a:t>
            </a:r>
            <a:r>
              <a:rPr lang="en-US" dirty="0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input</a:t>
            </a:r>
            <a:endParaRPr lang="en-US" dirty="0">
              <a:solidFill>
                <a:srgbClr val="002060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Successful 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venture could lead to an attractive payoff. </a:t>
            </a:r>
            <a:r>
              <a:rPr lang="en-US" dirty="0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VC has 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an </a:t>
            </a:r>
            <a:r>
              <a:rPr lang="en-US" dirty="0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incentive 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to contribute </a:t>
            </a:r>
            <a:r>
              <a:rPr lang="en-US" dirty="0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useful advice</a:t>
            </a:r>
            <a:endParaRPr lang="en-US" dirty="0">
              <a:solidFill>
                <a:srgbClr val="002060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pic>
        <p:nvPicPr>
          <p:cNvPr id="8" name="Picture 7" descr="Image result for abgehak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745" y="3945613"/>
            <a:ext cx="399004" cy="4238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Image result for abgehak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745" y="5238274"/>
            <a:ext cx="399004" cy="4173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767450" y="2430403"/>
            <a:ext cx="691499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The role of VC </a:t>
            </a:r>
            <a:r>
              <a:rPr lang="en-US" sz="2000" dirty="0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has 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grown </a:t>
            </a:r>
            <a:r>
              <a:rPr lang="en-US" sz="2000" dirty="0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in 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recent years, particularly in high-technology </a:t>
            </a:r>
            <a:r>
              <a:rPr lang="en-US" sz="2000" dirty="0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industries.</a:t>
            </a:r>
            <a:endParaRPr lang="en-US" sz="2000" dirty="0">
              <a:solidFill>
                <a:srgbClr val="002060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Banks are more likely to provide the desired amount of capital to larger firms with more </a:t>
            </a:r>
            <a:r>
              <a:rPr lang="en-US" sz="2000" dirty="0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assets.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659" y="1985764"/>
            <a:ext cx="2453268" cy="2453268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659" y="4439032"/>
            <a:ext cx="2495707" cy="216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82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2873" y="515327"/>
            <a:ext cx="8223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International </a:t>
            </a:r>
            <a:r>
              <a:rPr lang="en-US" sz="3600" b="1" dirty="0" smtClean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entrepreneurial 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finance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64979" y="3052300"/>
            <a:ext cx="5633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Equity financing: Angel investors</a:t>
            </a:r>
            <a:endParaRPr lang="en-US" sz="2400" b="1" i="1" dirty="0">
              <a:solidFill>
                <a:srgbClr val="002060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82891" y="3575351"/>
            <a:ext cx="67844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Bring additional benefits of connecting entrepreneurs with key resources (e.g. VCs, industry experts, and professional managers)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May tend to micro-manage and demand a great time from the entrepreneur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May require a disproportionate Return on Investment (ROI)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14761" y="5944892"/>
            <a:ext cx="104396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u="sng" dirty="0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Super Angels</a:t>
            </a:r>
            <a:r>
              <a:rPr lang="en-US" sz="2000" dirty="0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: Invest in a portfolio of start-ups and are willing to lead or participate in multiple rounds (e.g. Ashton Kutcher and Reid Hoffman, LinkedIn founder)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5464979" y="1371600"/>
            <a:ext cx="5039470" cy="146080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lt1"/>
                </a:solidFill>
              </a:rPr>
              <a:t>Wealthy individuals that invest in entrepreneurial start-ups, with the aim of obtaining VC financing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87" y="2749602"/>
            <a:ext cx="4146590" cy="2765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38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2873" y="515327"/>
            <a:ext cx="9963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International </a:t>
            </a:r>
            <a:r>
              <a:rPr lang="en-US" sz="3600" b="1" dirty="0" smtClean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entrepreneurial 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finance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91055" y="1532672"/>
            <a:ext cx="5633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Equity financing: Venture Capital (VC)</a:t>
            </a:r>
            <a:endParaRPr lang="en-US" sz="2400" b="1" i="1" dirty="0">
              <a:solidFill>
                <a:srgbClr val="002060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91055" y="2094766"/>
            <a:ext cx="85009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Professionally managed pool of equity capital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General 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partners are paid a management fee and a percentage of the gain on </a:t>
            </a:r>
            <a:r>
              <a:rPr lang="en-US" sz="2000" dirty="0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investments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VC firms possess expertise in investments, geographic focus, and funding rounds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VC firms demand a high ROI</a:t>
            </a: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69" y="2073989"/>
            <a:ext cx="2495707" cy="2160626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34615"/>
            <a:ext cx="4932556" cy="228123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78812" y="4194676"/>
            <a:ext cx="6759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Equity financing: Corporate/Strategic Partners</a:t>
            </a:r>
            <a:endParaRPr lang="en-US" sz="2400" b="1" i="1" dirty="0">
              <a:solidFill>
                <a:srgbClr val="002060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49275" y="4656341"/>
            <a:ext cx="672418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Corporations </a:t>
            </a:r>
            <a:r>
              <a:rPr lang="en-US" sz="2000" dirty="0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with established </a:t>
            </a:r>
            <a:r>
              <a:rPr lang="en-US" sz="2000" dirty="0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funding units </a:t>
            </a:r>
            <a:r>
              <a:rPr lang="en-US" sz="2000" dirty="0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take </a:t>
            </a:r>
            <a:r>
              <a:rPr lang="en-US" sz="2000" dirty="0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equity positions in entrepreneurial ventures (e.g. Unilever Ventures)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Fund mostly in later rounds (more visibility in the potential of the enterprise)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May provide strategic assistance (e.g. branding and channel development)</a:t>
            </a:r>
          </a:p>
        </p:txBody>
      </p:sp>
    </p:spTree>
    <p:extLst>
      <p:ext uri="{BB962C8B-B14F-4D97-AF65-F5344CB8AC3E}">
        <p14:creationId xmlns:p14="http://schemas.microsoft.com/office/powerpoint/2010/main" val="385945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35596" y="392113"/>
            <a:ext cx="9246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International </a:t>
            </a:r>
            <a:r>
              <a:rPr lang="en-US" sz="3600" b="1" dirty="0" smtClean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entrepreneurial 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finance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8934" y="1372263"/>
            <a:ext cx="9580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Non-traditional channels for new venture financing: Crowdfunding</a:t>
            </a:r>
            <a:endParaRPr lang="en-US" sz="2400" b="1" i="1" dirty="0">
              <a:solidFill>
                <a:srgbClr val="002060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9496" y="1961503"/>
            <a:ext cx="118128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Loan</a:t>
            </a:r>
            <a:r>
              <a:rPr lang="en-US" sz="2400" dirty="0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, investment, pre-order, or contributions from individuals acting at the same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Crowdfunding platforms connect communities of small investors to </a:t>
            </a:r>
            <a:r>
              <a:rPr lang="en-US" sz="2400" dirty="0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entrepreneurships (e.g. Kickstarter.com, </a:t>
            </a:r>
            <a:r>
              <a:rPr lang="en-US" sz="2400" dirty="0" err="1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IndieGogo</a:t>
            </a:r>
            <a:r>
              <a:rPr lang="en-US" sz="2400" dirty="0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, Quirky, </a:t>
            </a:r>
            <a:r>
              <a:rPr lang="en-US" sz="2400" dirty="0" err="1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FundedbyMe</a:t>
            </a:r>
            <a:r>
              <a:rPr lang="en-US" sz="2400" dirty="0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)</a:t>
            </a:r>
            <a:endParaRPr lang="en-US" sz="2400" dirty="0" smtClean="0">
              <a:solidFill>
                <a:srgbClr val="002060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endParaRPr lang="en-US" sz="2400" dirty="0" smtClean="0">
              <a:solidFill>
                <a:srgbClr val="002060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34289975"/>
              </p:ext>
            </p:extLst>
          </p:nvPr>
        </p:nvGraphicFramePr>
        <p:xfrm>
          <a:off x="967224" y="3720293"/>
          <a:ext cx="10346754" cy="28923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6154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2873" y="515327"/>
            <a:ext cx="8803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International </a:t>
            </a:r>
            <a:r>
              <a:rPr lang="en-US" sz="3600" b="1" dirty="0" smtClean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entrepreneurial 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finance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6091" y="1466674"/>
            <a:ext cx="9580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Non-traditional channels for new venture financing: Incubators/Accelerators</a:t>
            </a:r>
            <a:endParaRPr lang="en-US" sz="2400" b="1" i="1" dirty="0">
              <a:solidFill>
                <a:srgbClr val="002060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11229" y="2445870"/>
            <a:ext cx="587669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S</a:t>
            </a:r>
            <a:r>
              <a:rPr lang="en-US" sz="2400" dirty="0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peed </a:t>
            </a:r>
            <a:r>
              <a:rPr lang="en-US" sz="2400" dirty="0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up the development and growth of early stages companies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Provide support, mentoring, business introductions to other companies, and physical space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Most accelerators require equity stakes (e.g. 7-10%)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Examples: Plug N Play, Startup 500, </a:t>
            </a:r>
            <a:r>
              <a:rPr lang="en-US" sz="2400" dirty="0" err="1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Techstars</a:t>
            </a:r>
            <a:r>
              <a:rPr lang="en-US" sz="2400" dirty="0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 (U.S.), H-Camp (Europe), and </a:t>
            </a:r>
            <a:r>
              <a:rPr lang="en-US" sz="2400" dirty="0" err="1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Chinaccelerator</a:t>
            </a:r>
            <a:r>
              <a:rPr lang="en-US" sz="2400" dirty="0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 (China)</a:t>
            </a:r>
          </a:p>
          <a:p>
            <a:endParaRPr lang="en-US" sz="2400" dirty="0" smtClean="0">
              <a:solidFill>
                <a:srgbClr val="002060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049" y="2602687"/>
            <a:ext cx="5373726" cy="356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31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2872" y="515327"/>
            <a:ext cx="8735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International entrepreneurial 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finance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7759" y="1577156"/>
            <a:ext cx="9580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Funding considerations and entrepreneurial internationalization</a:t>
            </a:r>
            <a:endParaRPr lang="en-US" sz="2400" b="1" i="1" dirty="0">
              <a:solidFill>
                <a:srgbClr val="002060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7759" y="3552160"/>
            <a:ext cx="1136309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Funding questions to address: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What funding levels are required to support internationalization?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What funding sources are most likely to be supportive of internationalization?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What is the risk profile and orientation of funding partners towards internationalization?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How can funding partners benefit the venture’s internationalization, not just in terms of financing but access to networks, markets, and other resources?</a:t>
            </a:r>
          </a:p>
          <a:p>
            <a:endParaRPr lang="en-US" sz="2400" dirty="0" smtClean="0">
              <a:solidFill>
                <a:srgbClr val="002060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2" name="Rettangolo arrotondato 1"/>
          <p:cNvSpPr/>
          <p:nvPr/>
        </p:nvSpPr>
        <p:spPr>
          <a:xfrm>
            <a:off x="5196468" y="2100376"/>
            <a:ext cx="6512312" cy="145178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/>
              <a:t>Vital </a:t>
            </a:r>
            <a:r>
              <a:rPr lang="it-IT" sz="2000" b="1" dirty="0" err="1" smtClean="0"/>
              <a:t>role</a:t>
            </a:r>
            <a:r>
              <a:rPr lang="it-IT" sz="2000" b="1" dirty="0" smtClean="0"/>
              <a:t>: </a:t>
            </a:r>
            <a:r>
              <a:rPr lang="it-IT" sz="2000" b="1" dirty="0" err="1" smtClean="0"/>
              <a:t>Entrepreneurial</a:t>
            </a:r>
            <a:r>
              <a:rPr lang="it-IT" sz="2000" b="1" dirty="0" smtClean="0"/>
              <a:t>/Top Management Team and </a:t>
            </a:r>
            <a:r>
              <a:rPr lang="it-IT" sz="2000" b="1" dirty="0" err="1" smtClean="0"/>
              <a:t>people</a:t>
            </a:r>
            <a:r>
              <a:rPr lang="it-IT" sz="2000" b="1" dirty="0" smtClean="0"/>
              <a:t>/</a:t>
            </a:r>
            <a:r>
              <a:rPr lang="it-IT" sz="2000" b="1" dirty="0" err="1" smtClean="0"/>
              <a:t>organizations</a:t>
            </a:r>
            <a:r>
              <a:rPr lang="it-IT" sz="2000" b="1" dirty="0" smtClean="0"/>
              <a:t> that fund the venture</a:t>
            </a:r>
            <a:endParaRPr lang="it-IT" sz="2000" b="1" dirty="0"/>
          </a:p>
        </p:txBody>
      </p:sp>
    </p:spTree>
    <p:extLst>
      <p:ext uri="{BB962C8B-B14F-4D97-AF65-F5344CB8AC3E}">
        <p14:creationId xmlns:p14="http://schemas.microsoft.com/office/powerpoint/2010/main" val="330889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14359" y="352086"/>
            <a:ext cx="11281144" cy="768371"/>
          </a:xfrm>
        </p:spPr>
        <p:txBody>
          <a:bodyPr>
            <a:normAutofit/>
          </a:bodyPr>
          <a:lstStyle/>
          <a:p>
            <a:r>
              <a:rPr lang="en-US" b="1" dirty="0"/>
              <a:t>Discussion questions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95007" y="1567434"/>
            <a:ext cx="11281144" cy="5058505"/>
          </a:xfrm>
        </p:spPr>
        <p:txBody>
          <a:bodyPr>
            <a:normAutofit/>
          </a:bodyPr>
          <a:lstStyle/>
          <a:p>
            <a:pPr marL="441325" indent="-441325" algn="just">
              <a:buNone/>
            </a:pPr>
            <a:r>
              <a:rPr lang="en-US" sz="2600" dirty="0">
                <a:latin typeface="Cambria" panose="02040503050406030204" pitchFamily="18" charset="0"/>
              </a:rPr>
              <a:t>1. </a:t>
            </a:r>
            <a:r>
              <a:rPr lang="en-US" sz="2600" dirty="0" smtClean="0">
                <a:latin typeface="Cambria" panose="02040503050406030204" pitchFamily="18" charset="0"/>
              </a:rPr>
              <a:t> How may internationalization foster new venture growth and competitive  advantage?</a:t>
            </a:r>
            <a:endParaRPr lang="en-US" sz="2600" dirty="0">
              <a:latin typeface="Cambria" panose="02040503050406030204" pitchFamily="18" charset="0"/>
            </a:endParaRPr>
          </a:p>
          <a:p>
            <a:pPr marL="514350" indent="-514350" algn="just">
              <a:buAutoNum type="arabicPeriod" startAt="2"/>
            </a:pPr>
            <a:r>
              <a:rPr lang="en-US" sz="2600" dirty="0" smtClean="0">
                <a:latin typeface="Cambria" panose="02040503050406030204" pitchFamily="18" charset="0"/>
              </a:rPr>
              <a:t>How should international entrepreneurs build their ‘ideal’ entrepreneurial team? </a:t>
            </a:r>
          </a:p>
          <a:p>
            <a:pPr marL="514350" indent="-514350" algn="just">
              <a:buAutoNum type="arabicPeriod" startAt="2"/>
            </a:pPr>
            <a:r>
              <a:rPr lang="en-US" sz="2600" dirty="0" smtClean="0">
                <a:latin typeface="Cambria" panose="02040503050406030204" pitchFamily="18" charset="0"/>
              </a:rPr>
              <a:t>How </a:t>
            </a:r>
            <a:r>
              <a:rPr lang="en-US" sz="2600" dirty="0">
                <a:latin typeface="Cambria" panose="02040503050406030204" pitchFamily="18" charset="0"/>
              </a:rPr>
              <a:t>does entrepreneurial team composition influence </a:t>
            </a:r>
            <a:r>
              <a:rPr lang="en-US" sz="2600" dirty="0" smtClean="0">
                <a:latin typeface="Cambria" panose="02040503050406030204" pitchFamily="18" charset="0"/>
              </a:rPr>
              <a:t>international venture </a:t>
            </a:r>
            <a:r>
              <a:rPr lang="en-US" sz="2600" dirty="0">
                <a:latin typeface="Cambria" panose="02040503050406030204" pitchFamily="18" charset="0"/>
              </a:rPr>
              <a:t>performance</a:t>
            </a:r>
            <a:r>
              <a:rPr lang="en-US" sz="2600" dirty="0" smtClean="0">
                <a:latin typeface="Cambria" panose="02040503050406030204" pitchFamily="18" charset="0"/>
              </a:rPr>
              <a:t>?</a:t>
            </a:r>
          </a:p>
          <a:p>
            <a:pPr marL="514350" indent="-514350" algn="just">
              <a:buAutoNum type="arabicPeriod" startAt="4"/>
            </a:pPr>
            <a:r>
              <a:rPr lang="en-US" sz="2600" dirty="0" smtClean="0">
                <a:latin typeface="Cambria" panose="02040503050406030204" pitchFamily="18" charset="0"/>
              </a:rPr>
              <a:t>What </a:t>
            </a:r>
            <a:r>
              <a:rPr lang="en-US" sz="2600" dirty="0">
                <a:latin typeface="Cambria" panose="02040503050406030204" pitchFamily="18" charset="0"/>
              </a:rPr>
              <a:t>kind of </a:t>
            </a:r>
            <a:r>
              <a:rPr lang="en-US" sz="2600" dirty="0" smtClean="0">
                <a:latin typeface="Cambria" panose="02040503050406030204" pitchFamily="18" charset="0"/>
              </a:rPr>
              <a:t>alternative governance models could entrepreneurial </a:t>
            </a:r>
            <a:r>
              <a:rPr lang="en-US" sz="2600" dirty="0" err="1" smtClean="0">
                <a:latin typeface="Cambria" panose="02040503050406030204" pitchFamily="18" charset="0"/>
              </a:rPr>
              <a:t>internationalizers</a:t>
            </a:r>
            <a:r>
              <a:rPr lang="en-US" sz="2600" dirty="0" smtClean="0">
                <a:latin typeface="Cambria" panose="02040503050406030204" pitchFamily="18" charset="0"/>
              </a:rPr>
              <a:t> choose? </a:t>
            </a:r>
          </a:p>
          <a:p>
            <a:pPr marL="514350" indent="-514350" algn="just">
              <a:buAutoNum type="arabicPeriod" startAt="4"/>
            </a:pPr>
            <a:r>
              <a:rPr lang="en-US" sz="2600" dirty="0" smtClean="0">
                <a:latin typeface="Cambria" panose="02040503050406030204" pitchFamily="18" charset="0"/>
              </a:rPr>
              <a:t>What </a:t>
            </a:r>
            <a:r>
              <a:rPr lang="en-US" sz="2600" dirty="0">
                <a:latin typeface="Cambria" panose="02040503050406030204" pitchFamily="18" charset="0"/>
              </a:rPr>
              <a:t>is the network and </a:t>
            </a:r>
            <a:r>
              <a:rPr lang="en-US" sz="2600" dirty="0" smtClean="0">
                <a:latin typeface="Cambria" panose="02040503050406030204" pitchFamily="18" charset="0"/>
              </a:rPr>
              <a:t>what is its </a:t>
            </a:r>
            <a:r>
              <a:rPr lang="en-US" sz="2600" dirty="0">
                <a:latin typeface="Cambria" panose="02040503050406030204" pitchFamily="18" charset="0"/>
              </a:rPr>
              <a:t>role in opportunity identification and exploitation?</a:t>
            </a:r>
          </a:p>
          <a:p>
            <a:pPr marL="0" indent="0" algn="just">
              <a:buNone/>
            </a:pPr>
            <a:endParaRPr lang="en-US" sz="2600" dirty="0">
              <a:latin typeface="Cambria" panose="02040503050406030204" pitchFamily="18" charset="0"/>
            </a:endParaRPr>
          </a:p>
          <a:p>
            <a:pPr algn="just">
              <a:spcBef>
                <a:spcPts val="0"/>
              </a:spcBef>
              <a:buFontTx/>
              <a:buChar char="-"/>
            </a:pPr>
            <a:endParaRPr lang="en-US" sz="2600" dirty="0">
              <a:latin typeface="Cambria" panose="020405030504060302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en-US" sz="2600" dirty="0">
              <a:latin typeface="Cambria" panose="020405030504060302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en-US" sz="2600" dirty="0">
              <a:latin typeface="Cambria" panose="02040503050406030204" pitchFamily="18" charset="0"/>
            </a:endParaRPr>
          </a:p>
          <a:p>
            <a:pPr algn="just">
              <a:spcBef>
                <a:spcPts val="0"/>
              </a:spcBef>
              <a:buFontTx/>
              <a:buChar char="-"/>
            </a:pPr>
            <a:endParaRPr lang="en-US" sz="2600" dirty="0">
              <a:latin typeface="Cambria" panose="02040503050406030204" pitchFamily="18" charset="0"/>
            </a:endParaRPr>
          </a:p>
          <a:p>
            <a:pPr algn="just">
              <a:spcBef>
                <a:spcPts val="0"/>
              </a:spcBef>
              <a:buFontTx/>
              <a:buChar char="-"/>
            </a:pPr>
            <a:endParaRPr lang="en-US" sz="2600" dirty="0">
              <a:latin typeface="Cambria" panose="02040503050406030204" pitchFamily="18" charset="0"/>
            </a:endParaRPr>
          </a:p>
          <a:p>
            <a:pPr algn="just">
              <a:spcBef>
                <a:spcPts val="0"/>
              </a:spcBef>
              <a:buFontTx/>
              <a:buChar char="-"/>
            </a:pPr>
            <a:endParaRPr lang="en-US" sz="2600" dirty="0">
              <a:latin typeface="Cambria" panose="02040503050406030204" pitchFamily="18" charset="0"/>
            </a:endParaRPr>
          </a:p>
          <a:p>
            <a:pPr algn="just">
              <a:spcBef>
                <a:spcPts val="0"/>
              </a:spcBef>
              <a:buFontTx/>
              <a:buChar char="-"/>
            </a:pPr>
            <a:endParaRPr lang="en-US" sz="2600" dirty="0">
              <a:latin typeface="Cambria" panose="02040503050406030204" pitchFamily="18" charset="0"/>
            </a:endParaRPr>
          </a:p>
          <a:p>
            <a:pPr algn="just">
              <a:spcBef>
                <a:spcPts val="0"/>
              </a:spcBef>
              <a:buFontTx/>
              <a:buChar char="-"/>
            </a:pPr>
            <a:endParaRPr lang="en-US" sz="2600" dirty="0">
              <a:latin typeface="Cambria" panose="02040503050406030204" pitchFamily="18" charset="0"/>
            </a:endParaRPr>
          </a:p>
          <a:p>
            <a:pPr algn="just">
              <a:spcBef>
                <a:spcPts val="0"/>
              </a:spcBef>
              <a:buFontTx/>
              <a:buChar char="-"/>
            </a:pPr>
            <a:endParaRPr lang="en-US" sz="2600" dirty="0">
              <a:latin typeface="Cambria" panose="02040503050406030204" pitchFamily="18" charset="0"/>
            </a:endParaRPr>
          </a:p>
          <a:p>
            <a:pPr marL="0" indent="0" algn="just">
              <a:buNone/>
            </a:pPr>
            <a:endParaRPr lang="en-US" sz="26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71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14871" y="260536"/>
            <a:ext cx="10515600" cy="892182"/>
          </a:xfrm>
        </p:spPr>
        <p:txBody>
          <a:bodyPr>
            <a:noAutofit/>
          </a:bodyPr>
          <a:lstStyle/>
          <a:p>
            <a:r>
              <a:rPr lang="it-IT" sz="4000" b="1" dirty="0" smtClean="0"/>
              <a:t/>
            </a:r>
            <a:br>
              <a:rPr lang="it-IT" sz="4000" b="1" dirty="0" smtClean="0"/>
            </a:br>
            <a:r>
              <a:rPr lang="it-IT" sz="3600" b="1" dirty="0" err="1" smtClean="0"/>
              <a:t>Processes</a:t>
            </a:r>
            <a:r>
              <a:rPr lang="it-IT" sz="3600" b="1" dirty="0" smtClean="0"/>
              <a:t> of building and </a:t>
            </a:r>
            <a:r>
              <a:rPr lang="it-IT" sz="3600" b="1" dirty="0" err="1" smtClean="0"/>
              <a:t>managing</a:t>
            </a:r>
            <a:r>
              <a:rPr lang="it-IT" sz="3600" b="1" dirty="0" smtClean="0"/>
              <a:t> the </a:t>
            </a:r>
            <a:r>
              <a:rPr lang="it-IT" sz="3600" b="1" dirty="0" err="1" smtClean="0"/>
              <a:t>international</a:t>
            </a:r>
            <a:r>
              <a:rPr lang="it-IT" sz="3600" b="1" dirty="0" smtClean="0"/>
              <a:t> </a:t>
            </a:r>
            <a:r>
              <a:rPr lang="it-IT" sz="3600" b="1" dirty="0" err="1" smtClean="0"/>
              <a:t>entrepreneurial</a:t>
            </a:r>
            <a:r>
              <a:rPr lang="it-IT" sz="3600" b="1" dirty="0" smtClean="0"/>
              <a:t> </a:t>
            </a:r>
            <a:r>
              <a:rPr lang="it-IT" sz="3600" b="1" dirty="0" err="1" smtClean="0"/>
              <a:t>firm</a:t>
            </a:r>
            <a:endParaRPr lang="it-IT" sz="40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93461" y="2409241"/>
            <a:ext cx="10515600" cy="4351338"/>
          </a:xfrm>
        </p:spPr>
        <p:txBody>
          <a:bodyPr>
            <a:normAutofit/>
          </a:bodyPr>
          <a:lstStyle/>
          <a:p>
            <a:r>
              <a:rPr lang="it-IT" sz="3200" dirty="0" smtClean="0"/>
              <a:t>Building and </a:t>
            </a:r>
            <a:r>
              <a:rPr lang="it-IT" sz="3200" dirty="0" err="1" smtClean="0"/>
              <a:t>sustaining</a:t>
            </a:r>
            <a:r>
              <a:rPr lang="it-IT" sz="3200" dirty="0" smtClean="0"/>
              <a:t> competitive </a:t>
            </a:r>
            <a:r>
              <a:rPr lang="it-IT" sz="3200" dirty="0" err="1" smtClean="0"/>
              <a:t>advantage</a:t>
            </a:r>
            <a:endParaRPr lang="it-IT" sz="3200" dirty="0" smtClean="0"/>
          </a:p>
          <a:p>
            <a:r>
              <a:rPr lang="it-IT" sz="3200" dirty="0" err="1" smtClean="0"/>
              <a:t>Choosing</a:t>
            </a:r>
            <a:r>
              <a:rPr lang="it-IT" sz="3200" dirty="0" smtClean="0"/>
              <a:t> the right </a:t>
            </a:r>
            <a:r>
              <a:rPr lang="it-IT" sz="3200" dirty="0" err="1" smtClean="0"/>
              <a:t>people</a:t>
            </a:r>
            <a:r>
              <a:rPr lang="it-IT" sz="3200" dirty="0" smtClean="0"/>
              <a:t> and </a:t>
            </a:r>
            <a:r>
              <a:rPr lang="it-IT" sz="3200" dirty="0" err="1" smtClean="0"/>
              <a:t>governance</a:t>
            </a:r>
            <a:endParaRPr lang="it-IT" sz="3200" dirty="0" smtClean="0"/>
          </a:p>
          <a:p>
            <a:r>
              <a:rPr lang="it-IT" sz="3200" dirty="0" smtClean="0"/>
              <a:t>International </a:t>
            </a:r>
            <a:r>
              <a:rPr lang="it-IT" sz="3200" dirty="0" err="1" smtClean="0"/>
              <a:t>entrepreneurial</a:t>
            </a:r>
            <a:r>
              <a:rPr lang="it-IT" sz="3200" dirty="0" smtClean="0"/>
              <a:t> </a:t>
            </a:r>
            <a:r>
              <a:rPr lang="it-IT" sz="3200" dirty="0" err="1" smtClean="0"/>
              <a:t>finance</a:t>
            </a:r>
            <a:endParaRPr lang="it-IT" sz="3200" dirty="0" smtClean="0"/>
          </a:p>
          <a:p>
            <a:endParaRPr lang="it-IT" sz="3200" dirty="0" smtClean="0"/>
          </a:p>
          <a:p>
            <a:pPr marL="0" indent="0">
              <a:buNone/>
            </a:pPr>
            <a:r>
              <a:rPr lang="it-IT" sz="3200" b="1" dirty="0" smtClean="0"/>
              <a:t>Case </a:t>
            </a:r>
            <a:r>
              <a:rPr lang="it-IT" sz="3200" b="1" dirty="0" err="1" smtClean="0"/>
              <a:t>study</a:t>
            </a:r>
            <a:r>
              <a:rPr lang="it-IT" sz="3200" b="1" dirty="0" smtClean="0"/>
              <a:t>: Rifò (i.e., re-do) – </a:t>
            </a:r>
            <a:r>
              <a:rPr lang="it-IT" sz="3200" b="1" dirty="0" err="1" smtClean="0"/>
              <a:t>kickstarting</a:t>
            </a:r>
            <a:r>
              <a:rPr lang="it-IT" sz="3200" b="1" dirty="0" smtClean="0"/>
              <a:t> a </a:t>
            </a:r>
            <a:r>
              <a:rPr lang="it-IT" sz="3200" b="1" dirty="0" err="1" smtClean="0"/>
              <a:t>born</a:t>
            </a:r>
            <a:r>
              <a:rPr lang="it-IT" sz="3200" b="1" dirty="0" smtClean="0"/>
              <a:t> </a:t>
            </a:r>
            <a:r>
              <a:rPr lang="it-IT" sz="3200" b="1" dirty="0" err="1" smtClean="0"/>
              <a:t>circular</a:t>
            </a:r>
            <a:r>
              <a:rPr lang="it-IT" sz="3200" b="1" dirty="0" smtClean="0"/>
              <a:t> </a:t>
            </a:r>
            <a:r>
              <a:rPr lang="it-IT" sz="3200" b="1" dirty="0" err="1" smtClean="0"/>
              <a:t>firm</a:t>
            </a:r>
            <a:r>
              <a:rPr lang="it-IT" sz="3200" b="1" dirty="0" smtClean="0"/>
              <a:t> with </a:t>
            </a:r>
            <a:r>
              <a:rPr lang="it-IT" sz="3200" b="1" dirty="0" err="1" smtClean="0"/>
              <a:t>crowdfunding</a:t>
            </a:r>
            <a:endParaRPr lang="it-IT" sz="3200" b="1" dirty="0"/>
          </a:p>
        </p:txBody>
      </p:sp>
    </p:spTree>
    <p:extLst>
      <p:ext uri="{BB962C8B-B14F-4D97-AF65-F5344CB8AC3E}">
        <p14:creationId xmlns:p14="http://schemas.microsoft.com/office/powerpoint/2010/main" val="294946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72416" y="244898"/>
            <a:ext cx="11281144" cy="72024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Building and sustaining competitive </a:t>
            </a:r>
            <a:r>
              <a:rPr lang="en-US" b="1" dirty="0" smtClean="0"/>
              <a:t>advantage </a:t>
            </a:r>
            <a:r>
              <a:rPr lang="en-US" i="1" dirty="0" smtClean="0"/>
              <a:t>through</a:t>
            </a:r>
            <a:r>
              <a:rPr lang="en-US" b="1" dirty="0" smtClean="0"/>
              <a:t> internationalization</a:t>
            </a:r>
            <a:endParaRPr lang="en-US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820937" y="1220749"/>
            <a:ext cx="5787443" cy="515248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en-US" sz="600" dirty="0"/>
          </a:p>
          <a:p>
            <a:pPr marL="0" indent="0" algn="just">
              <a:buNone/>
            </a:pPr>
            <a:r>
              <a:rPr lang="en-US" sz="2400" b="1" dirty="0" smtClean="0"/>
              <a:t>Entrepreneurial </a:t>
            </a:r>
            <a:r>
              <a:rPr lang="en-US" sz="2400" b="1" dirty="0" err="1" smtClean="0"/>
              <a:t>internationalizers</a:t>
            </a:r>
            <a:r>
              <a:rPr lang="en-US" sz="2400" b="1" dirty="0" smtClean="0"/>
              <a:t> derive </a:t>
            </a:r>
            <a:r>
              <a:rPr lang="en-US" sz="2400" b="1" dirty="0"/>
              <a:t>competitive advantage from:</a:t>
            </a:r>
          </a:p>
          <a:p>
            <a:pPr algn="just"/>
            <a:r>
              <a:rPr lang="en-US" sz="2400" dirty="0" smtClean="0"/>
              <a:t>Exposure to international </a:t>
            </a:r>
            <a:r>
              <a:rPr lang="en-US" sz="2400" dirty="0"/>
              <a:t>competition and presence of sophisticated </a:t>
            </a:r>
            <a:r>
              <a:rPr lang="en-US" sz="2400" dirty="0" smtClean="0"/>
              <a:t>customers -&gt; product </a:t>
            </a:r>
            <a:r>
              <a:rPr lang="en-US" sz="2400" dirty="0"/>
              <a:t>and process improvement;</a:t>
            </a:r>
          </a:p>
          <a:p>
            <a:pPr algn="just"/>
            <a:r>
              <a:rPr lang="en-US" sz="2400" dirty="0"/>
              <a:t>“learning by exporting </a:t>
            </a:r>
            <a:r>
              <a:rPr lang="en-US" sz="2400" dirty="0" smtClean="0"/>
              <a:t>(by being </a:t>
            </a:r>
            <a:r>
              <a:rPr lang="en-US" sz="2400" dirty="0"/>
              <a:t>international</a:t>
            </a:r>
            <a:r>
              <a:rPr lang="en-US" sz="2400" dirty="0" smtClean="0"/>
              <a:t>)” </a:t>
            </a:r>
            <a:r>
              <a:rPr lang="en-US" sz="2400" dirty="0" smtClean="0"/>
              <a:t>fosters </a:t>
            </a:r>
            <a:r>
              <a:rPr lang="en-US" sz="2400" dirty="0"/>
              <a:t>innovation in product, marketing and </a:t>
            </a:r>
            <a:r>
              <a:rPr lang="en-US" sz="2400" dirty="0" smtClean="0"/>
              <a:t>management; favors </a:t>
            </a:r>
            <a:r>
              <a:rPr lang="en-US" sz="2400" dirty="0"/>
              <a:t>the formation of alliances and networks;</a:t>
            </a:r>
          </a:p>
          <a:p>
            <a:pPr algn="just"/>
            <a:r>
              <a:rPr lang="en-US" sz="2400" dirty="0" smtClean="0"/>
              <a:t>a scale </a:t>
            </a:r>
            <a:r>
              <a:rPr lang="en-US" sz="2400" dirty="0"/>
              <a:t>effect (economy of scope/scale) fostering productivity and </a:t>
            </a:r>
            <a:r>
              <a:rPr lang="en-US" sz="2400" dirty="0" smtClean="0"/>
              <a:t>flexibility;  </a:t>
            </a:r>
            <a:r>
              <a:rPr lang="en-US" sz="2400" dirty="0"/>
              <a:t>creation of incentives to invest in R&amp;D and innovation.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97" y="2062976"/>
            <a:ext cx="5094267" cy="3824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42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3985" y="1580726"/>
            <a:ext cx="6409324" cy="4576232"/>
          </a:xfrm>
        </p:spPr>
      </p:pic>
      <p:sp>
        <p:nvSpPr>
          <p:cNvPr id="6" name="Titolo 1"/>
          <p:cNvSpPr txBox="1">
            <a:spLocks/>
          </p:cNvSpPr>
          <p:nvPr/>
        </p:nvSpPr>
        <p:spPr>
          <a:xfrm>
            <a:off x="1301233" y="395457"/>
            <a:ext cx="11281144" cy="8230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Choosing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/>
              <a:t>the right people and governance</a:t>
            </a:r>
            <a:endParaRPr lang="en-US" b="1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639" y="1239942"/>
            <a:ext cx="4600575" cy="5257800"/>
          </a:xfrm>
          <a:prstGeom prst="rect">
            <a:avLst/>
          </a:prstGeom>
        </p:spPr>
      </p:pic>
      <p:sp>
        <p:nvSpPr>
          <p:cNvPr id="7" name="Rettangolo arrotondato 6"/>
          <p:cNvSpPr/>
          <p:nvPr/>
        </p:nvSpPr>
        <p:spPr>
          <a:xfrm>
            <a:off x="3896211" y="3774872"/>
            <a:ext cx="5423338" cy="201798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err="1" smtClean="0"/>
              <a:t>Resources</a:t>
            </a:r>
            <a:r>
              <a:rPr lang="it-IT" sz="2400" b="1" dirty="0" smtClean="0"/>
              <a:t> in a new venture </a:t>
            </a:r>
            <a:r>
              <a:rPr lang="it-IT" sz="2400" b="1" dirty="0" err="1" smtClean="0"/>
              <a:t>mainly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reside</a:t>
            </a:r>
            <a:r>
              <a:rPr lang="it-IT" sz="2400" b="1" dirty="0" smtClean="0"/>
              <a:t> in the human (and social) capital of </a:t>
            </a:r>
            <a:r>
              <a:rPr lang="it-IT" sz="2400" b="1" dirty="0" err="1" smtClean="0"/>
              <a:t>founder</a:t>
            </a:r>
            <a:r>
              <a:rPr lang="it-IT" sz="2400" b="1" dirty="0" smtClean="0"/>
              <a:t>(s)</a:t>
            </a:r>
            <a:endParaRPr lang="it-IT" sz="2400" b="1" dirty="0"/>
          </a:p>
        </p:txBody>
      </p:sp>
      <p:sp>
        <p:nvSpPr>
          <p:cNvPr id="9" name="Rettangolo 8"/>
          <p:cNvSpPr/>
          <p:nvPr/>
        </p:nvSpPr>
        <p:spPr>
          <a:xfrm>
            <a:off x="697868" y="6480852"/>
            <a:ext cx="3916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>
                <a:solidFill>
                  <a:srgbClr val="707070"/>
                </a:solidFill>
                <a:latin typeface="GuardianTextSans"/>
              </a:rPr>
              <a:t>Photograph</a:t>
            </a:r>
            <a:r>
              <a:rPr lang="it-IT" dirty="0">
                <a:solidFill>
                  <a:srgbClr val="707070"/>
                </a:solidFill>
                <a:latin typeface="GuardianTextSans"/>
              </a:rPr>
              <a:t>: </a:t>
            </a:r>
            <a:r>
              <a:rPr lang="it-IT" dirty="0" err="1">
                <a:solidFill>
                  <a:srgbClr val="707070"/>
                </a:solidFill>
                <a:latin typeface="GuardianTextSans"/>
              </a:rPr>
              <a:t>Kieran</a:t>
            </a:r>
            <a:r>
              <a:rPr lang="it-IT" dirty="0">
                <a:solidFill>
                  <a:srgbClr val="707070"/>
                </a:solidFill>
                <a:latin typeface="GuardianTextSans"/>
              </a:rPr>
              <a:t> Doherty/Reuters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4582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90241" y="364810"/>
            <a:ext cx="11281144" cy="823039"/>
          </a:xfrm>
        </p:spPr>
        <p:txBody>
          <a:bodyPr>
            <a:normAutofit/>
          </a:bodyPr>
          <a:lstStyle/>
          <a:p>
            <a:r>
              <a:rPr lang="en-US" b="1" dirty="0"/>
              <a:t>Choosing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/>
              <a:t>the right </a:t>
            </a:r>
            <a:r>
              <a:rPr lang="en-US" b="1" dirty="0" smtClean="0"/>
              <a:t>people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698273" y="1308538"/>
            <a:ext cx="5763257" cy="5417347"/>
          </a:xfrm>
        </p:spPr>
        <p:txBody>
          <a:bodyPr>
            <a:normAutofit lnSpcReduction="10000"/>
          </a:bodyPr>
          <a:lstStyle/>
          <a:p>
            <a:endParaRPr lang="en-US" sz="1600" b="1" dirty="0">
              <a:latin typeface="Cambria" panose="02040503050406030204" pitchFamily="18" charset="0"/>
            </a:endParaRPr>
          </a:p>
          <a:p>
            <a:pPr marL="0" indent="0" algn="just">
              <a:buNone/>
            </a:pPr>
            <a:r>
              <a:rPr lang="en-US" b="1" dirty="0">
                <a:latin typeface="Cambria" panose="02040503050406030204" pitchFamily="18" charset="0"/>
              </a:rPr>
              <a:t>➣ </a:t>
            </a:r>
            <a:r>
              <a:rPr lang="en-US" b="1" i="1" dirty="0" smtClean="0">
                <a:latin typeface="Cambria" panose="02040503050406030204" pitchFamily="18" charset="0"/>
              </a:rPr>
              <a:t>Founder</a:t>
            </a:r>
            <a:r>
              <a:rPr lang="en-US" b="1" dirty="0" smtClean="0">
                <a:latin typeface="Cambria" panose="02040503050406030204" pitchFamily="18" charset="0"/>
              </a:rPr>
              <a:t> c</a:t>
            </a:r>
            <a:r>
              <a:rPr lang="en-US" b="1" i="1" dirty="0" smtClean="0">
                <a:latin typeface="Cambria" panose="02040503050406030204" pitchFamily="18" charset="0"/>
              </a:rPr>
              <a:t>haracteristics</a:t>
            </a:r>
            <a:r>
              <a:rPr lang="en-US" b="1" dirty="0" smtClean="0">
                <a:latin typeface="Cambria" panose="02040503050406030204" pitchFamily="18" charset="0"/>
              </a:rPr>
              <a:t>:</a:t>
            </a:r>
            <a:endParaRPr lang="en-US" b="1" dirty="0">
              <a:latin typeface="Cambria" panose="02040503050406030204" pitchFamily="18" charset="0"/>
            </a:endParaRPr>
          </a:p>
          <a:p>
            <a:pPr algn="just">
              <a:buFontTx/>
              <a:buChar char="-"/>
            </a:pPr>
            <a:r>
              <a:rPr lang="en-US" dirty="0">
                <a:latin typeface="Cambria" panose="02040503050406030204" pitchFamily="18" charset="0"/>
              </a:rPr>
              <a:t>global mindset, i.e. see the world as their marketplace;</a:t>
            </a:r>
          </a:p>
          <a:p>
            <a:pPr>
              <a:buFontTx/>
              <a:buChar char="-"/>
            </a:pPr>
            <a:r>
              <a:rPr lang="en-US" dirty="0" smtClean="0">
                <a:latin typeface="Cambria" panose="02040503050406030204" pitchFamily="18" charset="0"/>
              </a:rPr>
              <a:t>International experience, i.e. prior work or study abroad, </a:t>
            </a:r>
          </a:p>
          <a:p>
            <a:pPr>
              <a:buFontTx/>
              <a:buChar char="-"/>
            </a:pPr>
            <a:r>
              <a:rPr lang="en-US" dirty="0" smtClean="0">
                <a:latin typeface="Cambria" panose="02040503050406030204" pitchFamily="18" charset="0"/>
              </a:rPr>
              <a:t>Experience in related functions </a:t>
            </a:r>
          </a:p>
          <a:p>
            <a:pPr>
              <a:buFontTx/>
              <a:buChar char="-"/>
            </a:pPr>
            <a:r>
              <a:rPr lang="en-US" dirty="0" smtClean="0">
                <a:latin typeface="Cambria" panose="02040503050406030204" pitchFamily="18" charset="0"/>
              </a:rPr>
              <a:t>Experience in the same industry</a:t>
            </a:r>
          </a:p>
          <a:p>
            <a:pPr>
              <a:buFontTx/>
              <a:buChar char="-"/>
            </a:pPr>
            <a:r>
              <a:rPr lang="en-US" dirty="0" smtClean="0">
                <a:latin typeface="Cambria" panose="02040503050406030204" pitchFamily="18" charset="0"/>
              </a:rPr>
              <a:t>International entrepreneurial </a:t>
            </a:r>
            <a:r>
              <a:rPr lang="en-US" dirty="0">
                <a:latin typeface="Cambria" panose="02040503050406030204" pitchFamily="18" charset="0"/>
              </a:rPr>
              <a:t>orientation, i.e. proactive, innovative and risk-taking behavior;</a:t>
            </a:r>
          </a:p>
          <a:p>
            <a:pPr algn="just">
              <a:buFontTx/>
              <a:buChar char="-"/>
            </a:pPr>
            <a:r>
              <a:rPr lang="en-US" dirty="0" smtClean="0">
                <a:latin typeface="Cambria" panose="02040503050406030204" pitchFamily="18" charset="0"/>
              </a:rPr>
              <a:t>institutional </a:t>
            </a:r>
            <a:r>
              <a:rPr lang="en-US" dirty="0">
                <a:latin typeface="Cambria" panose="02040503050406030204" pitchFamily="18" charset="0"/>
              </a:rPr>
              <a:t>bridging </a:t>
            </a:r>
            <a:r>
              <a:rPr lang="en-US" dirty="0" smtClean="0">
                <a:latin typeface="Cambria" panose="02040503050406030204" pitchFamily="18" charset="0"/>
              </a:rPr>
              <a:t>capability </a:t>
            </a:r>
          </a:p>
          <a:p>
            <a:pPr algn="just">
              <a:buFontTx/>
              <a:buChar char="-"/>
            </a:pPr>
            <a:endParaRPr lang="en-US" dirty="0">
              <a:latin typeface="Cambria" panose="02040503050406030204" pitchFamily="18" charset="0"/>
            </a:endParaRPr>
          </a:p>
          <a:p>
            <a:pPr algn="just">
              <a:buFontTx/>
              <a:buChar char="-"/>
            </a:pPr>
            <a:endParaRPr lang="en-US" dirty="0">
              <a:latin typeface="Cambria" panose="02040503050406030204" pitchFamily="18" charset="0"/>
            </a:endParaRPr>
          </a:p>
          <a:p>
            <a:pPr algn="just">
              <a:buFontTx/>
              <a:buChar char="-"/>
            </a:pPr>
            <a:endParaRPr lang="en-US" dirty="0">
              <a:latin typeface="Cambria" panose="02040503050406030204" pitchFamily="18" charset="0"/>
            </a:endParaRPr>
          </a:p>
          <a:p>
            <a:pPr algn="just">
              <a:buFontTx/>
              <a:buChar char="-"/>
            </a:pP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4" name="Rettangolo arrotondato 3"/>
          <p:cNvSpPr/>
          <p:nvPr/>
        </p:nvSpPr>
        <p:spPr>
          <a:xfrm>
            <a:off x="8285355" y="3084631"/>
            <a:ext cx="3176175" cy="1494264"/>
          </a:xfrm>
          <a:prstGeom prst="roundRect">
            <a:avLst/>
          </a:prstGeom>
          <a:solidFill>
            <a:srgbClr val="8B79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Play out </a:t>
            </a:r>
            <a:r>
              <a:rPr lang="it-IT" dirty="0" err="1" smtClean="0"/>
              <a:t>differently</a:t>
            </a:r>
            <a:r>
              <a:rPr lang="it-IT" dirty="0" smtClean="0"/>
              <a:t>; </a:t>
            </a:r>
            <a:r>
              <a:rPr lang="it-IT" dirty="0" err="1" smtClean="0"/>
              <a:t>change</a:t>
            </a:r>
            <a:r>
              <a:rPr lang="it-IT" dirty="0" smtClean="0"/>
              <a:t> in </a:t>
            </a:r>
            <a:r>
              <a:rPr lang="it-IT" dirty="0" err="1" smtClean="0"/>
              <a:t>importance</a:t>
            </a:r>
            <a:r>
              <a:rPr lang="it-IT" dirty="0" smtClean="0"/>
              <a:t> and impact over the life </a:t>
            </a:r>
            <a:r>
              <a:rPr lang="it-IT" dirty="0" err="1" smtClean="0"/>
              <a:t>cycle</a:t>
            </a:r>
            <a:endParaRPr lang="it-IT" dirty="0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759" y="1621028"/>
            <a:ext cx="4259185" cy="4867640"/>
          </a:xfrm>
          <a:prstGeom prst="rect">
            <a:avLst/>
          </a:prstGeom>
        </p:spPr>
      </p:pic>
      <p:sp>
        <p:nvSpPr>
          <p:cNvPr id="11" name="Rettangolo 10"/>
          <p:cNvSpPr/>
          <p:nvPr/>
        </p:nvSpPr>
        <p:spPr>
          <a:xfrm>
            <a:off x="703195" y="6488668"/>
            <a:ext cx="3916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>
                <a:solidFill>
                  <a:srgbClr val="707070"/>
                </a:solidFill>
                <a:latin typeface="GuardianTextSans"/>
              </a:rPr>
              <a:t>Photograph</a:t>
            </a:r>
            <a:r>
              <a:rPr lang="it-IT" dirty="0">
                <a:solidFill>
                  <a:srgbClr val="707070"/>
                </a:solidFill>
                <a:latin typeface="GuardianTextSans"/>
              </a:rPr>
              <a:t>: </a:t>
            </a:r>
            <a:r>
              <a:rPr lang="it-IT" dirty="0" err="1">
                <a:solidFill>
                  <a:srgbClr val="707070"/>
                </a:solidFill>
                <a:latin typeface="GuardianTextSans"/>
              </a:rPr>
              <a:t>Kieran</a:t>
            </a:r>
            <a:r>
              <a:rPr lang="it-IT" dirty="0">
                <a:solidFill>
                  <a:srgbClr val="707070"/>
                </a:solidFill>
                <a:latin typeface="GuardianTextSans"/>
              </a:rPr>
              <a:t> Doherty/Reuters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56693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53219" y="360512"/>
            <a:ext cx="11281144" cy="816498"/>
          </a:xfrm>
        </p:spPr>
        <p:txBody>
          <a:bodyPr>
            <a:normAutofit/>
          </a:bodyPr>
          <a:lstStyle/>
          <a:p>
            <a:r>
              <a:rPr lang="en-US" b="1" dirty="0"/>
              <a:t>Choosing the right </a:t>
            </a:r>
            <a:r>
              <a:rPr lang="en-US" b="1" dirty="0" smtClean="0"/>
              <a:t>people</a:t>
            </a:r>
            <a:endParaRPr lang="en-US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15142" y="1968816"/>
            <a:ext cx="6776858" cy="4267277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Cambria" panose="02040503050406030204" pitchFamily="18" charset="0"/>
              </a:rPr>
              <a:t>Human capital gained through </a:t>
            </a:r>
            <a:r>
              <a:rPr lang="en-US" b="1" dirty="0" smtClean="0">
                <a:latin typeface="Cambria" panose="02040503050406030204" pitchFamily="18" charset="0"/>
              </a:rPr>
              <a:t>experience</a:t>
            </a:r>
            <a:r>
              <a:rPr lang="en-US" i="1" dirty="0" smtClean="0">
                <a:latin typeface="Cambria" panose="02040503050406030204" pitchFamily="18" charset="0"/>
              </a:rPr>
              <a:t>: </a:t>
            </a:r>
            <a:r>
              <a:rPr lang="en-US" b="1" i="1" dirty="0" smtClean="0">
                <a:latin typeface="Cambria" panose="02040503050406030204" pitchFamily="18" charset="0"/>
              </a:rPr>
              <a:t>higher propensity</a:t>
            </a:r>
            <a:r>
              <a:rPr lang="en-US" i="1" dirty="0" smtClean="0">
                <a:latin typeface="Cambria" panose="02040503050406030204" pitchFamily="18" charset="0"/>
              </a:rPr>
              <a:t> </a:t>
            </a:r>
            <a:r>
              <a:rPr lang="en-US" dirty="0" smtClean="0">
                <a:latin typeface="Cambria" panose="02040503050406030204" pitchFamily="18" charset="0"/>
              </a:rPr>
              <a:t>towards</a:t>
            </a:r>
            <a:r>
              <a:rPr lang="en-US" i="1" dirty="0" smtClean="0">
                <a:latin typeface="Cambria" panose="02040503050406030204" pitchFamily="18" charset="0"/>
              </a:rPr>
              <a:t> </a:t>
            </a:r>
            <a:r>
              <a:rPr lang="en-US" dirty="0" smtClean="0">
                <a:latin typeface="Cambria" panose="02040503050406030204" pitchFamily="18" charset="0"/>
              </a:rPr>
              <a:t>internationalization, because the </a:t>
            </a:r>
            <a:r>
              <a:rPr lang="en-US" dirty="0">
                <a:latin typeface="Cambria" panose="02040503050406030204" pitchFamily="18" charset="0"/>
              </a:rPr>
              <a:t>international </a:t>
            </a:r>
            <a:r>
              <a:rPr lang="en-US" dirty="0" smtClean="0">
                <a:latin typeface="Cambria" panose="02040503050406030204" pitchFamily="18" charset="0"/>
              </a:rPr>
              <a:t>experience </a:t>
            </a:r>
            <a:r>
              <a:rPr lang="en-US" dirty="0">
                <a:latin typeface="Cambria" panose="02040503050406030204" pitchFamily="18" charset="0"/>
              </a:rPr>
              <a:t>significantly reduces negative attitudes and </a:t>
            </a:r>
            <a:r>
              <a:rPr lang="en-US" dirty="0" smtClean="0">
                <a:latin typeface="Cambria" panose="02040503050406030204" pitchFamily="18" charset="0"/>
              </a:rPr>
              <a:t>perceptions regarding internationalization. </a:t>
            </a:r>
            <a:endParaRPr lang="en-US" dirty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marL="0" indent="0" algn="just">
              <a:buNone/>
            </a:pPr>
            <a:endParaRPr lang="en-US" dirty="0">
              <a:latin typeface="Cambria" panose="02040503050406030204" pitchFamily="18" charset="0"/>
            </a:endParaRPr>
          </a:p>
          <a:p>
            <a:pPr algn="just"/>
            <a:r>
              <a:rPr lang="en-US" dirty="0">
                <a:latin typeface="Cambria" panose="02040503050406030204" pitchFamily="18" charset="0"/>
              </a:rPr>
              <a:t>Human capital gained through </a:t>
            </a:r>
            <a:r>
              <a:rPr lang="en-US" b="1" dirty="0" smtClean="0">
                <a:latin typeface="Cambria" panose="02040503050406030204" pitchFamily="18" charset="0"/>
              </a:rPr>
              <a:t>education</a:t>
            </a:r>
            <a:r>
              <a:rPr lang="en-US" i="1" dirty="0" smtClean="0">
                <a:latin typeface="Cambria" panose="02040503050406030204" pitchFamily="18" charset="0"/>
              </a:rPr>
              <a:t>: </a:t>
            </a:r>
            <a:r>
              <a:rPr lang="en-US" b="1" i="1" dirty="0" smtClean="0">
                <a:latin typeface="Cambria" panose="02040503050406030204" pitchFamily="18" charset="0"/>
              </a:rPr>
              <a:t>higher levels </a:t>
            </a:r>
            <a:r>
              <a:rPr lang="en-US" i="1" dirty="0" smtClean="0">
                <a:latin typeface="Cambria" panose="02040503050406030204" pitchFamily="18" charset="0"/>
              </a:rPr>
              <a:t>of international performance b</a:t>
            </a:r>
            <a:r>
              <a:rPr lang="en-US" dirty="0" smtClean="0">
                <a:latin typeface="Cambria" panose="02040503050406030204" pitchFamily="18" charset="0"/>
              </a:rPr>
              <a:t>ecause education fosters </a:t>
            </a:r>
            <a:r>
              <a:rPr lang="en-US" dirty="0">
                <a:latin typeface="Cambria" panose="02040503050406030204" pitchFamily="18" charset="0"/>
              </a:rPr>
              <a:t>problem solving and </a:t>
            </a:r>
            <a:r>
              <a:rPr lang="en-US" dirty="0" smtClean="0">
                <a:latin typeface="Cambria" panose="02040503050406030204" pitchFamily="18" charset="0"/>
              </a:rPr>
              <a:t>assists </a:t>
            </a:r>
            <a:r>
              <a:rPr lang="en-US" dirty="0">
                <a:latin typeface="Cambria" panose="02040503050406030204" pitchFamily="18" charset="0"/>
              </a:rPr>
              <a:t>in developing </a:t>
            </a:r>
            <a:r>
              <a:rPr lang="en-US" dirty="0" smtClean="0">
                <a:latin typeface="Cambria" panose="02040503050406030204" pitchFamily="18" charset="0"/>
              </a:rPr>
              <a:t>appropriate management practices.</a:t>
            </a:r>
            <a:endParaRPr lang="en-US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pic>
        <p:nvPicPr>
          <p:cNvPr id="6" name="Segnaposto contenuto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56" y="2129882"/>
            <a:ext cx="5282486" cy="3771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0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77866" y="402117"/>
            <a:ext cx="11281144" cy="802433"/>
          </a:xfrm>
        </p:spPr>
        <p:txBody>
          <a:bodyPr>
            <a:normAutofit/>
          </a:bodyPr>
          <a:lstStyle/>
          <a:p>
            <a:r>
              <a:rPr lang="en-US" b="1" dirty="0"/>
              <a:t>Choosing the right </a:t>
            </a:r>
            <a:r>
              <a:rPr lang="en-US" b="1" dirty="0" smtClean="0"/>
              <a:t>people</a:t>
            </a:r>
            <a:endParaRPr lang="en-US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01441" y="1535870"/>
            <a:ext cx="6818469" cy="543495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b="1" dirty="0" smtClean="0">
                <a:latin typeface="Cambria" panose="02040503050406030204" pitchFamily="18" charset="0"/>
              </a:rPr>
              <a:t>➣ </a:t>
            </a:r>
            <a:r>
              <a:rPr lang="en-US" sz="2600" b="1" i="1" dirty="0" smtClean="0">
                <a:latin typeface="Cambria" panose="02040503050406030204" pitchFamily="18" charset="0"/>
              </a:rPr>
              <a:t>The entrepreneurial team</a:t>
            </a:r>
            <a:endParaRPr lang="en-US" sz="1000" b="1" i="1" dirty="0" smtClean="0">
              <a:latin typeface="Cambria" panose="020405030504060302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n-US" sz="2600" dirty="0" smtClean="0">
                <a:latin typeface="Cambria" panose="02040503050406030204" pitchFamily="18" charset="0"/>
              </a:rPr>
              <a:t>is a “group of individuals that is chiefly responsible for the strategic decision making and ongoing operations of a new venture”; it operates “with a common goal which can only be achieved by appropriate combinations of individual entrepreneurial actions”.                        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en-US" sz="1600" dirty="0" smtClean="0">
                <a:latin typeface="Cambria" panose="02040503050406030204" pitchFamily="18" charset="0"/>
              </a:rPr>
              <a:t>(Klotz et al., 2014; Bacharach, 2005)</a:t>
            </a:r>
            <a:r>
              <a:rPr lang="en-US" sz="2600" dirty="0" smtClean="0">
                <a:latin typeface="Cambria" panose="02040503050406030204" pitchFamily="18" charset="0"/>
              </a:rPr>
              <a:t> </a:t>
            </a:r>
          </a:p>
          <a:p>
            <a:pPr marL="0" indent="0" algn="ctr">
              <a:buNone/>
            </a:pPr>
            <a:endParaRPr lang="en-US" sz="2600" dirty="0" smtClean="0">
              <a:latin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en-US" sz="2600" dirty="0" smtClean="0">
                <a:latin typeface="Cambria" panose="02040503050406030204" pitchFamily="18" charset="0"/>
              </a:rPr>
              <a:t>   </a:t>
            </a:r>
            <a:endParaRPr lang="en-US" sz="2600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pic>
        <p:nvPicPr>
          <p:cNvPr id="7" name="Segnaposto contenuto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8401"/>
            <a:ext cx="5235670" cy="3738248"/>
          </a:xfrm>
          <a:prstGeom prst="rect">
            <a:avLst/>
          </a:prstGeom>
        </p:spPr>
      </p:pic>
      <p:sp>
        <p:nvSpPr>
          <p:cNvPr id="4" name="Rettangolo arrotondato 3"/>
          <p:cNvSpPr/>
          <p:nvPr/>
        </p:nvSpPr>
        <p:spPr>
          <a:xfrm>
            <a:off x="2617835" y="4633624"/>
            <a:ext cx="6195848" cy="2033752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 err="1" smtClean="0"/>
              <a:t>Surprisingly</a:t>
            </a:r>
            <a:r>
              <a:rPr lang="it-IT" sz="2400" dirty="0" smtClean="0"/>
              <a:t> </a:t>
            </a:r>
            <a:r>
              <a:rPr lang="it-IT" sz="2400" dirty="0" err="1" smtClean="0"/>
              <a:t>little</a:t>
            </a:r>
            <a:r>
              <a:rPr lang="it-IT" sz="2400" dirty="0" smtClean="0"/>
              <a:t> </a:t>
            </a:r>
            <a:r>
              <a:rPr lang="it-IT" sz="2400" dirty="0" err="1" smtClean="0"/>
              <a:t>research</a:t>
            </a:r>
            <a:r>
              <a:rPr lang="it-IT" sz="2400" dirty="0" smtClean="0"/>
              <a:t> on  team </a:t>
            </a:r>
            <a:r>
              <a:rPr lang="it-IT" sz="2400" dirty="0" err="1" smtClean="0"/>
              <a:t>characteristics</a:t>
            </a:r>
            <a:r>
              <a:rPr lang="it-IT" sz="2400" dirty="0" smtClean="0"/>
              <a:t> and </a:t>
            </a:r>
            <a:r>
              <a:rPr lang="it-IT" sz="2400" dirty="0" err="1" smtClean="0"/>
              <a:t>composition</a:t>
            </a:r>
            <a:r>
              <a:rPr lang="it-IT" sz="2400" dirty="0" smtClean="0"/>
              <a:t> in </a:t>
            </a:r>
            <a:r>
              <a:rPr lang="it-IT" sz="2400" dirty="0" err="1" smtClean="0"/>
              <a:t>entrepreneurial</a:t>
            </a:r>
            <a:r>
              <a:rPr lang="it-IT" sz="2400" dirty="0" smtClean="0"/>
              <a:t> </a:t>
            </a:r>
            <a:r>
              <a:rPr lang="it-IT" sz="2400" dirty="0" err="1" smtClean="0"/>
              <a:t>internationalizers</a:t>
            </a:r>
            <a:r>
              <a:rPr lang="it-IT" sz="2400" dirty="0" smtClean="0"/>
              <a:t> 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91572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81799" y="242392"/>
            <a:ext cx="8892480" cy="1143000"/>
          </a:xfrm>
        </p:spPr>
        <p:txBody>
          <a:bodyPr/>
          <a:lstStyle/>
          <a:p>
            <a:r>
              <a:rPr lang="it-IT" sz="4000" b="1" dirty="0" err="1" smtClean="0"/>
              <a:t>Choosing</a:t>
            </a:r>
            <a:r>
              <a:rPr lang="it-IT" sz="4000" b="1" dirty="0" smtClean="0"/>
              <a:t> the right </a:t>
            </a:r>
            <a:r>
              <a:rPr lang="it-IT" sz="4000" b="1" dirty="0" err="1" smtClean="0"/>
              <a:t>people</a:t>
            </a:r>
            <a:endParaRPr lang="it-IT" sz="4000" b="1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D7766A-C173-46F9-B4E3-F22D4D575888}" type="slidenum">
              <a:rPr lang="it-IT" smtClean="0"/>
              <a:pPr>
                <a:defRPr/>
              </a:pPr>
              <a:t>8</a:t>
            </a:fld>
            <a:endParaRPr lang="it-IT"/>
          </a:p>
        </p:txBody>
      </p:sp>
      <p:sp>
        <p:nvSpPr>
          <p:cNvPr id="5" name="Rettangolo arrotondato 4"/>
          <p:cNvSpPr/>
          <p:nvPr/>
        </p:nvSpPr>
        <p:spPr>
          <a:xfrm>
            <a:off x="6434253" y="1365730"/>
            <a:ext cx="5403632" cy="16888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smtClean="0"/>
              <a:t>Benefits of </a:t>
            </a:r>
            <a:r>
              <a:rPr lang="it-IT" sz="2400" b="1" dirty="0" err="1" smtClean="0"/>
              <a:t>diversity</a:t>
            </a:r>
            <a:r>
              <a:rPr lang="it-IT" sz="2400" b="1" dirty="0" smtClean="0"/>
              <a:t> and </a:t>
            </a:r>
            <a:r>
              <a:rPr lang="it-IT" sz="2400" b="1" dirty="0" err="1" smtClean="0"/>
              <a:t>size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as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described</a:t>
            </a:r>
            <a:r>
              <a:rPr lang="it-IT" sz="2400" b="1" dirty="0" smtClean="0"/>
              <a:t> in general management </a:t>
            </a:r>
            <a:r>
              <a:rPr lang="it-IT" sz="2400" b="1" dirty="0" err="1" smtClean="0"/>
              <a:t>literature</a:t>
            </a:r>
            <a:endParaRPr lang="it-IT" sz="24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34253" y="3245938"/>
            <a:ext cx="5757747" cy="3203764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it-IT" sz="2400" dirty="0" smtClean="0"/>
              <a:t>Team-</a:t>
            </a:r>
            <a:r>
              <a:rPr lang="it-IT" sz="2400" dirty="0" err="1" smtClean="0"/>
              <a:t>founded</a:t>
            </a:r>
            <a:r>
              <a:rPr lang="it-IT" sz="2400" dirty="0" smtClean="0"/>
              <a:t> </a:t>
            </a:r>
            <a:r>
              <a:rPr lang="it-IT" sz="2400" dirty="0" err="1" smtClean="0"/>
              <a:t>ventures</a:t>
            </a:r>
            <a:endParaRPr lang="it-IT" sz="2400" dirty="0" smtClean="0"/>
          </a:p>
          <a:p>
            <a:r>
              <a:rPr lang="it-IT" sz="2400" dirty="0" err="1" smtClean="0"/>
              <a:t>with</a:t>
            </a:r>
            <a:r>
              <a:rPr lang="it-IT" sz="2400" dirty="0" smtClean="0"/>
              <a:t> diverse </a:t>
            </a:r>
            <a:r>
              <a:rPr lang="it-IT" sz="2400" dirty="0" err="1" smtClean="0"/>
              <a:t>teams</a:t>
            </a:r>
            <a:endParaRPr lang="it-IT" sz="2400" dirty="0" smtClean="0"/>
          </a:p>
          <a:p>
            <a:pPr lvl="1"/>
            <a:r>
              <a:rPr lang="it-IT" sz="2000" dirty="0" err="1" smtClean="0"/>
              <a:t>Functional</a:t>
            </a:r>
            <a:r>
              <a:rPr lang="it-IT" sz="2000" dirty="0" smtClean="0"/>
              <a:t> </a:t>
            </a:r>
            <a:r>
              <a:rPr lang="it-IT" sz="2000" dirty="0" err="1" smtClean="0"/>
              <a:t>diversity</a:t>
            </a:r>
            <a:r>
              <a:rPr lang="it-IT" sz="2000" dirty="0" smtClean="0"/>
              <a:t> (</a:t>
            </a:r>
            <a:r>
              <a:rPr lang="it-IT" sz="2000" dirty="0" err="1" smtClean="0"/>
              <a:t>task-relevant</a:t>
            </a:r>
            <a:r>
              <a:rPr lang="it-IT" sz="2000" dirty="0" smtClean="0"/>
              <a:t>)</a:t>
            </a:r>
          </a:p>
          <a:p>
            <a:pPr lvl="1"/>
            <a:r>
              <a:rPr lang="it-IT" sz="2000" dirty="0" smtClean="0"/>
              <a:t>Gender</a:t>
            </a:r>
          </a:p>
          <a:p>
            <a:pPr lvl="1"/>
            <a:r>
              <a:rPr lang="it-IT" sz="2000" dirty="0" err="1" smtClean="0"/>
              <a:t>Age</a:t>
            </a:r>
            <a:endParaRPr lang="it-IT" sz="2000" dirty="0" smtClean="0"/>
          </a:p>
          <a:p>
            <a:pPr lvl="1"/>
            <a:r>
              <a:rPr lang="it-IT" sz="2000" i="1" dirty="0" err="1" smtClean="0">
                <a:solidFill>
                  <a:schemeClr val="accent2">
                    <a:lumMod val="75000"/>
                  </a:schemeClr>
                </a:solidFill>
              </a:rPr>
              <a:t>Nationality</a:t>
            </a:r>
            <a:endParaRPr lang="it-IT" sz="2000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it-IT" sz="2400" dirty="0" err="1" smtClean="0"/>
              <a:t>perform</a:t>
            </a:r>
            <a:r>
              <a:rPr lang="it-IT" sz="2400" dirty="0" smtClean="0"/>
              <a:t> </a:t>
            </a:r>
            <a:r>
              <a:rPr lang="it-IT" sz="2400" dirty="0" err="1" smtClean="0"/>
              <a:t>better</a:t>
            </a:r>
            <a:r>
              <a:rPr lang="it-IT" sz="2400" dirty="0" smtClean="0"/>
              <a:t> (if inclusive)  </a:t>
            </a:r>
            <a:endParaRPr lang="it-IT" sz="2400" dirty="0" smtClean="0"/>
          </a:p>
          <a:p>
            <a:r>
              <a:rPr lang="it-IT" sz="2400" dirty="0" smtClean="0"/>
              <a:t>Team </a:t>
            </a:r>
            <a:r>
              <a:rPr lang="it-IT" sz="2400" dirty="0" err="1" smtClean="0"/>
              <a:t>dynamics</a:t>
            </a:r>
            <a:r>
              <a:rPr lang="it-IT" sz="2400" dirty="0" smtClean="0"/>
              <a:t>? Dynamics </a:t>
            </a:r>
            <a:r>
              <a:rPr lang="it-IT" sz="2400" dirty="0" err="1" smtClean="0"/>
              <a:t>along</a:t>
            </a:r>
            <a:r>
              <a:rPr lang="it-IT" sz="2400" dirty="0" smtClean="0"/>
              <a:t> the </a:t>
            </a:r>
            <a:r>
              <a:rPr lang="it-IT" sz="2400" dirty="0" err="1" smtClean="0"/>
              <a:t>ventures</a:t>
            </a:r>
            <a:r>
              <a:rPr lang="it-IT" sz="2400" dirty="0" smtClean="0"/>
              <a:t>’ </a:t>
            </a:r>
            <a:r>
              <a:rPr lang="it-IT" sz="2400" dirty="0" err="1" smtClean="0"/>
              <a:t>international</a:t>
            </a:r>
            <a:r>
              <a:rPr lang="it-IT" sz="2400" dirty="0" smtClean="0"/>
              <a:t> life? 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08" y="1960239"/>
            <a:ext cx="5999821" cy="4166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242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53304" y="440880"/>
            <a:ext cx="11281144" cy="768371"/>
          </a:xfrm>
        </p:spPr>
        <p:txBody>
          <a:bodyPr>
            <a:normAutofit/>
          </a:bodyPr>
          <a:lstStyle/>
          <a:p>
            <a:r>
              <a:rPr lang="en-US" b="1" dirty="0" smtClean="0"/>
              <a:t>Choosing alternative ways of governance</a:t>
            </a:r>
            <a:endParaRPr lang="en-US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338408" y="1135427"/>
            <a:ext cx="8172723" cy="529763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n-US" sz="2600" dirty="0">
              <a:latin typeface="Cambria" panose="02040503050406030204" pitchFamily="18" charset="0"/>
            </a:endParaRPr>
          </a:p>
          <a:p>
            <a:pPr algn="just"/>
            <a:endParaRPr lang="en-US" sz="2600" dirty="0">
              <a:latin typeface="Cambria" panose="02040503050406030204" pitchFamily="18" charset="0"/>
            </a:endParaRPr>
          </a:p>
          <a:p>
            <a:pPr algn="just"/>
            <a:endParaRPr lang="en-US" sz="2600" dirty="0">
              <a:latin typeface="Cambria" panose="02040503050406030204" pitchFamily="18" charset="0"/>
            </a:endParaRPr>
          </a:p>
          <a:p>
            <a:pPr algn="just"/>
            <a:endParaRPr lang="en-US" sz="2600" dirty="0">
              <a:latin typeface="Cambria" panose="0204050305040603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BE22407-8C82-D045-BCF6-CDF1DF2DC20E}"/>
              </a:ext>
            </a:extLst>
          </p:cNvPr>
          <p:cNvSpPr txBox="1"/>
          <p:nvPr/>
        </p:nvSpPr>
        <p:spPr>
          <a:xfrm>
            <a:off x="6912853" y="2060730"/>
            <a:ext cx="543649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i="1" dirty="0">
                <a:latin typeface="Cambria" panose="02040503050406030204" pitchFamily="18" charset="0"/>
              </a:rPr>
              <a:t>Licensing</a:t>
            </a:r>
          </a:p>
          <a:p>
            <a:pPr algn="just"/>
            <a:r>
              <a:rPr lang="en-US" sz="2400" b="1" i="1" dirty="0">
                <a:latin typeface="Cambria" panose="02040503050406030204" pitchFamily="18" charset="0"/>
              </a:rPr>
              <a:t>Franchising</a:t>
            </a:r>
          </a:p>
          <a:p>
            <a:r>
              <a:rPr lang="en-US" sz="2400" dirty="0" smtClean="0">
                <a:latin typeface="Cambria" panose="02040503050406030204" pitchFamily="18" charset="0"/>
              </a:rPr>
              <a:t>a </a:t>
            </a:r>
            <a:r>
              <a:rPr lang="en-US" sz="2400" dirty="0">
                <a:latin typeface="Cambria" panose="02040503050406030204" pitchFamily="18" charset="0"/>
              </a:rPr>
              <a:t>way to maintain control of valuable assets in exchange </a:t>
            </a:r>
            <a:r>
              <a:rPr lang="en-US" sz="2400" dirty="0" smtClean="0">
                <a:latin typeface="Cambria" panose="02040503050406030204" pitchFamily="18" charset="0"/>
              </a:rPr>
              <a:t>of resources  </a:t>
            </a:r>
            <a:r>
              <a:rPr lang="en-US" sz="2400" dirty="0">
                <a:latin typeface="Cambria" panose="02040503050406030204" pitchFamily="18" charset="0"/>
              </a:rPr>
              <a:t>where the partners share complementary assets to their mutual </a:t>
            </a:r>
            <a:r>
              <a:rPr lang="en-US" sz="2400" dirty="0" smtClean="0">
                <a:latin typeface="Cambria" panose="02040503050406030204" pitchFamily="18" charset="0"/>
              </a:rPr>
              <a:t>benefits</a:t>
            </a:r>
          </a:p>
          <a:p>
            <a:pPr lvl="1"/>
            <a:endParaRPr lang="en-US" sz="2400" dirty="0">
              <a:latin typeface="Cambria" panose="02040503050406030204" pitchFamily="18" charset="0"/>
            </a:endParaRPr>
          </a:p>
          <a:p>
            <a:pPr marL="0" lvl="1"/>
            <a:r>
              <a:rPr lang="en-US" sz="2400" dirty="0" smtClean="0">
                <a:latin typeface="Cambria" panose="02040503050406030204" pitchFamily="18" charset="0"/>
              </a:rPr>
              <a:t>require </a:t>
            </a:r>
            <a:r>
              <a:rPr lang="en-US" sz="2400" dirty="0">
                <a:latin typeface="Cambria" panose="02040503050406030204" pitchFamily="18" charset="0"/>
              </a:rPr>
              <a:t>elaborate </a:t>
            </a:r>
            <a:r>
              <a:rPr lang="en-US" sz="2400" dirty="0" smtClean="0">
                <a:latin typeface="Cambria" panose="02040503050406030204" pitchFamily="18" charset="0"/>
              </a:rPr>
              <a:t>contracts (costly </a:t>
            </a:r>
            <a:r>
              <a:rPr lang="en-US" sz="2400" dirty="0">
                <a:latin typeface="Cambria" panose="02040503050406030204" pitchFamily="18" charset="0"/>
              </a:rPr>
              <a:t>and </a:t>
            </a:r>
            <a:r>
              <a:rPr lang="en-US" sz="2400" dirty="0" smtClean="0">
                <a:latin typeface="Cambria" panose="02040503050406030204" pitchFamily="18" charset="0"/>
              </a:rPr>
              <a:t>time-consuming);</a:t>
            </a:r>
            <a:endParaRPr lang="en-US" sz="2400" dirty="0">
              <a:latin typeface="Cambria" panose="02040503050406030204" pitchFamily="18" charset="0"/>
            </a:endParaRPr>
          </a:p>
          <a:p>
            <a:r>
              <a:rPr lang="en-US" sz="2400" dirty="0">
                <a:latin typeface="Cambria" panose="02040503050406030204" pitchFamily="18" charset="0"/>
              </a:rPr>
              <a:t>entail the risk of expropriation  of the NV`s assets through their partners.</a:t>
            </a:r>
          </a:p>
          <a:p>
            <a:endParaRPr lang="en-US" sz="2400" dirty="0" smtClean="0">
              <a:latin typeface="Cambria" panose="02040503050406030204" pitchFamily="18" charset="0"/>
            </a:endParaRPr>
          </a:p>
          <a:p>
            <a:endParaRPr lang="ru-RU" sz="2400" dirty="0">
              <a:latin typeface="Cambria" panose="02040503050406030204" pitchFamily="18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716" y="2328534"/>
            <a:ext cx="5875377" cy="3455064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0245" y="4930815"/>
            <a:ext cx="716212" cy="681274"/>
          </a:xfrm>
          <a:prstGeom prst="rect">
            <a:avLst/>
          </a:prstGeom>
        </p:spPr>
      </p:pic>
      <p:pic>
        <p:nvPicPr>
          <p:cNvPr id="1028" name="Picture 4" descr="Image result for abgehak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949" y="3355132"/>
            <a:ext cx="724737" cy="7247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tangolo arrotondato 4"/>
          <p:cNvSpPr/>
          <p:nvPr/>
        </p:nvSpPr>
        <p:spPr>
          <a:xfrm>
            <a:off x="4875000" y="1489787"/>
            <a:ext cx="7031421" cy="208875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err="1" smtClean="0"/>
              <a:t>INVs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rely</a:t>
            </a:r>
            <a:r>
              <a:rPr lang="it-IT" sz="2400" b="1" dirty="0" smtClean="0"/>
              <a:t> on alternative </a:t>
            </a:r>
            <a:r>
              <a:rPr lang="it-IT" sz="2400" b="1" dirty="0" err="1" smtClean="0"/>
              <a:t>structures</a:t>
            </a:r>
            <a:r>
              <a:rPr lang="it-IT" sz="2400" b="1" dirty="0" smtClean="0"/>
              <a:t> and </a:t>
            </a:r>
            <a:r>
              <a:rPr lang="it-IT" sz="2400" b="1" dirty="0" err="1" smtClean="0"/>
              <a:t>modes</a:t>
            </a:r>
            <a:r>
              <a:rPr lang="it-IT" sz="2400" b="1" dirty="0" smtClean="0"/>
              <a:t> of </a:t>
            </a:r>
            <a:r>
              <a:rPr lang="it-IT" sz="2400" b="1" dirty="0" err="1" smtClean="0"/>
              <a:t>mobilization</a:t>
            </a:r>
            <a:r>
              <a:rPr lang="it-IT" sz="2400" b="1" dirty="0" smtClean="0"/>
              <a:t> of </a:t>
            </a:r>
            <a:r>
              <a:rPr lang="it-IT" sz="2400" b="1" dirty="0" err="1" smtClean="0"/>
              <a:t>resources</a:t>
            </a:r>
            <a:r>
              <a:rPr lang="it-IT" sz="2400" b="1" dirty="0" smtClean="0"/>
              <a:t> and control of </a:t>
            </a:r>
            <a:r>
              <a:rPr lang="it-IT" sz="2400" b="1" dirty="0" err="1" smtClean="0"/>
              <a:t>vital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assets</a:t>
            </a:r>
            <a:r>
              <a:rPr lang="it-IT" sz="2400" b="1" dirty="0" smtClean="0"/>
              <a:t> to </a:t>
            </a:r>
            <a:r>
              <a:rPr lang="it-IT" sz="2400" b="1" dirty="0" err="1" smtClean="0"/>
              <a:t>confront</a:t>
            </a:r>
            <a:r>
              <a:rPr lang="it-IT" sz="2400" b="1" dirty="0" smtClean="0"/>
              <a:t> the </a:t>
            </a:r>
            <a:r>
              <a:rPr lang="it-IT" sz="2400" b="1" dirty="0" err="1" smtClean="0"/>
              <a:t>liabilities</a:t>
            </a:r>
            <a:r>
              <a:rPr lang="it-IT" sz="2400" b="1" dirty="0" smtClean="0"/>
              <a:t> of </a:t>
            </a:r>
            <a:r>
              <a:rPr lang="it-IT" sz="2400" b="1" dirty="0" err="1" smtClean="0"/>
              <a:t>smallness</a:t>
            </a:r>
            <a:r>
              <a:rPr lang="it-IT" sz="2400" b="1" dirty="0" smtClean="0"/>
              <a:t>, </a:t>
            </a:r>
            <a:r>
              <a:rPr lang="it-IT" sz="2400" b="1" dirty="0" err="1" smtClean="0"/>
              <a:t>newness</a:t>
            </a:r>
            <a:r>
              <a:rPr lang="it-IT" sz="2400" b="1" dirty="0" smtClean="0"/>
              <a:t> and </a:t>
            </a:r>
            <a:r>
              <a:rPr lang="it-IT" sz="2400" b="1" dirty="0" err="1" smtClean="0"/>
              <a:t>foreignness</a:t>
            </a:r>
            <a:r>
              <a:rPr lang="it-IT" sz="2400" b="1" dirty="0" smtClean="0"/>
              <a:t> (</a:t>
            </a:r>
            <a:r>
              <a:rPr lang="it-IT" sz="2400" b="1" dirty="0" err="1" smtClean="0"/>
              <a:t>Oviatt</a:t>
            </a:r>
            <a:r>
              <a:rPr lang="it-IT" sz="2400" b="1" dirty="0" smtClean="0"/>
              <a:t> and </a:t>
            </a:r>
            <a:r>
              <a:rPr lang="it-IT" sz="2400" b="1" dirty="0" err="1" smtClean="0"/>
              <a:t>McDougall</a:t>
            </a:r>
            <a:r>
              <a:rPr lang="it-IT" sz="2400" b="1" dirty="0" smtClean="0"/>
              <a:t>, 1994).</a:t>
            </a:r>
            <a:endParaRPr lang="it-IT" sz="2400" b="1" dirty="0"/>
          </a:p>
        </p:txBody>
      </p:sp>
    </p:spTree>
    <p:extLst>
      <p:ext uri="{BB962C8B-B14F-4D97-AF65-F5344CB8AC3E}">
        <p14:creationId xmlns:p14="http://schemas.microsoft.com/office/powerpoint/2010/main" val="3372180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5" grpId="0" animBg="1"/>
    </p:bldLst>
  </p:timing>
</p:sld>
</file>

<file path=ppt/theme/theme1.xml><?xml version="1.0" encoding="utf-8"?>
<a:theme xmlns:a="http://schemas.openxmlformats.org/drawingml/2006/main" name="Tema di Office">
  <a:themeElements>
    <a:clrScheme name="Viola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alibri-Cambria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5143</TotalTime>
  <Words>1372</Words>
  <Application>Microsoft Office PowerPoint</Application>
  <PresentationFormat>Widescreen</PresentationFormat>
  <Paragraphs>206</Paragraphs>
  <Slides>19</Slides>
  <Notes>16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4" baseType="lpstr">
      <vt:lpstr>Arial</vt:lpstr>
      <vt:lpstr>Calibri</vt:lpstr>
      <vt:lpstr>Cambria</vt:lpstr>
      <vt:lpstr>GuardianTextSans</vt:lpstr>
      <vt:lpstr>Tema di Office</vt:lpstr>
      <vt:lpstr>Chapter 4: Processes of  building and managing the international entrepreneurial firm</vt:lpstr>
      <vt:lpstr> Processes of building and managing the international entrepreneurial firm</vt:lpstr>
      <vt:lpstr>Building and sustaining competitive advantage through internationalization</vt:lpstr>
      <vt:lpstr>Presentazione standard di PowerPoint</vt:lpstr>
      <vt:lpstr>Choosing the right people</vt:lpstr>
      <vt:lpstr>Choosing the right people</vt:lpstr>
      <vt:lpstr>Choosing the right people</vt:lpstr>
      <vt:lpstr>Choosing the right people</vt:lpstr>
      <vt:lpstr>Choosing alternative ways of governance</vt:lpstr>
      <vt:lpstr>Choosing alternative ways of governance</vt:lpstr>
      <vt:lpstr>Choosing alternative ways of governance</vt:lpstr>
      <vt:lpstr>«Where to play?» Finding and prioritizing (international) market opportunities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Discussion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Birgit</dc:creator>
  <cp:lastModifiedBy>Birgit</cp:lastModifiedBy>
  <cp:revision>79</cp:revision>
  <dcterms:created xsi:type="dcterms:W3CDTF">2019-01-31T14:54:18Z</dcterms:created>
  <dcterms:modified xsi:type="dcterms:W3CDTF">2023-07-16T14:05:20Z</dcterms:modified>
</cp:coreProperties>
</file>