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58" r:id="rId3"/>
    <p:sldId id="261" r:id="rId4"/>
    <p:sldId id="262" r:id="rId5"/>
    <p:sldId id="263" r:id="rId6"/>
    <p:sldId id="271" r:id="rId7"/>
    <p:sldId id="265" r:id="rId8"/>
    <p:sldId id="272" r:id="rId9"/>
    <p:sldId id="268" r:id="rId10"/>
    <p:sldId id="267" r:id="rId11"/>
    <p:sldId id="266" r:id="rId12"/>
    <p:sldId id="269" r:id="rId13"/>
    <p:sldId id="273"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70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6"/>
    <p:restoredTop sz="95859"/>
  </p:normalViewPr>
  <p:slideViewPr>
    <p:cSldViewPr snapToGrid="0">
      <p:cViewPr varScale="1">
        <p:scale>
          <a:sx n="108" d="100"/>
          <a:sy n="108"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C0804-89DA-0E4F-A219-E4F29885F4AD}" type="datetimeFigureOut">
              <a:rPr lang="en-US" smtClean="0"/>
              <a:t>6/25/23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6432D-EAC7-4B47-BEA0-55C8E055B537}" type="slidenum">
              <a:rPr lang="en-US" smtClean="0"/>
              <a:t>‹#›</a:t>
            </a:fld>
            <a:endParaRPr lang="en-US"/>
          </a:p>
        </p:txBody>
      </p:sp>
    </p:spTree>
    <p:extLst>
      <p:ext uri="{BB962C8B-B14F-4D97-AF65-F5344CB8AC3E}">
        <p14:creationId xmlns:p14="http://schemas.microsoft.com/office/powerpoint/2010/main" val="3102734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3DAD-39FF-2DE4-A726-551DCDBE9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231E9C-A3F7-9E79-D56B-5E344DC0D9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18757C-5273-2DF5-7521-FC38CEBEDC53}"/>
              </a:ext>
            </a:extLst>
          </p:cNvPr>
          <p:cNvSpPr>
            <a:spLocks noGrp="1"/>
          </p:cNvSpPr>
          <p:nvPr>
            <p:ph type="dt" sz="half" idx="10"/>
          </p:nvPr>
        </p:nvSpPr>
        <p:spPr/>
        <p:txBody>
          <a:bodyPr/>
          <a:lstStyle/>
          <a:p>
            <a:fld id="{D80648F7-0BE5-284A-91D0-05AFAC315B61}" type="datetime1">
              <a:rPr lang="en-US" smtClean="0"/>
              <a:t>6/25/23</a:t>
            </a:fld>
            <a:endParaRPr lang="en-US"/>
          </a:p>
        </p:txBody>
      </p:sp>
      <p:sp>
        <p:nvSpPr>
          <p:cNvPr id="5" name="Footer Placeholder 4">
            <a:extLst>
              <a:ext uri="{FF2B5EF4-FFF2-40B4-BE49-F238E27FC236}">
                <a16:creationId xmlns:a16="http://schemas.microsoft.com/office/drawing/2014/main" id="{3B05CC29-8071-CB02-26FE-9E30575511C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9DF02948-811E-7617-D545-B2559E4FD03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5289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F19-D7D4-305C-6094-7203CEFB1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D7928D-2750-A0BF-ED29-59FC2ACFE6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EACD0-A7FA-4151-7A45-2A2CDB62BC50}"/>
              </a:ext>
            </a:extLst>
          </p:cNvPr>
          <p:cNvSpPr>
            <a:spLocks noGrp="1"/>
          </p:cNvSpPr>
          <p:nvPr>
            <p:ph type="dt" sz="half" idx="10"/>
          </p:nvPr>
        </p:nvSpPr>
        <p:spPr/>
        <p:txBody>
          <a:bodyPr/>
          <a:lstStyle/>
          <a:p>
            <a:fld id="{0D34F0E9-EEFC-DE43-909D-F2E51F9E3DF2}" type="datetime1">
              <a:rPr lang="en-US" smtClean="0"/>
              <a:t>6/25/23</a:t>
            </a:fld>
            <a:endParaRPr lang="en-US"/>
          </a:p>
        </p:txBody>
      </p:sp>
      <p:sp>
        <p:nvSpPr>
          <p:cNvPr id="5" name="Footer Placeholder 4">
            <a:extLst>
              <a:ext uri="{FF2B5EF4-FFF2-40B4-BE49-F238E27FC236}">
                <a16:creationId xmlns:a16="http://schemas.microsoft.com/office/drawing/2014/main" id="{67CFCF8A-57AE-D0CD-599A-E5648E3C4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21DC2B25-8DB4-F507-2CB5-3CC375101B27}"/>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447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9A5F9-BB38-CDB1-4957-D4B38A9925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186EA-715C-8E54-2D79-2C7D65AC2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FE4DD-EFAA-6334-2DF3-FACAA839060F}"/>
              </a:ext>
            </a:extLst>
          </p:cNvPr>
          <p:cNvSpPr>
            <a:spLocks noGrp="1"/>
          </p:cNvSpPr>
          <p:nvPr>
            <p:ph type="dt" sz="half" idx="10"/>
          </p:nvPr>
        </p:nvSpPr>
        <p:spPr/>
        <p:txBody>
          <a:bodyPr/>
          <a:lstStyle/>
          <a:p>
            <a:fld id="{CB5C1CFF-0B3C-1E48-A0B2-348C4FD1161F}" type="datetime1">
              <a:rPr lang="en-US" smtClean="0"/>
              <a:t>6/25/23</a:t>
            </a:fld>
            <a:endParaRPr lang="en-US"/>
          </a:p>
        </p:txBody>
      </p:sp>
      <p:sp>
        <p:nvSpPr>
          <p:cNvPr id="5" name="Footer Placeholder 4">
            <a:extLst>
              <a:ext uri="{FF2B5EF4-FFF2-40B4-BE49-F238E27FC236}">
                <a16:creationId xmlns:a16="http://schemas.microsoft.com/office/drawing/2014/main" id="{ECA34506-EABC-203F-C884-A6A44D28F16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0100616C-246B-AA00-F9D5-A53DAF88D98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7690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0A94-327B-BCD1-7D7A-109638649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7349F-37B0-8C6A-FDBA-A70FE237B0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E706C-0AA8-0221-98E2-2054A05F03A0}"/>
              </a:ext>
            </a:extLst>
          </p:cNvPr>
          <p:cNvSpPr>
            <a:spLocks noGrp="1"/>
          </p:cNvSpPr>
          <p:nvPr>
            <p:ph type="dt" sz="half" idx="10"/>
          </p:nvPr>
        </p:nvSpPr>
        <p:spPr/>
        <p:txBody>
          <a:bodyPr/>
          <a:lstStyle/>
          <a:p>
            <a:fld id="{C8BECC80-6187-1746-8D55-86EBD2C126DA}" type="datetime1">
              <a:rPr lang="en-US" smtClean="0"/>
              <a:t>6/25/23</a:t>
            </a:fld>
            <a:endParaRPr lang="en-US"/>
          </a:p>
        </p:txBody>
      </p:sp>
      <p:sp>
        <p:nvSpPr>
          <p:cNvPr id="5" name="Footer Placeholder 4">
            <a:extLst>
              <a:ext uri="{FF2B5EF4-FFF2-40B4-BE49-F238E27FC236}">
                <a16:creationId xmlns:a16="http://schemas.microsoft.com/office/drawing/2014/main" id="{31E0D9AC-89E2-6E93-AF66-15CA34FD5C6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CEAACD20-6C4A-5A23-3F84-0595CEF50ED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097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5873-8ACF-DEC3-BDB0-5F79814D1D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BC0E86-FAF7-A1B2-F310-FB84F1F61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1A48A-3F5A-4E0D-F85E-228861130885}"/>
              </a:ext>
            </a:extLst>
          </p:cNvPr>
          <p:cNvSpPr>
            <a:spLocks noGrp="1"/>
          </p:cNvSpPr>
          <p:nvPr>
            <p:ph type="dt" sz="half" idx="10"/>
          </p:nvPr>
        </p:nvSpPr>
        <p:spPr/>
        <p:txBody>
          <a:bodyPr/>
          <a:lstStyle/>
          <a:p>
            <a:fld id="{7309DC1F-EAC6-AF44-B705-2264E5751A68}" type="datetime1">
              <a:rPr lang="en-US" smtClean="0"/>
              <a:t>6/25/23</a:t>
            </a:fld>
            <a:endParaRPr lang="en-US"/>
          </a:p>
        </p:txBody>
      </p:sp>
      <p:sp>
        <p:nvSpPr>
          <p:cNvPr id="5" name="Footer Placeholder 4">
            <a:extLst>
              <a:ext uri="{FF2B5EF4-FFF2-40B4-BE49-F238E27FC236}">
                <a16:creationId xmlns:a16="http://schemas.microsoft.com/office/drawing/2014/main" id="{DE907F7D-116A-2145-8399-8405081D875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1DF5CFF4-DA5B-70B0-BF30-B619925095C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63015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0DD6-CDC9-E0AF-8C1E-B7F141E5B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92FDEE-500E-EC5E-DDC8-B58CA856AC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3CE86-9A3A-E8F0-CC79-C941D9EE73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0033C-2C11-4640-AE56-4951FFCD9B04}"/>
              </a:ext>
            </a:extLst>
          </p:cNvPr>
          <p:cNvSpPr>
            <a:spLocks noGrp="1"/>
          </p:cNvSpPr>
          <p:nvPr>
            <p:ph type="dt" sz="half" idx="10"/>
          </p:nvPr>
        </p:nvSpPr>
        <p:spPr/>
        <p:txBody>
          <a:bodyPr/>
          <a:lstStyle/>
          <a:p>
            <a:fld id="{47342721-D796-8E44-AD94-7E8D4B2275AD}" type="datetime1">
              <a:rPr lang="en-US" smtClean="0"/>
              <a:t>6/25/23</a:t>
            </a:fld>
            <a:endParaRPr lang="en-US"/>
          </a:p>
        </p:txBody>
      </p:sp>
      <p:sp>
        <p:nvSpPr>
          <p:cNvPr id="6" name="Footer Placeholder 5">
            <a:extLst>
              <a:ext uri="{FF2B5EF4-FFF2-40B4-BE49-F238E27FC236}">
                <a16:creationId xmlns:a16="http://schemas.microsoft.com/office/drawing/2014/main" id="{8A8D7A2F-240C-9591-450E-9F187367CA8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FE509526-C1F9-C51B-C8E9-49DECD26B7E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1078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113C-E4D6-8041-69F4-51978C531B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B9A64-F303-8B32-66D8-9EF86B18A0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2A1ADB-6A74-45BE-3B19-86419C3A3A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8B87D-9F74-CED8-E4C0-97B6D43A7B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317AC-A97C-2FA6-C47F-8D54C2C96A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E092C9-A18C-8C1D-AA57-E6AC4200D728}"/>
              </a:ext>
            </a:extLst>
          </p:cNvPr>
          <p:cNvSpPr>
            <a:spLocks noGrp="1"/>
          </p:cNvSpPr>
          <p:nvPr>
            <p:ph type="dt" sz="half" idx="10"/>
          </p:nvPr>
        </p:nvSpPr>
        <p:spPr/>
        <p:txBody>
          <a:bodyPr/>
          <a:lstStyle/>
          <a:p>
            <a:fld id="{C1C79B8B-A0BE-F149-8841-007F7166CE00}" type="datetime1">
              <a:rPr lang="en-US" smtClean="0"/>
              <a:t>6/25/23</a:t>
            </a:fld>
            <a:endParaRPr lang="en-US"/>
          </a:p>
        </p:txBody>
      </p:sp>
      <p:sp>
        <p:nvSpPr>
          <p:cNvPr id="8" name="Footer Placeholder 7">
            <a:extLst>
              <a:ext uri="{FF2B5EF4-FFF2-40B4-BE49-F238E27FC236}">
                <a16:creationId xmlns:a16="http://schemas.microsoft.com/office/drawing/2014/main" id="{9B20C087-38B3-235D-84C2-857F612A3AE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9" name="Slide Number Placeholder 8">
            <a:extLst>
              <a:ext uri="{FF2B5EF4-FFF2-40B4-BE49-F238E27FC236}">
                <a16:creationId xmlns:a16="http://schemas.microsoft.com/office/drawing/2014/main" id="{27559E3D-BE7C-92C2-FD52-A04B621A9AEF}"/>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44960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DA-DBC0-C437-3199-0ACE19DAB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1DEE5A-88DF-2A69-A8C3-6C51AD5D2C76}"/>
              </a:ext>
            </a:extLst>
          </p:cNvPr>
          <p:cNvSpPr>
            <a:spLocks noGrp="1"/>
          </p:cNvSpPr>
          <p:nvPr>
            <p:ph type="dt" sz="half" idx="10"/>
          </p:nvPr>
        </p:nvSpPr>
        <p:spPr/>
        <p:txBody>
          <a:bodyPr/>
          <a:lstStyle/>
          <a:p>
            <a:fld id="{24094FB3-A0FC-0043-B706-834623114F7C}" type="datetime1">
              <a:rPr lang="en-US" smtClean="0"/>
              <a:t>6/25/23</a:t>
            </a:fld>
            <a:endParaRPr lang="en-US"/>
          </a:p>
        </p:txBody>
      </p:sp>
      <p:sp>
        <p:nvSpPr>
          <p:cNvPr id="4" name="Footer Placeholder 3">
            <a:extLst>
              <a:ext uri="{FF2B5EF4-FFF2-40B4-BE49-F238E27FC236}">
                <a16:creationId xmlns:a16="http://schemas.microsoft.com/office/drawing/2014/main" id="{2152E9F3-5E9D-9709-1731-D45C7D54EF6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9A1EAD84-DB25-EF37-5EA0-B271FDD7E0C9}"/>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9108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4E314B-96A7-259A-3F7B-0FA46B6AF132}"/>
              </a:ext>
            </a:extLst>
          </p:cNvPr>
          <p:cNvSpPr>
            <a:spLocks noGrp="1"/>
          </p:cNvSpPr>
          <p:nvPr>
            <p:ph type="dt" sz="half" idx="10"/>
          </p:nvPr>
        </p:nvSpPr>
        <p:spPr/>
        <p:txBody>
          <a:bodyPr/>
          <a:lstStyle/>
          <a:p>
            <a:fld id="{B2843FE3-1913-974B-9B00-BF33C23B699D}" type="datetime1">
              <a:rPr lang="en-US" smtClean="0"/>
              <a:t>6/25/23</a:t>
            </a:fld>
            <a:endParaRPr lang="en-US"/>
          </a:p>
        </p:txBody>
      </p:sp>
      <p:sp>
        <p:nvSpPr>
          <p:cNvPr id="3" name="Footer Placeholder 2">
            <a:extLst>
              <a:ext uri="{FF2B5EF4-FFF2-40B4-BE49-F238E27FC236}">
                <a16:creationId xmlns:a16="http://schemas.microsoft.com/office/drawing/2014/main" id="{442C4618-5773-7C50-0EF2-A80E828B5B5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4" name="Slide Number Placeholder 3">
            <a:extLst>
              <a:ext uri="{FF2B5EF4-FFF2-40B4-BE49-F238E27FC236}">
                <a16:creationId xmlns:a16="http://schemas.microsoft.com/office/drawing/2014/main" id="{ACF6A84A-DD91-61F6-7AC6-7F2497A6849C}"/>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9845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1837B-1E28-DE66-FA1A-2C389E5153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116F6C-DBDB-4B0F-6AEE-80273577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E8FA02-77F5-E70D-118D-6EA78A698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7E629-92BA-5D68-6895-4DA8EE15F501}"/>
              </a:ext>
            </a:extLst>
          </p:cNvPr>
          <p:cNvSpPr>
            <a:spLocks noGrp="1"/>
          </p:cNvSpPr>
          <p:nvPr>
            <p:ph type="dt" sz="half" idx="10"/>
          </p:nvPr>
        </p:nvSpPr>
        <p:spPr/>
        <p:txBody>
          <a:bodyPr/>
          <a:lstStyle/>
          <a:p>
            <a:fld id="{602D0A53-8714-8843-B5AC-52818F69AE85}" type="datetime1">
              <a:rPr lang="en-US" smtClean="0"/>
              <a:t>6/25/23</a:t>
            </a:fld>
            <a:endParaRPr lang="en-US"/>
          </a:p>
        </p:txBody>
      </p:sp>
      <p:sp>
        <p:nvSpPr>
          <p:cNvPr id="6" name="Footer Placeholder 5">
            <a:extLst>
              <a:ext uri="{FF2B5EF4-FFF2-40B4-BE49-F238E27FC236}">
                <a16:creationId xmlns:a16="http://schemas.microsoft.com/office/drawing/2014/main" id="{EEE1B7FE-E217-AC2C-0C15-BB87134BE9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7249F77C-4386-B816-D8D4-EA09A077557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96632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BABA-CD95-6223-CAC9-F64B8121C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6B628D-D394-047E-115E-4225FEDDA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D8F92-59E7-1D25-C33D-78F5EF4EE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290461-F93D-B533-C915-4DE7E4BE034E}"/>
              </a:ext>
            </a:extLst>
          </p:cNvPr>
          <p:cNvSpPr>
            <a:spLocks noGrp="1"/>
          </p:cNvSpPr>
          <p:nvPr>
            <p:ph type="dt" sz="half" idx="10"/>
          </p:nvPr>
        </p:nvSpPr>
        <p:spPr/>
        <p:txBody>
          <a:bodyPr/>
          <a:lstStyle/>
          <a:p>
            <a:fld id="{39D1A339-763A-4848-9FEE-A915F0BF0802}" type="datetime1">
              <a:rPr lang="en-US" smtClean="0"/>
              <a:t>6/25/23</a:t>
            </a:fld>
            <a:endParaRPr lang="en-US"/>
          </a:p>
        </p:txBody>
      </p:sp>
      <p:sp>
        <p:nvSpPr>
          <p:cNvPr id="6" name="Footer Placeholder 5">
            <a:extLst>
              <a:ext uri="{FF2B5EF4-FFF2-40B4-BE49-F238E27FC236}">
                <a16:creationId xmlns:a16="http://schemas.microsoft.com/office/drawing/2014/main" id="{F0622BD4-FD79-BDB3-B2AF-C5FE084D0F77}"/>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6EA299AA-FA08-43AC-F1D4-07260B53E5A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97353-84E3-94D9-944A-4EB32FBFC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9E3439-717E-2134-5C30-1E3A042CC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2A31-714F-5BED-1671-63DE807A0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D672B-F259-D347-BEAE-2A4D7F34DAFD}" type="datetime1">
              <a:rPr lang="en-US" smtClean="0"/>
              <a:t>6/25/23</a:t>
            </a:fld>
            <a:endParaRPr lang="en-US"/>
          </a:p>
        </p:txBody>
      </p:sp>
      <p:sp>
        <p:nvSpPr>
          <p:cNvPr id="5" name="Footer Placeholder 4">
            <a:extLst>
              <a:ext uri="{FF2B5EF4-FFF2-40B4-BE49-F238E27FC236}">
                <a16:creationId xmlns:a16="http://schemas.microsoft.com/office/drawing/2014/main" id="{8A6D0C4A-9C19-1B65-C40A-9C73FA388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69A4D767-222F-3A11-E7CF-7A336008B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E1C7-6583-CA4A-A966-65B8C42A4551}" type="slidenum">
              <a:rPr lang="en-US" smtClean="0"/>
              <a:t>‹#›</a:t>
            </a:fld>
            <a:endParaRPr lang="en-US"/>
          </a:p>
        </p:txBody>
      </p:sp>
    </p:spTree>
    <p:extLst>
      <p:ext uri="{BB962C8B-B14F-4D97-AF65-F5344CB8AC3E}">
        <p14:creationId xmlns:p14="http://schemas.microsoft.com/office/powerpoint/2010/main" val="88398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attachments.office.net/owa/rmm002%40marietta.edu/service.svc/s/GetAttachmentThumbnail?id=AAMkADNlZmQ4NjBjLTdjNDYtNDMwZC05Y2RlLWJkOTdmMTgyZTExMwBGAAAAAAAn6ida%2BIqVQqZUw34ylwAiBwC4yhjVkD2UT7TXfp6QqkAHAAAAAAEMAAC4yhjVkD2UT7TXfp6QqkAHAARu6cYBAAABEgAQAI2DDc2lsJVPs71PGtUT1cI%3D&amp;thumbnailType=2&amp;token=eyJhbGciOiJSUzI1NiIsImtpZCI6IkQ4OThGN0RDMjk2ODQ1MDk1RUUwREZGQ0MzODBBOTM5NjUwNDNFNjQiLCJ0eXAiOiJKV1QiLCJ4NXQiOiIySmozM0Nsb1JRbGU0Tl84dzRDcE9XVUVQbVEifQ.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I-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DG8Vdlv-ZjIn-4gREtfvra4RbRzJlPhANVg&amp;X-OWA-CANARY=GCwr4NW8WEaD-SLG2kejzcAX_zR959oYmP_GQ_f9dzfrjBpvyeLrFxzy8GvFJRUPq3CmJa7G-04.&amp;owa=outlook.office.com&amp;scriptVer=20221209009.13&amp;animation=tru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38665C-C2D3-D107-E85E-1F21F68702F4}"/>
              </a:ext>
            </a:extLst>
          </p:cNvPr>
          <p:cNvSpPr>
            <a:spLocks noChangeArrowheads="1"/>
          </p:cNvSpPr>
          <p:nvPr/>
        </p:nvSpPr>
        <p:spPr bwMode="auto">
          <a:xfrm>
            <a:off x="5314950" y="2257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49" name="Picture 3">
            <a:extLst>
              <a:ext uri="{FF2B5EF4-FFF2-40B4-BE49-F238E27FC236}">
                <a16:creationId xmlns:a16="http://schemas.microsoft.com/office/drawing/2014/main" id="{F390A59E-AC40-4F7E-3EE3-F518F25B8BB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827383" y="0"/>
            <a:ext cx="5399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42949E0-D572-3A9E-D263-AF3EB1ED9C3D}"/>
              </a:ext>
            </a:extLst>
          </p:cNvPr>
          <p:cNvSpPr txBox="1"/>
          <p:nvPr/>
        </p:nvSpPr>
        <p:spPr>
          <a:xfrm>
            <a:off x="914400" y="685800"/>
            <a:ext cx="4987263" cy="1446550"/>
          </a:xfrm>
          <a:prstGeom prst="rect">
            <a:avLst/>
          </a:prstGeom>
          <a:noFill/>
        </p:spPr>
        <p:txBody>
          <a:bodyPr wrap="none" rtlCol="0">
            <a:spAutoFit/>
          </a:bodyPr>
          <a:lstStyle/>
          <a:p>
            <a:r>
              <a:rPr lang="en-US" sz="4400" i="1" dirty="0">
                <a:latin typeface="Arial" panose="020B0604020202020204" pitchFamily="34" charset="0"/>
                <a:cs typeface="Arial" panose="020B0604020202020204" pitchFamily="34" charset="0"/>
              </a:rPr>
              <a:t>Ethical Leadership:</a:t>
            </a:r>
          </a:p>
          <a:p>
            <a:r>
              <a:rPr lang="en-US" sz="4400" i="1" dirty="0">
                <a:latin typeface="Arial" panose="020B0604020202020204" pitchFamily="34" charset="0"/>
                <a:cs typeface="Arial" panose="020B0604020202020204" pitchFamily="34" charset="0"/>
              </a:rPr>
              <a:t>A Primer</a:t>
            </a:r>
          </a:p>
        </p:txBody>
      </p:sp>
      <p:sp>
        <p:nvSpPr>
          <p:cNvPr id="4" name="TextBox 3">
            <a:extLst>
              <a:ext uri="{FF2B5EF4-FFF2-40B4-BE49-F238E27FC236}">
                <a16:creationId xmlns:a16="http://schemas.microsoft.com/office/drawing/2014/main" id="{FE8E5322-A381-EFBD-8B57-41E53BE3D904}"/>
              </a:ext>
            </a:extLst>
          </p:cNvPr>
          <p:cNvSpPr txBox="1"/>
          <p:nvPr/>
        </p:nvSpPr>
        <p:spPr>
          <a:xfrm>
            <a:off x="914400" y="2257425"/>
            <a:ext cx="4033476" cy="2062103"/>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Chapter 17</a:t>
            </a:r>
          </a:p>
          <a:p>
            <a:r>
              <a:rPr lang="en-US" sz="3200" dirty="0">
                <a:latin typeface="Arial" panose="020B0604020202020204" pitchFamily="34" charset="0"/>
                <a:cs typeface="Arial" panose="020B0604020202020204" pitchFamily="34" charset="0"/>
              </a:rPr>
              <a:t>Adaptive Leadership </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Stephen C. Trainor </a:t>
            </a:r>
          </a:p>
        </p:txBody>
      </p:sp>
      <p:sp>
        <p:nvSpPr>
          <p:cNvPr id="5" name="Footer Placeholder 4">
            <a:extLst>
              <a:ext uri="{FF2B5EF4-FFF2-40B4-BE49-F238E27FC236}">
                <a16:creationId xmlns:a16="http://schemas.microsoft.com/office/drawing/2014/main" id="{AAD86B81-E31A-0FE5-CD1E-42B90EB47F4D}"/>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EF946AEC-C88B-BE1C-7B1A-14223C3B5C81}"/>
              </a:ext>
            </a:extLst>
          </p:cNvPr>
          <p:cNvSpPr>
            <a:spLocks noGrp="1"/>
          </p:cNvSpPr>
          <p:nvPr>
            <p:ph type="sldNum" sz="quarter" idx="12"/>
          </p:nvPr>
        </p:nvSpPr>
        <p:spPr/>
        <p:txBody>
          <a:bodyPr/>
          <a:lstStyle/>
          <a:p>
            <a:fld id="{878EE1C7-6583-CA4A-A966-65B8C42A4551}" type="slidenum">
              <a:rPr lang="en-US" smtClean="0"/>
              <a:t>1</a:t>
            </a:fld>
            <a:endParaRPr lang="en-US" dirty="0"/>
          </a:p>
        </p:txBody>
      </p:sp>
    </p:spTree>
    <p:extLst>
      <p:ext uri="{BB962C8B-B14F-4D97-AF65-F5344CB8AC3E}">
        <p14:creationId xmlns:p14="http://schemas.microsoft.com/office/powerpoint/2010/main" val="35936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9A94914-1AFD-E7F1-D1EB-2B762EED9B38}"/>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BE186EFD-6202-DA97-B732-033F51FFCFCD}"/>
              </a:ext>
            </a:extLst>
          </p:cNvPr>
          <p:cNvSpPr>
            <a:spLocks noGrp="1"/>
          </p:cNvSpPr>
          <p:nvPr>
            <p:ph type="sldNum" sz="quarter" idx="12"/>
          </p:nvPr>
        </p:nvSpPr>
        <p:spPr/>
        <p:txBody>
          <a:bodyPr/>
          <a:lstStyle/>
          <a:p>
            <a:fld id="{878EE1C7-6583-CA4A-A966-65B8C42A4551}" type="slidenum">
              <a:rPr lang="en-US" smtClean="0"/>
              <a:t>10</a:t>
            </a:fld>
            <a:endParaRPr lang="en-US"/>
          </a:p>
        </p:txBody>
      </p:sp>
      <p:pic>
        <p:nvPicPr>
          <p:cNvPr id="6" name="Picture 5">
            <a:extLst>
              <a:ext uri="{FF2B5EF4-FFF2-40B4-BE49-F238E27FC236}">
                <a16:creationId xmlns:a16="http://schemas.microsoft.com/office/drawing/2014/main" id="{A77DD46F-010C-2AEC-368F-5A987D6F442B}"/>
              </a:ext>
            </a:extLst>
          </p:cNvPr>
          <p:cNvPicPr>
            <a:picLocks noChangeAspect="1"/>
          </p:cNvPicPr>
          <p:nvPr/>
        </p:nvPicPr>
        <p:blipFill>
          <a:blip r:embed="rId2"/>
          <a:stretch>
            <a:fillRect/>
          </a:stretch>
        </p:blipFill>
        <p:spPr>
          <a:xfrm>
            <a:off x="1584960" y="-1082040"/>
            <a:ext cx="8610600" cy="8610600"/>
          </a:xfrm>
          <a:prstGeom prst="rect">
            <a:avLst/>
          </a:prstGeom>
        </p:spPr>
      </p:pic>
    </p:spTree>
    <p:extLst>
      <p:ext uri="{BB962C8B-B14F-4D97-AF65-F5344CB8AC3E}">
        <p14:creationId xmlns:p14="http://schemas.microsoft.com/office/powerpoint/2010/main" val="1277693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7F87-0777-1B67-54D2-C3CD7EB9D0A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Case Study: Jacinda Ardern – A New Model of Adaptive Leadership</a:t>
            </a:r>
          </a:p>
        </p:txBody>
      </p:sp>
      <p:sp>
        <p:nvSpPr>
          <p:cNvPr id="3" name="Content Placeholder 2">
            <a:extLst>
              <a:ext uri="{FF2B5EF4-FFF2-40B4-BE49-F238E27FC236}">
                <a16:creationId xmlns:a16="http://schemas.microsoft.com/office/drawing/2014/main" id="{10C8157F-6860-9D3F-E100-2CA8AB8D42BF}"/>
              </a:ext>
            </a:extLst>
          </p:cNvPr>
          <p:cNvSpPr>
            <a:spLocks noGrp="1"/>
          </p:cNvSpPr>
          <p:nvPr>
            <p:ph idx="1"/>
          </p:nvPr>
        </p:nvSpPr>
        <p:spPr/>
        <p:txBody>
          <a:bodyPr/>
          <a:lstStyle/>
          <a:p>
            <a:br>
              <a:rPr lang="en-US"/>
            </a:br>
            <a:endParaRPr lang="en-US"/>
          </a:p>
        </p:txBody>
      </p:sp>
      <p:sp>
        <p:nvSpPr>
          <p:cNvPr id="4" name="Footer Placeholder 3">
            <a:extLst>
              <a:ext uri="{FF2B5EF4-FFF2-40B4-BE49-F238E27FC236}">
                <a16:creationId xmlns:a16="http://schemas.microsoft.com/office/drawing/2014/main" id="{00CFEEC6-09F6-F4C8-E10C-414AC6FC4A9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85A4F6-22EB-12E8-90BE-E7B146A95DD9}"/>
              </a:ext>
            </a:extLst>
          </p:cNvPr>
          <p:cNvSpPr>
            <a:spLocks noGrp="1"/>
          </p:cNvSpPr>
          <p:nvPr>
            <p:ph type="sldNum" sz="quarter" idx="12"/>
          </p:nvPr>
        </p:nvSpPr>
        <p:spPr/>
        <p:txBody>
          <a:bodyPr/>
          <a:lstStyle/>
          <a:p>
            <a:fld id="{878EE1C7-6583-CA4A-A966-65B8C42A4551}" type="slidenum">
              <a:rPr lang="en-US" smtClean="0"/>
              <a:t>11</a:t>
            </a:fld>
            <a:endParaRPr lang="en-US"/>
          </a:p>
        </p:txBody>
      </p:sp>
    </p:spTree>
    <p:extLst>
      <p:ext uri="{BB962C8B-B14F-4D97-AF65-F5344CB8AC3E}">
        <p14:creationId xmlns:p14="http://schemas.microsoft.com/office/powerpoint/2010/main" val="546436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D769BE4-CED8-D123-6171-8E03370902E7}"/>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11971DCF-CCDC-8C7C-4959-8C98513D422A}"/>
              </a:ext>
            </a:extLst>
          </p:cNvPr>
          <p:cNvSpPr>
            <a:spLocks noGrp="1"/>
          </p:cNvSpPr>
          <p:nvPr>
            <p:ph type="sldNum" sz="quarter" idx="12"/>
          </p:nvPr>
        </p:nvSpPr>
        <p:spPr/>
        <p:txBody>
          <a:bodyPr/>
          <a:lstStyle/>
          <a:p>
            <a:fld id="{878EE1C7-6583-CA4A-A966-65B8C42A4551}" type="slidenum">
              <a:rPr lang="en-US" smtClean="0"/>
              <a:t>12</a:t>
            </a:fld>
            <a:endParaRPr lang="en-US"/>
          </a:p>
        </p:txBody>
      </p:sp>
      <p:pic>
        <p:nvPicPr>
          <p:cNvPr id="6" name="Picture 5">
            <a:extLst>
              <a:ext uri="{FF2B5EF4-FFF2-40B4-BE49-F238E27FC236}">
                <a16:creationId xmlns:a16="http://schemas.microsoft.com/office/drawing/2014/main" id="{EF29EDF5-16DC-DCE0-0BEF-C1BCA7728674}"/>
              </a:ext>
            </a:extLst>
          </p:cNvPr>
          <p:cNvPicPr>
            <a:picLocks noChangeAspect="1"/>
          </p:cNvPicPr>
          <p:nvPr/>
        </p:nvPicPr>
        <p:blipFill>
          <a:blip r:embed="rId2"/>
          <a:stretch>
            <a:fillRect/>
          </a:stretch>
        </p:blipFill>
        <p:spPr>
          <a:xfrm>
            <a:off x="1935480" y="-979170"/>
            <a:ext cx="8340090" cy="8340090"/>
          </a:xfrm>
          <a:prstGeom prst="rect">
            <a:avLst/>
          </a:prstGeom>
        </p:spPr>
      </p:pic>
    </p:spTree>
    <p:extLst>
      <p:ext uri="{BB962C8B-B14F-4D97-AF65-F5344CB8AC3E}">
        <p14:creationId xmlns:p14="http://schemas.microsoft.com/office/powerpoint/2010/main" val="3381927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D117C-4D32-743E-3969-FD5065CCA33F}"/>
              </a:ext>
            </a:extLst>
          </p:cNvPr>
          <p:cNvSpPr>
            <a:spLocks noGrp="1"/>
          </p:cNvSpPr>
          <p:nvPr>
            <p:ph type="title"/>
          </p:nvPr>
        </p:nvSpPr>
        <p:spPr/>
        <p:txBody>
          <a:bodyPr/>
          <a:lstStyle/>
          <a:p>
            <a:r>
              <a:rPr lang="en-US">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CFD46220-FC75-C2E7-BD70-8D06A73530F4}"/>
              </a:ext>
            </a:extLst>
          </p:cNvPr>
          <p:cNvSpPr>
            <a:spLocks noGrp="1"/>
          </p:cNvSpPr>
          <p:nvPr>
            <p:ph idx="1"/>
          </p:nvPr>
        </p:nvSpPr>
        <p:spPr>
          <a:xfrm>
            <a:off x="838200" y="1539080"/>
            <a:ext cx="10515600" cy="4617879"/>
          </a:xfrm>
        </p:spPr>
        <p:txBody>
          <a:bodyPr>
            <a:normAutofit fontScale="55000" lnSpcReduction="20000"/>
          </a:bodyPr>
          <a:lstStyle/>
          <a:p>
            <a:pPr marL="0" marR="0">
              <a:lnSpc>
                <a:spcPct val="120000"/>
              </a:lnSpc>
              <a:spcBef>
                <a:spcPts val="0"/>
              </a:spcBef>
              <a:spcAft>
                <a:spcPts val="0"/>
              </a:spcAft>
            </a:pP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are the most common technical challenges facing you, your organization, or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your community, and is an adaptive challenge likely to emerge? Where is an adaptive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challenge least likely to occur? How might your thinking about adaptive challenges be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flawed? </a:t>
            </a: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20000"/>
              </a:lnSpc>
              <a:spcBef>
                <a:spcPts val="0"/>
              </a:spcBef>
              <a:spcAft>
                <a:spcPts val="0"/>
              </a:spcAft>
            </a:pP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Given what you understand about adaptive leadership, what are some of the most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important considerations when facing adaptive challenges?</a:t>
            </a: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20000"/>
              </a:lnSpc>
              <a:spcBef>
                <a:spcPts val="0"/>
              </a:spcBef>
              <a:spcAft>
                <a:spcPts val="0"/>
              </a:spcAft>
            </a:pP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In your view, what makes the practice of adaptive leadership most difficult? </a:t>
            </a: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20000"/>
              </a:lnSpc>
              <a:spcBef>
                <a:spcPts val="0"/>
              </a:spcBef>
              <a:spcAft>
                <a:spcPts val="0"/>
              </a:spcAft>
            </a:pP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Adaptive challenges often present higher risks and greater potential rewards. How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might expectations or ethical standards be used to guide the decisions and actions of </a:t>
            </a:r>
          </a:p>
          <a:p>
            <a:pPr marL="0" marR="0" indent="0">
              <a:lnSpc>
                <a:spcPct val="120000"/>
              </a:lnSpc>
              <a:spcBef>
                <a:spcPts val="0"/>
              </a:spcBef>
              <a:spcAft>
                <a:spcPts val="0"/>
              </a:spcAft>
              <a:buNone/>
            </a:pPr>
            <a:r>
              <a:rPr lang="en-GB" sz="38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3800" dirty="0">
                <a:solidFill>
                  <a:schemeClr val="bg1"/>
                </a:solidFill>
                <a:effectLst/>
                <a:latin typeface="Arial" panose="020B0604020202020204" pitchFamily="34" charset="0"/>
                <a:ea typeface="Calibri" panose="020F0502020204030204" pitchFamily="34" charset="0"/>
                <a:cs typeface="Arial" panose="020B0604020202020204" pitchFamily="34" charset="0"/>
              </a:rPr>
              <a:t>leaders?</a:t>
            </a:r>
            <a:endParaRPr lang="en-US" sz="3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endParaRPr lang="en-US"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AC23139F-ECDD-EDE8-B3D0-6EF3C427F6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683F9344-AF6C-0F8B-DFC7-D460A842929C}"/>
              </a:ext>
            </a:extLst>
          </p:cNvPr>
          <p:cNvSpPr>
            <a:spLocks noGrp="1"/>
          </p:cNvSpPr>
          <p:nvPr>
            <p:ph type="sldNum" sz="quarter" idx="12"/>
          </p:nvPr>
        </p:nvSpPr>
        <p:spPr/>
        <p:txBody>
          <a:bodyPr/>
          <a:lstStyle/>
          <a:p>
            <a:fld id="{878EE1C7-6583-CA4A-A966-65B8C42A4551}" type="slidenum">
              <a:rPr lang="en-US" smtClean="0"/>
              <a:t>13</a:t>
            </a:fld>
            <a:endParaRPr lang="en-US"/>
          </a:p>
        </p:txBody>
      </p:sp>
    </p:spTree>
    <p:extLst>
      <p:ext uri="{BB962C8B-B14F-4D97-AF65-F5344CB8AC3E}">
        <p14:creationId xmlns:p14="http://schemas.microsoft.com/office/powerpoint/2010/main" val="2495798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D117C-4D32-743E-3969-FD5065CCA33F}"/>
              </a:ext>
            </a:extLst>
          </p:cNvPr>
          <p:cNvSpPr>
            <a:spLocks noGrp="1"/>
          </p:cNvSpPr>
          <p:nvPr>
            <p:ph type="title"/>
          </p:nvPr>
        </p:nvSpPr>
        <p:spPr/>
        <p:txBody>
          <a:bodyPr/>
          <a:lstStyle/>
          <a:p>
            <a:r>
              <a:rPr lang="en-US">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CFD46220-FC75-C2E7-BD70-8D06A73530F4}"/>
              </a:ext>
            </a:extLst>
          </p:cNvPr>
          <p:cNvSpPr>
            <a:spLocks noGrp="1"/>
          </p:cNvSpPr>
          <p:nvPr>
            <p:ph idx="1"/>
          </p:nvPr>
        </p:nvSpPr>
        <p:spPr>
          <a:xfrm>
            <a:off x="838200" y="1539081"/>
            <a:ext cx="10515600" cy="4351338"/>
          </a:xfrm>
        </p:spPr>
        <p:txBody>
          <a:bodyPr>
            <a:normAutofit/>
          </a:bodyPr>
          <a:lstStyle/>
          <a:p>
            <a:pPr marL="0" marR="0">
              <a:lnSpc>
                <a:spcPct val="110000"/>
              </a:lnSpc>
              <a:spcBef>
                <a:spcPts val="0"/>
              </a:spcBef>
              <a:spcAft>
                <a:spcPts val="0"/>
              </a:spcAft>
            </a:pP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One of adaptive leadership’s principles is to engage the people closest to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challenge. What factors and assumptions influence organizations to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seek out external experts while overlooking the internal wisdom and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experience closest to the problem? </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10000"/>
              </a:lnSpc>
              <a:spcBef>
                <a:spcPts val="0"/>
              </a:spcBef>
              <a:spcAft>
                <a:spcPts val="0"/>
              </a:spcAft>
              <a:buNone/>
            </a:pP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0"/>
              </a:spcAft>
            </a:pP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Another aspect of adaptive leadership involves ‘turning up the heat’ or</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inducing stress to promote learning in the face of an adaptive challenge.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ethical and practical concerns do you see with this practice, and how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else might learning and growth be promoted without leaders adding </a:t>
            </a:r>
          </a:p>
          <a:p>
            <a:pPr marL="0" marR="0" indent="0">
              <a:lnSpc>
                <a:spcPct val="110000"/>
              </a:lnSpc>
              <a:spcBef>
                <a:spcPts val="0"/>
              </a:spcBef>
              <a:spcAft>
                <a:spcPts val="0"/>
              </a:spcAft>
              <a:buNone/>
            </a:pP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external pressure to a situation? </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AC23139F-ECDD-EDE8-B3D0-6EF3C427F6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683F9344-AF6C-0F8B-DFC7-D460A842929C}"/>
              </a:ext>
            </a:extLst>
          </p:cNvPr>
          <p:cNvSpPr>
            <a:spLocks noGrp="1"/>
          </p:cNvSpPr>
          <p:nvPr>
            <p:ph type="sldNum" sz="quarter" idx="12"/>
          </p:nvPr>
        </p:nvSpPr>
        <p:spPr/>
        <p:txBody>
          <a:bodyPr/>
          <a:lstStyle/>
          <a:p>
            <a:fld id="{878EE1C7-6583-CA4A-A966-65B8C42A4551}" type="slidenum">
              <a:rPr lang="en-US" smtClean="0"/>
              <a:t>14</a:t>
            </a:fld>
            <a:endParaRPr lang="en-US"/>
          </a:p>
        </p:txBody>
      </p:sp>
    </p:spTree>
    <p:extLst>
      <p:ext uri="{BB962C8B-B14F-4D97-AF65-F5344CB8AC3E}">
        <p14:creationId xmlns:p14="http://schemas.microsoft.com/office/powerpoint/2010/main" val="90211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B7310-B31E-BB1B-61E8-84D5D6224A37}"/>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Framing Question</a:t>
            </a:r>
          </a:p>
        </p:txBody>
      </p:sp>
      <p:sp>
        <p:nvSpPr>
          <p:cNvPr id="3" name="Content Placeholder 2">
            <a:extLst>
              <a:ext uri="{FF2B5EF4-FFF2-40B4-BE49-F238E27FC236}">
                <a16:creationId xmlns:a16="http://schemas.microsoft.com/office/drawing/2014/main" id="{8DD75512-CB9A-E13C-067F-2695EF629181}"/>
              </a:ext>
            </a:extLst>
          </p:cNvPr>
          <p:cNvSpPr>
            <a:spLocks noGrp="1"/>
          </p:cNvSpPr>
          <p:nvPr>
            <p:ph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How should both leaders and their followers adapt their thinking to solve complex challenges?</a:t>
            </a:r>
          </a:p>
        </p:txBody>
      </p:sp>
      <p:sp>
        <p:nvSpPr>
          <p:cNvPr id="4" name="Footer Placeholder 3">
            <a:extLst>
              <a:ext uri="{FF2B5EF4-FFF2-40B4-BE49-F238E27FC236}">
                <a16:creationId xmlns:a16="http://schemas.microsoft.com/office/drawing/2014/main" id="{5C572CFF-6AF6-A284-A58B-23C354017F8F}"/>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6E800A8-1CB6-F808-742D-61B9B03ADD5C}"/>
              </a:ext>
            </a:extLst>
          </p:cNvPr>
          <p:cNvSpPr>
            <a:spLocks noGrp="1"/>
          </p:cNvSpPr>
          <p:nvPr>
            <p:ph type="sldNum" sz="quarter" idx="12"/>
          </p:nvPr>
        </p:nvSpPr>
        <p:spPr/>
        <p:txBody>
          <a:bodyPr/>
          <a:lstStyle/>
          <a:p>
            <a:fld id="{878EE1C7-6583-CA4A-A966-65B8C42A4551}" type="slidenum">
              <a:rPr lang="en-US" smtClean="0"/>
              <a:t>2</a:t>
            </a:fld>
            <a:endParaRPr lang="en-US" dirty="0"/>
          </a:p>
        </p:txBody>
      </p:sp>
    </p:spTree>
    <p:extLst>
      <p:ext uri="{BB962C8B-B14F-4D97-AF65-F5344CB8AC3E}">
        <p14:creationId xmlns:p14="http://schemas.microsoft.com/office/powerpoint/2010/main" val="48203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82A9ADF-B378-B8E0-DE68-944D856C9EA0}"/>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F59FCF84-5A5A-53EE-4D6E-29ED25B14C46}"/>
              </a:ext>
            </a:extLst>
          </p:cNvPr>
          <p:cNvSpPr>
            <a:spLocks noGrp="1"/>
          </p:cNvSpPr>
          <p:nvPr>
            <p:ph type="sldNum" sz="quarter" idx="12"/>
          </p:nvPr>
        </p:nvSpPr>
        <p:spPr/>
        <p:txBody>
          <a:bodyPr/>
          <a:lstStyle/>
          <a:p>
            <a:fld id="{878EE1C7-6583-CA4A-A966-65B8C42A4551}" type="slidenum">
              <a:rPr lang="en-US" smtClean="0"/>
              <a:t>3</a:t>
            </a:fld>
            <a:endParaRPr lang="en-US" dirty="0"/>
          </a:p>
        </p:txBody>
      </p:sp>
      <p:sp>
        <p:nvSpPr>
          <p:cNvPr id="7" name="TextBox 6">
            <a:extLst>
              <a:ext uri="{FF2B5EF4-FFF2-40B4-BE49-F238E27FC236}">
                <a16:creationId xmlns:a16="http://schemas.microsoft.com/office/drawing/2014/main" id="{2DDB9495-3197-BC92-1D5B-AFD76028118E}"/>
              </a:ext>
            </a:extLst>
          </p:cNvPr>
          <p:cNvSpPr txBox="1"/>
          <p:nvPr/>
        </p:nvSpPr>
        <p:spPr>
          <a:xfrm>
            <a:off x="742950" y="371476"/>
            <a:ext cx="2295693" cy="769441"/>
          </a:xfrm>
          <a:prstGeom prst="rect">
            <a:avLst/>
          </a:prstGeom>
          <a:noFill/>
        </p:spPr>
        <p:txBody>
          <a:bodyPr wrap="none" rtlCol="0">
            <a:spAutoFit/>
          </a:bodyPr>
          <a:lstStyle/>
          <a:p>
            <a:r>
              <a:rPr lang="en-US" sz="4400" dirty="0">
                <a:latin typeface="Arial" panose="020B0604020202020204" pitchFamily="34" charset="0"/>
                <a:cs typeface="Arial" panose="020B0604020202020204" pitchFamily="34" charset="0"/>
              </a:rPr>
              <a:t>Timeline</a:t>
            </a:r>
          </a:p>
        </p:txBody>
      </p:sp>
      <p:pic>
        <p:nvPicPr>
          <p:cNvPr id="3" name="Picture 2">
            <a:extLst>
              <a:ext uri="{FF2B5EF4-FFF2-40B4-BE49-F238E27FC236}">
                <a16:creationId xmlns:a16="http://schemas.microsoft.com/office/drawing/2014/main" id="{7ED03B16-80DB-8A21-46CF-BAE1ECB341CE}"/>
              </a:ext>
            </a:extLst>
          </p:cNvPr>
          <p:cNvPicPr>
            <a:picLocks noChangeAspect="1"/>
          </p:cNvPicPr>
          <p:nvPr/>
        </p:nvPicPr>
        <p:blipFill>
          <a:blip r:embed="rId2"/>
          <a:stretch>
            <a:fillRect/>
          </a:stretch>
        </p:blipFill>
        <p:spPr>
          <a:xfrm>
            <a:off x="-261257" y="-2243447"/>
            <a:ext cx="12029703" cy="12029703"/>
          </a:xfrm>
          <a:prstGeom prst="rect">
            <a:avLst/>
          </a:prstGeom>
        </p:spPr>
      </p:pic>
    </p:spTree>
    <p:extLst>
      <p:ext uri="{BB962C8B-B14F-4D97-AF65-F5344CB8AC3E}">
        <p14:creationId xmlns:p14="http://schemas.microsoft.com/office/powerpoint/2010/main" val="29010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068F-F8AF-49BB-218F-7222131CEB44}"/>
              </a:ext>
            </a:extLst>
          </p:cNvPr>
          <p:cNvSpPr>
            <a:spLocks noGrp="1"/>
          </p:cNvSpPr>
          <p:nvPr>
            <p:ph type="title"/>
          </p:nvPr>
        </p:nvSpPr>
        <p:spPr/>
        <p:txBody>
          <a:bodyPr/>
          <a:lstStyle/>
          <a:p>
            <a:r>
              <a:rPr lang="en-US" b="1" dirty="0">
                <a:solidFill>
                  <a:schemeClr val="bg1"/>
                </a:solidFill>
              </a:rPr>
              <a:t>History</a:t>
            </a:r>
          </a:p>
        </p:txBody>
      </p:sp>
      <p:sp>
        <p:nvSpPr>
          <p:cNvPr id="3" name="Content Placeholder 2">
            <a:extLst>
              <a:ext uri="{FF2B5EF4-FFF2-40B4-BE49-F238E27FC236}">
                <a16:creationId xmlns:a16="http://schemas.microsoft.com/office/drawing/2014/main" id="{40B9FE47-FFF4-10E5-C27D-371F84E98E86}"/>
              </a:ext>
            </a:extLst>
          </p:cNvPr>
          <p:cNvSpPr>
            <a:spLocks noGrp="1"/>
          </p:cNvSpPr>
          <p:nvPr>
            <p:ph idx="1"/>
          </p:nvPr>
        </p:nvSpPr>
        <p:spPr/>
        <p:txBody>
          <a:bodyPr/>
          <a:lstStyle/>
          <a:p>
            <a:r>
              <a:rPr lang="en-US" dirty="0">
                <a:solidFill>
                  <a:schemeClr val="bg1"/>
                </a:solidFill>
              </a:rPr>
              <a:t>Frederick Winslow Taylor’s Scientific Management/Taylorism (Early 20</a:t>
            </a:r>
            <a:r>
              <a:rPr lang="en-US" baseline="30000" dirty="0">
                <a:solidFill>
                  <a:schemeClr val="bg1"/>
                </a:solidFill>
              </a:rPr>
              <a:t>th</a:t>
            </a:r>
            <a:r>
              <a:rPr lang="en-US" dirty="0">
                <a:solidFill>
                  <a:schemeClr val="bg1"/>
                </a:solidFill>
              </a:rPr>
              <a:t> Century) </a:t>
            </a:r>
          </a:p>
          <a:p>
            <a:endParaRPr lang="en-US" dirty="0">
              <a:solidFill>
                <a:schemeClr val="bg1"/>
              </a:solidFill>
            </a:endParaRPr>
          </a:p>
          <a:p>
            <a:r>
              <a:rPr lang="en-US" dirty="0">
                <a:solidFill>
                  <a:schemeClr val="bg1"/>
                </a:solidFill>
              </a:rPr>
              <a:t>Human Relations Model (1920s–1940s)</a:t>
            </a:r>
          </a:p>
          <a:p>
            <a:pPr marL="0" indent="0">
              <a:buNone/>
            </a:pPr>
            <a:endParaRPr lang="en-US" dirty="0">
              <a:solidFill>
                <a:schemeClr val="bg1"/>
              </a:solidFill>
            </a:endParaRPr>
          </a:p>
          <a:p>
            <a:r>
              <a:rPr lang="en-US" dirty="0">
                <a:solidFill>
                  <a:schemeClr val="bg1"/>
                </a:solidFill>
              </a:rPr>
              <a:t>New Leadership Perspectives (1960-Present) (e.g., Transformational Leadership, Servant Leadership)</a:t>
            </a:r>
          </a:p>
          <a:p>
            <a:endParaRPr lang="en-US" dirty="0">
              <a:solidFill>
                <a:schemeClr val="bg1"/>
              </a:solidFill>
            </a:endParaRPr>
          </a:p>
          <a:p>
            <a:r>
              <a:rPr lang="en-US" dirty="0">
                <a:solidFill>
                  <a:schemeClr val="bg1"/>
                </a:solidFill>
              </a:rPr>
              <a:t>Ronald Heifetz Adaptive Leadership Model (1994)</a:t>
            </a:r>
          </a:p>
          <a:p>
            <a:endParaRPr lang="en-US" dirty="0">
              <a:solidFill>
                <a:schemeClr val="bg1"/>
              </a:solidFill>
            </a:endParaRPr>
          </a:p>
          <a:p>
            <a:endParaRPr lang="en-US" dirty="0">
              <a:solidFill>
                <a:schemeClr val="bg1"/>
              </a:solidFill>
            </a:endParaRPr>
          </a:p>
          <a:p>
            <a:endParaRPr lang="en-US" dirty="0">
              <a:solidFill>
                <a:schemeClr val="bg1"/>
              </a:solidFill>
            </a:endParaRPr>
          </a:p>
          <a:p>
            <a:pPr marL="457200" lvl="1" indent="0">
              <a:buNone/>
            </a:pPr>
            <a:endParaRPr lang="en-US" dirty="0">
              <a:solidFill>
                <a:schemeClr val="bg1"/>
              </a:solidFill>
            </a:endParaRPr>
          </a:p>
          <a:p>
            <a:pPr lvl="1"/>
            <a:endParaRPr lang="en-US" i="1" dirty="0">
              <a:solidFill>
                <a:schemeClr val="bg1"/>
              </a:solidFill>
            </a:endParaRPr>
          </a:p>
        </p:txBody>
      </p:sp>
      <p:sp>
        <p:nvSpPr>
          <p:cNvPr id="5" name="Footer Placeholder 4">
            <a:extLst>
              <a:ext uri="{FF2B5EF4-FFF2-40B4-BE49-F238E27FC236}">
                <a16:creationId xmlns:a16="http://schemas.microsoft.com/office/drawing/2014/main" id="{4C661162-B660-CDCF-B660-4C04E8DD10F3}"/>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FCFBDE71-2323-08FE-3A39-0DC7142A57EF}"/>
              </a:ext>
            </a:extLst>
          </p:cNvPr>
          <p:cNvSpPr>
            <a:spLocks noGrp="1"/>
          </p:cNvSpPr>
          <p:nvPr>
            <p:ph type="sldNum" sz="quarter" idx="12"/>
          </p:nvPr>
        </p:nvSpPr>
        <p:spPr/>
        <p:txBody>
          <a:bodyPr/>
          <a:lstStyle/>
          <a:p>
            <a:fld id="{878EE1C7-6583-CA4A-A966-65B8C42A4551}" type="slidenum">
              <a:rPr lang="en-US" smtClean="0"/>
              <a:t>4</a:t>
            </a:fld>
            <a:endParaRPr lang="en-US" dirty="0"/>
          </a:p>
        </p:txBody>
      </p:sp>
    </p:spTree>
    <p:extLst>
      <p:ext uri="{BB962C8B-B14F-4D97-AF65-F5344CB8AC3E}">
        <p14:creationId xmlns:p14="http://schemas.microsoft.com/office/powerpoint/2010/main" val="414899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b="1" dirty="0">
                <a:solidFill>
                  <a:schemeClr val="bg1"/>
                </a:solidFill>
                <a:cs typeface="Arial" panose="020B0604020202020204" pitchFamily="34" charset="0"/>
              </a:rPr>
              <a:t>Major concepts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Three Kinds of Challenges: Technical, Adaptive, and Technical and Adaptive Problems</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Technical Challenges require a technical solution</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Adaptive Challenges require an adaptive solution </a:t>
            </a:r>
          </a:p>
          <a:p>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5</a:t>
            </a:fld>
            <a:endParaRPr lang="en-US" dirty="0"/>
          </a:p>
        </p:txBody>
      </p:sp>
    </p:spTree>
    <p:extLst>
      <p:ext uri="{BB962C8B-B14F-4D97-AF65-F5344CB8AC3E}">
        <p14:creationId xmlns:p14="http://schemas.microsoft.com/office/powerpoint/2010/main" val="261400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5661582-E4F9-7434-56B0-7F5BA6F1F2DF}"/>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68B24596-23E1-E54C-A0BE-147C8AF2E79A}"/>
              </a:ext>
            </a:extLst>
          </p:cNvPr>
          <p:cNvSpPr>
            <a:spLocks noGrp="1"/>
          </p:cNvSpPr>
          <p:nvPr>
            <p:ph type="sldNum" sz="quarter" idx="12"/>
          </p:nvPr>
        </p:nvSpPr>
        <p:spPr/>
        <p:txBody>
          <a:bodyPr/>
          <a:lstStyle/>
          <a:p>
            <a:fld id="{878EE1C7-6583-CA4A-A966-65B8C42A4551}" type="slidenum">
              <a:rPr lang="en-US" smtClean="0"/>
              <a:t>6</a:t>
            </a:fld>
            <a:endParaRPr lang="en-US" dirty="0"/>
          </a:p>
        </p:txBody>
      </p:sp>
      <p:sp>
        <p:nvSpPr>
          <p:cNvPr id="4" name="TextBox 3">
            <a:extLst>
              <a:ext uri="{FF2B5EF4-FFF2-40B4-BE49-F238E27FC236}">
                <a16:creationId xmlns:a16="http://schemas.microsoft.com/office/drawing/2014/main" id="{4AB697AD-948E-2554-4284-EAA371345023}"/>
              </a:ext>
            </a:extLst>
          </p:cNvPr>
          <p:cNvSpPr txBox="1"/>
          <p:nvPr/>
        </p:nvSpPr>
        <p:spPr>
          <a:xfrm>
            <a:off x="4038600" y="136525"/>
            <a:ext cx="4272645" cy="523220"/>
          </a:xfrm>
          <a:prstGeom prst="rect">
            <a:avLst/>
          </a:prstGeom>
          <a:noFill/>
        </p:spPr>
        <p:txBody>
          <a:bodyPr wrap="none" rtlCol="0">
            <a:spAutoFit/>
          </a:bodyPr>
          <a:lstStyle/>
          <a:p>
            <a:r>
              <a:rPr lang="en-US" sz="2800" dirty="0"/>
              <a:t>Keys to Adaptive Leadership</a:t>
            </a:r>
          </a:p>
        </p:txBody>
      </p:sp>
      <p:pic>
        <p:nvPicPr>
          <p:cNvPr id="6" name="Picture 5">
            <a:extLst>
              <a:ext uri="{FF2B5EF4-FFF2-40B4-BE49-F238E27FC236}">
                <a16:creationId xmlns:a16="http://schemas.microsoft.com/office/drawing/2014/main" id="{77F3470D-E742-A454-DCB0-3D39B2D28FD4}"/>
              </a:ext>
            </a:extLst>
          </p:cNvPr>
          <p:cNvPicPr>
            <a:picLocks noChangeAspect="1"/>
          </p:cNvPicPr>
          <p:nvPr/>
        </p:nvPicPr>
        <p:blipFill>
          <a:blip r:embed="rId2"/>
          <a:stretch>
            <a:fillRect/>
          </a:stretch>
        </p:blipFill>
        <p:spPr>
          <a:xfrm>
            <a:off x="-182880" y="-853440"/>
            <a:ext cx="13136880" cy="13136880"/>
          </a:xfrm>
          <a:prstGeom prst="rect">
            <a:avLst/>
          </a:prstGeom>
        </p:spPr>
      </p:pic>
    </p:spTree>
    <p:extLst>
      <p:ext uri="{BB962C8B-B14F-4D97-AF65-F5344CB8AC3E}">
        <p14:creationId xmlns:p14="http://schemas.microsoft.com/office/powerpoint/2010/main" val="302094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Critiques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Theoretical Disconnect </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Leader Centric</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Practical Limitations </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7</a:t>
            </a:fld>
            <a:endParaRPr lang="en-US" dirty="0"/>
          </a:p>
        </p:txBody>
      </p:sp>
    </p:spTree>
    <p:extLst>
      <p:ext uri="{BB962C8B-B14F-4D97-AF65-F5344CB8AC3E}">
        <p14:creationId xmlns:p14="http://schemas.microsoft.com/office/powerpoint/2010/main" val="150671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Ethical Limitations </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Purpose is to improve people’s lives</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Leader needs to be cautious of selfish motives or ‘motivated blindness’ </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Is it ethical to push followers into a state of ‘disequilibrium’?</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Ethical concerns with ‘experimentation’ in organizations</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8</a:t>
            </a:fld>
            <a:endParaRPr lang="en-US"/>
          </a:p>
        </p:txBody>
      </p:sp>
    </p:spTree>
    <p:extLst>
      <p:ext uri="{BB962C8B-B14F-4D97-AF65-F5344CB8AC3E}">
        <p14:creationId xmlns:p14="http://schemas.microsoft.com/office/powerpoint/2010/main" val="374439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B16A-4957-5418-DC2E-FCEB6F81BD12}"/>
              </a:ext>
            </a:extLst>
          </p:cNvPr>
          <p:cNvSpPr>
            <a:spLocks noGrp="1"/>
          </p:cNvSpPr>
          <p:nvPr>
            <p:ph type="title"/>
          </p:nvPr>
        </p:nvSpPr>
        <p:spPr>
          <a:xfrm>
            <a:off x="838200" y="365125"/>
            <a:ext cx="10515600" cy="893659"/>
          </a:xfrm>
        </p:spPr>
        <p:txBody>
          <a:bodyPr>
            <a:normAutofit/>
          </a:bodyPr>
          <a:lstStyle/>
          <a:p>
            <a:r>
              <a:rPr lang="en-US" dirty="0">
                <a:solidFill>
                  <a:schemeClr val="bg1"/>
                </a:solidFill>
                <a:latin typeface="Arial" panose="020B0604020202020204" pitchFamily="34" charset="0"/>
                <a:cs typeface="Arial" panose="020B0604020202020204" pitchFamily="34" charset="0"/>
              </a:rPr>
              <a:t>Key Quote</a:t>
            </a:r>
          </a:p>
        </p:txBody>
      </p:sp>
      <p:sp>
        <p:nvSpPr>
          <p:cNvPr id="3" name="Content Placeholder 2">
            <a:extLst>
              <a:ext uri="{FF2B5EF4-FFF2-40B4-BE49-F238E27FC236}">
                <a16:creationId xmlns:a16="http://schemas.microsoft.com/office/drawing/2014/main" id="{B30CE0A7-FD14-DAFD-5254-4E7287A9088F}"/>
              </a:ext>
            </a:extLst>
          </p:cNvPr>
          <p:cNvSpPr>
            <a:spLocks noGrp="1"/>
          </p:cNvSpPr>
          <p:nvPr>
            <p:ph idx="1"/>
          </p:nvPr>
        </p:nvSpPr>
        <p:spPr>
          <a:xfrm>
            <a:off x="838200" y="1460500"/>
            <a:ext cx="10515600" cy="4351338"/>
          </a:xfrm>
        </p:spPr>
        <p:txBody>
          <a:bodyPr>
            <a:normAutofit/>
          </a:bodyPr>
          <a:lstStyle/>
          <a:p>
            <a:pPr marL="0" indent="0">
              <a:buNone/>
            </a:pP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context is the most important aspect of adaptive leadership. This context affects all other aspects of the Five Components Model. The leader alone must ‘get on the balcony’ and move back and forth to the dance floor to sufficiently survey the landscape to understand the actual gaps and what those gaps mean</a:t>
            </a:r>
            <a:r>
              <a:rPr lang="en-US" sz="2400" dirty="0">
                <a:solidFill>
                  <a:schemeClr val="bg1"/>
                </a:solidFill>
                <a:latin typeface="Arial" panose="020B0604020202020204" pitchFamily="34" charset="0"/>
                <a:cs typeface="Arial" panose="020B0604020202020204" pitchFamily="34" charset="0"/>
              </a:rPr>
              <a:t>.’</a:t>
            </a:r>
          </a:p>
        </p:txBody>
      </p:sp>
      <p:sp>
        <p:nvSpPr>
          <p:cNvPr id="4" name="Footer Placeholder 3">
            <a:extLst>
              <a:ext uri="{FF2B5EF4-FFF2-40B4-BE49-F238E27FC236}">
                <a16:creationId xmlns:a16="http://schemas.microsoft.com/office/drawing/2014/main" id="{2143F9DC-E57E-7795-63FF-9DDEDBBB5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3E8E701F-AA73-5A3A-9DB2-9ABD34AAA21B}"/>
              </a:ext>
            </a:extLst>
          </p:cNvPr>
          <p:cNvSpPr>
            <a:spLocks noGrp="1"/>
          </p:cNvSpPr>
          <p:nvPr>
            <p:ph type="sldNum" sz="quarter" idx="12"/>
          </p:nvPr>
        </p:nvSpPr>
        <p:spPr/>
        <p:txBody>
          <a:bodyPr/>
          <a:lstStyle/>
          <a:p>
            <a:fld id="{878EE1C7-6583-CA4A-A966-65B8C42A4551}" type="slidenum">
              <a:rPr lang="en-US" smtClean="0"/>
              <a:t>9</a:t>
            </a:fld>
            <a:endParaRPr lang="en-US"/>
          </a:p>
        </p:txBody>
      </p:sp>
    </p:spTree>
    <p:extLst>
      <p:ext uri="{BB962C8B-B14F-4D97-AF65-F5344CB8AC3E}">
        <p14:creationId xmlns:p14="http://schemas.microsoft.com/office/powerpoint/2010/main" val="4122408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900</Words>
  <Application>Microsoft Macintosh PowerPoint</Application>
  <PresentationFormat>Widescreen</PresentationFormat>
  <Paragraphs>102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Framing Question</vt:lpstr>
      <vt:lpstr>PowerPoint Presentation</vt:lpstr>
      <vt:lpstr>History</vt:lpstr>
      <vt:lpstr>Major concepts</vt:lpstr>
      <vt:lpstr>PowerPoint Presentation</vt:lpstr>
      <vt:lpstr>Critiques</vt:lpstr>
      <vt:lpstr>Ethical Limitations </vt:lpstr>
      <vt:lpstr>Key Quote</vt:lpstr>
      <vt:lpstr>PowerPoint Presentation</vt:lpstr>
      <vt:lpstr>Case Study: Jacinda Ardern – A New Model of Adaptive Leadership</vt:lpstr>
      <vt:lpstr>PowerPoint Presentation</vt:lpstr>
      <vt:lpstr>Discussion Questions</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McManus</dc:creator>
  <cp:lastModifiedBy>Robert McManus</cp:lastModifiedBy>
  <cp:revision>8</cp:revision>
  <dcterms:created xsi:type="dcterms:W3CDTF">2022-12-26T20:40:06Z</dcterms:created>
  <dcterms:modified xsi:type="dcterms:W3CDTF">2023-06-25T13:35:52Z</dcterms:modified>
</cp:coreProperties>
</file>