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61" r:id="rId4"/>
    <p:sldId id="279" r:id="rId5"/>
    <p:sldId id="284" r:id="rId6"/>
    <p:sldId id="263" r:id="rId7"/>
    <p:sldId id="265" r:id="rId8"/>
    <p:sldId id="281" r:id="rId9"/>
    <p:sldId id="268" r:id="rId10"/>
    <p:sldId id="272" r:id="rId11"/>
    <p:sldId id="266" r:id="rId12"/>
    <p:sldId id="273" r:id="rId13"/>
    <p:sldId id="276" r:id="rId14"/>
    <p:sldId id="28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370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052"/>
    <p:restoredTop sz="95859"/>
  </p:normalViewPr>
  <p:slideViewPr>
    <p:cSldViewPr snapToGrid="0">
      <p:cViewPr varScale="1">
        <p:scale>
          <a:sx n="107" d="100"/>
          <a:sy n="107" d="100"/>
        </p:scale>
        <p:origin x="1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3C0804-89DA-0E4F-A219-E4F29885F4AD}" type="datetimeFigureOut">
              <a:rPr lang="en-US" smtClean="0"/>
              <a:t>6/25/23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86432D-EAC7-4B47-BEA0-55C8E055B5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734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13DAD-39FF-2DE4-A726-551DCDBE93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231E9C-A3F7-9E79-D56B-5E344DC0D9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18757C-5273-2DF5-7521-FC38CEBED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648F7-0BE5-284A-91D0-05AFAC315B61}" type="datetime1">
              <a:rPr lang="en-US" smtClean="0"/>
              <a:t>6/25/23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05CC29-8071-CB02-26FE-9E3057551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F02948-811E-7617-D545-B2559E4FD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896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8EF19-D7D4-305C-6094-7203CEFB1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D7928D-2750-A0BF-ED29-59FC2ACFE6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0EACD0-A7FA-4151-7A45-2A2CDB62B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4F0E9-EEFC-DE43-909D-F2E51F9E3DF2}" type="datetime1">
              <a:rPr lang="en-US" smtClean="0"/>
              <a:t>6/25/23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CFCF8A-57AE-D0CD-599A-E5648E3C4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DC2B25-8DB4-F507-2CB5-3CC375101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743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C9A5F9-BB38-CDB1-4957-D4B38A9925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8186EA-715C-8E54-2D79-2C7D65AC24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5FE4DD-EFAA-6334-2DF3-FACAA8390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C1CFF-0B3C-1E48-A0B2-348C4FD1161F}" type="datetime1">
              <a:rPr lang="en-US" smtClean="0"/>
              <a:t>6/25/23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A34506-EABC-203F-C884-A6A44D28F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00616C-246B-AA00-F9D5-A53DAF88D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903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80A94-327B-BCD1-7D7A-109638649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7349F-37B0-8C6A-FDBA-A70FE237B0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AE706C-0AA8-0221-98E2-2054A05F0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ECC80-6187-1746-8D55-86EBD2C126DA}" type="datetime1">
              <a:rPr lang="en-US" smtClean="0"/>
              <a:t>6/25/23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E0D9AC-89E2-6E93-AF66-15CA34FD5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AACD20-6C4A-5A23-3F84-0595CEF50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740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E5873-8ACF-DEC3-BDB0-5F79814D1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BC0E86-FAF7-A1B2-F310-FB84F1F61F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01A48A-3F5A-4E0D-F85E-228861130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9DC1F-EAC6-AF44-B705-2264E5751A68}" type="datetime1">
              <a:rPr lang="en-US" smtClean="0"/>
              <a:t>6/25/23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907F7D-116A-2145-8399-8405081D8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F5CFF4-DA5B-70B0-BF30-B61992509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155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40DD6-CDC9-E0AF-8C1E-B7F141E5B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2FDEE-500E-EC5E-DDC8-B58CA856AC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73CE86-9A3A-E8F0-CC79-C941D9EE73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10033C-2C11-4640-AE56-4951FFCD9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42721-D796-8E44-AD94-7E8D4B2275AD}" type="datetime1">
              <a:rPr lang="en-US" smtClean="0"/>
              <a:t>6/25/23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8D7A2F-240C-9591-450E-9F187367C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509526-C1F9-C51B-C8E9-49DECD26B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786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2113C-E4D6-8041-69F4-51978C531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3B9A64-F303-8B32-66D8-9EF86B18A0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2A1ADB-6A74-45BE-3B19-86419C3A3A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F8B87D-9F74-CED8-E4C0-97B6D43A7B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3317AC-A97C-2FA6-C47F-8D54C2C96A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E092C9-A18C-8C1D-AA57-E6AC4200D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79B8B-A0BE-F149-8841-007F7166CE00}" type="datetime1">
              <a:rPr lang="en-US" smtClean="0"/>
              <a:t>6/25/23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20C087-38B3-235D-84C2-857F612A3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559E3D-BE7C-92C2-FD52-A04B621A9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602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948DA-DBC0-C437-3199-0ACE19DAB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1DEE5A-88DF-2A69-A8C3-6C51AD5D2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94FB3-A0FC-0043-B706-834623114F7C}" type="datetime1">
              <a:rPr lang="en-US" smtClean="0"/>
              <a:t>6/25/23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52E9F3-5E9D-9709-1731-D45C7D54E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1EAD84-DB25-EF37-5EA0-B271FDD7E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088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4E314B-96A7-259A-3F7B-0FA46B6AF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43FE3-1913-974B-9B00-BF33C23B699D}" type="datetime1">
              <a:rPr lang="en-US" smtClean="0"/>
              <a:t>6/25/23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2C4618-5773-7C50-0EF2-A80E828B5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F6A84A-DD91-61F6-7AC6-7F2497A68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509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1837B-1E28-DE66-FA1A-2C389E515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16F6C-DBDB-4B0F-6AEE-802735771E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E8FA02-77F5-E70D-118D-6EA78A6980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67E629-92BA-5D68-6895-4DA8EE15F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D0A53-8714-8843-B5AC-52818F69AE85}" type="datetime1">
              <a:rPr lang="en-US" smtClean="0"/>
              <a:t>6/25/23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E1B7FE-E217-AC2C-0C15-BB87134BE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49F77C-4386-B816-D8D4-EA09A0775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325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2BABA-CD95-6223-CAC9-F64B8121C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6B628D-D394-047E-115E-4225FEDDAC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ED8F92-59E7-1D25-C33D-78F5EF4EE5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290461-F93D-B533-C915-4DE7E4BE0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1A339-763A-4848-9FEE-A915F0BF0802}" type="datetime1">
              <a:rPr lang="en-US" smtClean="0"/>
              <a:t>6/25/23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622BD4-FD79-BDB3-B2AF-C5FE084D0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A299AA-FA08-43AC-F1D4-07260B53E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897353-84E3-94D9-944A-4EB32FBFC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9E3439-717E-2134-5C30-1E3A042CC4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9C2A31-714F-5BED-1671-63DE807A06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D672B-F259-D347-BEAE-2A4D7F34DAFD}" type="datetime1">
              <a:rPr lang="en-US" smtClean="0"/>
              <a:t>6/25/23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6D0C4A-9C19-1B65-C40A-9C73FA3885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4D767-222F-3A11-E7CF-7A336008B1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EE1C7-6583-CA4A-A966-65B8C42A45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988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s://attachments.office.net/owa/rmm002%40marietta.edu/service.svc/s/GetAttachmentThumbnail?id=AAMkADNlZmQ4NjBjLTdjNDYtNDMwZC05Y2RlLWJkOTdmMTgyZTExMwBGAAAAAAAn6ida%2BIqVQqZUw34ylwAiBwC4yhjVkD2UT7TXfp6QqkAHAAAAAAEMAAC4yhjVkD2UT7TXfp6QqkAHAARu6cYBAAABEgAQAI2DDc2lsJVPs71PGtUT1cI%3D&amp;thumbnailType=2&amp;token=eyJhbGciOiJSUzI1NiIsImtpZCI6IkQ4OThGN0RDMjk2ODQ1MDk1RUUwREZGQ0MzODBBOTM5NjUwNDNFNjQiLCJ0eXAiOiJKV1QiLCJ4NXQiOiIySmozM0Nsb1JRbGU0Tl84dzRDcE9XVUVQbVEifQ.eyJvcmlnaW4iOiJodHRwczovL291dGxvb2sub2ZmaWNlLmNvbSIsInVjIjoiYWY2ZGE2M2VkYWM0NDFjNGJlOWNkZTY3NGMyODQzNDAiLCJ2ZXIiOiJFeGNoYW5nZS5DYWxsYmFjay5WMSIsImFwcGN0eHNlbmRlciI6Ik93YURvd25sb2FkQDRlNTQxYjY1LWZlNTEtNGQxYi05NTJkLTAwYzU5MmEyN2VlZSIsImlzc3JpbmciOiJXVyIsImFwcGN0eCI6IntcIm1zZXhjaHByb3RcIjpcIm93YVwiLFwicHVpZFwiOlwiMTE1Mzk3NzAyNTYxMjIwNDI2M1wiLFwic2NvcGVcIjpcIk93YURvd25sb2FkXCIsXCJvaWRcIjpcIjQ0YWRmMGZhLTk4OTgtNGJlYi1hZTZlLWFiZDA3MjU2ZGEzOFwiLFwicHJpbWFyeXNpZFwiOlwiUy0xLTUtMjEtMzU5MDg0MzgxOC0zMDA0OTYwMTYzLTQyMzMzNjYzMDktMTE0MjQxN1wifSIsIm5iZiI6MTY3MjA4NTM4NiwiZXhwIjoxNjcyMDg1OTg2LCJpc3MiOiIwMDAwMDAwMi0wMDAwLTBmZjEtY2UwMC0wMDAwMDAwMDAwMDBANGU1NDFiNjUtZmU1MS00ZDFiLTk1MmQtMDBjNTkyYTI3ZWVlIiwiYXVkIjoiMDAwMDAwMDItMDAwMC0wZmYxLWNlMDAtMDAwMDAwMDAwMDAwL2F0dGFjaG1lbnRzLm9mZmljZS5uZXRANGU1NDFiNjUtZmU1MS00ZDFiLTk1MmQtMDBjNTkyYTI3ZWVlIiwiaGFwcCI6Im93YSJ9.I-RwrmNzuKP0et1pGCYZGL8yaUrDJPi42PplLVl2j8NcoPZOH1uyP_qrj4Xx93ieniDJueU8ySmShmV6MSquO8eWts5XUmChCFRqdLtpnZovrZQOJ3O0JAibnodmvuZkSqil6nnX5ObDEFhP7adLMTf5OK69phcULJw89ogtXx0_Ji_zv7OO4IJAthB01EsnPetczUFfOmH0qgltc53IYd4_x5HsGmHp9oVw9Bk4UH16vg9fjo7ZwQSk9YXnJKt79Bd4Ou8R1fC5BdtaNgJwkbIIkn2sDAeZZcK05bySGFWr1fDuI2-DG8Vdlv-ZjIn-4gREtfvra4RbRzJlPhANVg&amp;X-OWA-CANARY=GCwr4NW8WEaD-SLG2kejzcAX_zR959oYmP_GQ_f9dzfrjBpvyeLrFxzy8GvFJRUPq3CmJa7G-04.&amp;owa=outlook.office.com&amp;scriptVer=20221209009.13&amp;animation=true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F738665C-C2D3-D107-E85E-1F21F68702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14950" y="22574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pic>
        <p:nvPicPr>
          <p:cNvPr id="2049" name="Picture 3">
            <a:extLst>
              <a:ext uri="{FF2B5EF4-FFF2-40B4-BE49-F238E27FC236}">
                <a16:creationId xmlns:a16="http://schemas.microsoft.com/office/drawing/2014/main" id="{F390A59E-AC40-4F7E-3EE3-F518F25B8B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7383" y="0"/>
            <a:ext cx="5399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42949E0-D572-3A9E-D263-AF3EB1ED9C3D}"/>
              </a:ext>
            </a:extLst>
          </p:cNvPr>
          <p:cNvSpPr txBox="1"/>
          <p:nvPr/>
        </p:nvSpPr>
        <p:spPr>
          <a:xfrm>
            <a:off x="914400" y="685800"/>
            <a:ext cx="498726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i="1" dirty="0">
                <a:latin typeface="Arial" panose="020B0604020202020204" pitchFamily="34" charset="0"/>
                <a:cs typeface="Arial" panose="020B0604020202020204" pitchFamily="34" charset="0"/>
              </a:rPr>
              <a:t>Ethical Leadership:</a:t>
            </a:r>
          </a:p>
          <a:p>
            <a:r>
              <a:rPr lang="en-US" sz="4400" i="1" dirty="0">
                <a:latin typeface="Arial" panose="020B0604020202020204" pitchFamily="34" charset="0"/>
                <a:cs typeface="Arial" panose="020B0604020202020204" pitchFamily="34" charset="0"/>
              </a:rPr>
              <a:t>A Primer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8E5322-A381-EFBD-8B57-41E53BE3D904}"/>
              </a:ext>
            </a:extLst>
          </p:cNvPr>
          <p:cNvSpPr txBox="1"/>
          <p:nvPr/>
        </p:nvSpPr>
        <p:spPr>
          <a:xfrm>
            <a:off x="914400" y="2257425"/>
            <a:ext cx="5382371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Chapter 16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Transformational Leadership</a:t>
            </a: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Benjamin P. Dean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D86B81-E31A-0FE5-CD1E-42B90EB47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2023, R.M. McManus, S.J. Ward, &amp; A.K. Perry           Ethical Leadership: A Primer, Edward Elgar,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946AEC-C88B-BE1C-7B1A-14223C3B5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61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386A7D1-B8A3-7212-AB75-2D2E13E43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91E47F4-E744-36BF-5872-77AE0BEA7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10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9A9EEB7-7B8A-EF8B-9A40-9A2C80204F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-877956"/>
            <a:ext cx="8262730" cy="8262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5777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70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87F87-0777-1B67-54D2-C3CD7EB9D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84309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 Study: Transformational Leadership of Daniel Schulman, President and CEO of PayPal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C8157F-6860-9D3F-E100-2CA8AB8D42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CFEEC6-09F6-F4C8-E10C-414AC6FC4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85A4F6-22EB-12E8-90BE-E7B146A95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4367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BA52624-CFB4-53E6-7090-9EF59516B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2CF1883-9A0A-B77A-5190-CE14C952D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12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7DFBBB5-DF97-D119-DEB5-0782F23EF2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0048" y="-828172"/>
            <a:ext cx="8119622" cy="8119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3773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70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B976C-3F96-7133-C8B2-F45C4FB1D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002EC-CC25-7B9C-7963-ECDC1B00E3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8809" y="1410803"/>
            <a:ext cx="10095968" cy="4713952"/>
          </a:xfrm>
        </p:spPr>
        <p:txBody>
          <a:bodyPr>
            <a:normAutofit fontScale="92500"/>
          </a:bodyPr>
          <a:lstStyle/>
          <a:p>
            <a:pPr marL="0" marR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How does a transformational leader’s use of the charisma element make a difference in </a:t>
            </a:r>
            <a:br>
              <a:rPr lang="en-GB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GB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the performance of team or organization members?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Considering that some observers have questioned transformational leadership’s nature as </a:t>
            </a:r>
          </a:p>
          <a:p>
            <a:pPr marL="0" marR="0" indent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</a:t>
            </a:r>
            <a:r>
              <a:rPr lang="en-GB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fundamentally ethical approach to leadership, what are the distinctive behaviours that </a:t>
            </a:r>
          </a:p>
          <a:p>
            <a:pPr marL="0" marR="0" indent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</a:t>
            </a:r>
            <a:r>
              <a:rPr lang="en-GB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support the view that authentic transformational leadership constitutes ethical leadership?</a:t>
            </a:r>
            <a:endParaRPr lang="en-US" sz="20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74955" marR="0" indent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What situations or circumstances might arise that could put a transformational team leader </a:t>
            </a:r>
          </a:p>
          <a:p>
            <a:pPr marL="0" marR="0" indent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</a:t>
            </a:r>
            <a:r>
              <a:rPr lang="en-GB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into a dilemma where he or she has to choose between achieving team effectiveness and    </a:t>
            </a:r>
          </a:p>
          <a:p>
            <a:pPr marL="0" marR="0" indent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</a:t>
            </a:r>
            <a:r>
              <a:rPr lang="en-GB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organizational goals, on the one hand, or promoting the welfare and development of team </a:t>
            </a:r>
          </a:p>
          <a:p>
            <a:pPr marL="0" marR="0" indent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</a:t>
            </a:r>
            <a:r>
              <a:rPr lang="en-GB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members, on the other hand? Would the team leader’s decision to emphasize one choice </a:t>
            </a:r>
          </a:p>
          <a:p>
            <a:pPr marL="0" marR="0" indent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</a:t>
            </a:r>
            <a:r>
              <a:rPr lang="en-GB" sz="20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over the other necessarily make the leader’s actions any more or less moral or ethical?</a:t>
            </a:r>
            <a:endParaRPr lang="en-US" sz="20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74955" marR="0" indent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chemeClr val="bg1"/>
              </a:solidFill>
              <a:effectLst/>
              <a:latin typeface="Arno Pro"/>
              <a:ea typeface="Times New Roman" panose="02020603050405020304" pitchFamily="18" charset="0"/>
              <a:cs typeface="Arno Pro"/>
            </a:endParaRPr>
          </a:p>
          <a:p>
            <a:pPr marL="0" marR="0" inden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</a:tabLst>
            </a:pPr>
            <a:endParaRPr lang="en-US" sz="240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27DE8C-1AC2-69C7-6B81-19871B9E6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7E3B9F-F07E-8A1C-E7EB-DB585334A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131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70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B976C-3F96-7133-C8B2-F45C4FB1D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002EC-CC25-7B9C-7963-ECDC1B00E3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816" y="1690688"/>
            <a:ext cx="11010368" cy="5447197"/>
          </a:xfrm>
        </p:spPr>
        <p:txBody>
          <a:bodyPr>
            <a:normAutofit fontScale="77500" lnSpcReduction="20000"/>
          </a:bodyPr>
          <a:lstStyle/>
          <a:p>
            <a:pPr marL="0" marR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3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What practical implications or effects emerge for followers from the </a:t>
            </a:r>
          </a:p>
          <a:p>
            <a:pPr marL="0" marR="0" indent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</a:t>
            </a:r>
            <a:r>
              <a:rPr lang="en-GB" sz="3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reality that a given ­organizational leader can be either displaying </a:t>
            </a:r>
          </a:p>
          <a:p>
            <a:pPr marL="0" marR="0" indent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</a:t>
            </a:r>
            <a:r>
              <a:rPr lang="en-GB" sz="3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 ethical, ‘authentic’ transformational leadership or a less ethical, </a:t>
            </a:r>
          </a:p>
          <a:p>
            <a:pPr marL="0" marR="0" indent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</a:t>
            </a:r>
            <a:r>
              <a:rPr lang="en-GB" sz="3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‘pseudo’ form of transformational leadership? Would it ever be </a:t>
            </a:r>
          </a:p>
          <a:p>
            <a:pPr marL="0" marR="0" indent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</a:t>
            </a:r>
            <a:r>
              <a:rPr lang="en-GB" sz="3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possible for an authentically transformational leader to display a </a:t>
            </a:r>
          </a:p>
          <a:p>
            <a:pPr marL="0" marR="0" indent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</a:t>
            </a:r>
            <a:r>
              <a:rPr lang="en-GB" sz="3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leadership ‘dark side’?</a:t>
            </a:r>
            <a:endParaRPr lang="en-US" sz="36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74955" marR="0" indent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6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3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What does it mean that in a transformational leadership approach </a:t>
            </a:r>
          </a:p>
          <a:p>
            <a:pPr marL="0" marR="0" indent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</a:t>
            </a:r>
            <a:r>
              <a:rPr lang="en-GB" sz="3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leader and a follower tend to engage in mutual change and </a:t>
            </a:r>
          </a:p>
          <a:p>
            <a:pPr marL="0" marR="0" indent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</a:t>
            </a:r>
            <a:r>
              <a:rPr lang="en-GB" sz="3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development? What might an example of such mutual change and </a:t>
            </a:r>
          </a:p>
          <a:p>
            <a:pPr marL="0" marR="0" indent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</a:t>
            </a:r>
            <a:r>
              <a:rPr lang="en-GB" sz="36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development look like?</a:t>
            </a:r>
            <a:endParaRPr lang="en-US" sz="36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indent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27DE8C-1AC2-69C7-6B81-19871B9E6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7E3B9F-F07E-8A1C-E7EB-DB585334A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860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70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B7310-B31E-BB1B-61E8-84D5D6224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Framing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75512-CB9A-E13C-067F-2695EF6291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63263" cy="4351338"/>
          </a:xfrm>
        </p:spPr>
        <p:txBody>
          <a:bodyPr>
            <a:normAutofit/>
          </a:bodyPr>
          <a:lstStyle/>
          <a:p>
            <a: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‘How can leaders create positive change for themselves, their followers, and their organizations?’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572CFF-6AF6-A284-A58B-23C354017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2023, R.M. McManus, S.J. Ward, &amp; A.K. Perry           Ethical Leadership: A Primer, Edward Elgar,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E800A8-1CB6-F808-742D-61B9B03AD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039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2A9ADF-B378-B8E0-DE68-944D856C9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2023, R.M. McManus, S.J. Ward, &amp; A.K. Perry           Ethical Leadership: A Primer, Edward Elgar,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9FCF84-5A5A-53EE-4D6E-29ED25B14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DDB9495-3197-BC92-1D5B-AFD76028118E}"/>
              </a:ext>
            </a:extLst>
          </p:cNvPr>
          <p:cNvSpPr txBox="1"/>
          <p:nvPr/>
        </p:nvSpPr>
        <p:spPr>
          <a:xfrm>
            <a:off x="742950" y="371476"/>
            <a:ext cx="22956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Timeline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9A0057A-CEF1-DE43-2432-E55371AC64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3127" y="-1615044"/>
            <a:ext cx="11353800" cy="1135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083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70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1068F-F8AF-49BB-218F-7222131CE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B9FE47-FFF4-10E5-C27D-371F84E98E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8" y="1079111"/>
            <a:ext cx="11033504" cy="772392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</a:pP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James MacGregor Burns coins the term “transforming leadership” in </a:t>
            </a:r>
            <a:r>
              <a:rPr lang="en-US" sz="3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Leadership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(1978)</a:t>
            </a:r>
          </a:p>
          <a:p>
            <a:pPr marL="0" indent="0">
              <a:lnSpc>
                <a:spcPct val="100000"/>
              </a:lnSpc>
              <a:buNone/>
            </a:pPr>
            <a:endParaRPr lang="en-US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Bass’s Transformational Leadership Model (1985)</a:t>
            </a:r>
          </a:p>
          <a:p>
            <a:pPr>
              <a:lnSpc>
                <a:spcPct val="100000"/>
              </a:lnSpc>
            </a:pPr>
            <a:endParaRPr lang="en-US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Bennis and Nanus ‘Transforming Leadership’ (1985)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en-US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Kouzes and Posner’s </a:t>
            </a:r>
            <a:r>
              <a:rPr lang="en-US" sz="3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Leadership Challenge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(1987/2002)</a:t>
            </a:r>
          </a:p>
          <a:p>
            <a:pPr>
              <a:lnSpc>
                <a:spcPct val="100000"/>
              </a:lnSpc>
            </a:pPr>
            <a:endParaRPr lang="en-US" sz="3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Podsakoff, et. al. ‘Transforming Leadership’ (1990)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en-US" sz="2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</a:pPr>
            <a:endParaRPr lang="en-US" sz="2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</a:pPr>
            <a:endParaRPr lang="en-US" sz="2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sz="2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en-US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en-US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lvl="1"/>
            <a:endParaRPr lang="en-US" i="1" dirty="0">
              <a:solidFill>
                <a:schemeClr val="bg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661162-B660-CDCF-B660-4C04E8DD1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2023, R.M. McManus, S.J. Ward, &amp; A.K. Perry           Ethical Leadership: A Primer, Edward Elgar,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FBDE71-2323-08FE-3A39-0DC7142A5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408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B296B00-808E-C271-822F-1A7657A46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38FE6C6-DAE8-CBA2-4D9C-76EFF0E4E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D93BA32-C1DF-CB72-83C7-514243A915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5294" y="-963796"/>
            <a:ext cx="9493135" cy="949313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91EB178-47C0-C8BC-EB70-EB4898ECFAE2}"/>
              </a:ext>
            </a:extLst>
          </p:cNvPr>
          <p:cNvSpPr txBox="1"/>
          <p:nvPr/>
        </p:nvSpPr>
        <p:spPr>
          <a:xfrm>
            <a:off x="2327563" y="136525"/>
            <a:ext cx="72885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Major Typologies of Transformational Leadership</a:t>
            </a:r>
          </a:p>
        </p:txBody>
      </p:sp>
    </p:spTree>
    <p:extLst>
      <p:ext uri="{BB962C8B-B14F-4D97-AF65-F5344CB8AC3E}">
        <p14:creationId xmlns:p14="http://schemas.microsoft.com/office/powerpoint/2010/main" val="1295187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70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4F369-06F0-0EC4-6684-20BC2B5E0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Major concepts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1E057-E113-A3F4-D1F2-D71B96218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Idealized Influence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Inspirational Motivation</a:t>
            </a: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Intellectual Stimulation</a:t>
            </a: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Individual Consideration </a:t>
            </a: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B42B00-0F4A-F936-B64F-1FEBAB771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6167F3-594F-DEAD-34BF-A930C6CF0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000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70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4F369-06F0-0EC4-6684-20BC2B5E0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Critiques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1E057-E113-A3F4-D1F2-D71B96218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143510" algn="l"/>
                <a:tab pos="287655" algn="l"/>
                <a:tab pos="431800" algn="l"/>
                <a:tab pos="575945" algn="l"/>
                <a:tab pos="719455" algn="l"/>
                <a:tab pos="863600" algn="l"/>
              </a:tabLst>
            </a:pPr>
            <a:r>
              <a:rPr lang="en-GB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Overlap and confusion between transformational leadership and other approaches to leadership</a:t>
            </a:r>
          </a:p>
          <a:p>
            <a:pPr>
              <a:lnSpc>
                <a:spcPct val="100000"/>
              </a:lnSpc>
              <a:spcBef>
                <a:spcPts val="0"/>
              </a:spcBef>
              <a:tabLst>
                <a:tab pos="143510" algn="l"/>
                <a:tab pos="287655" algn="l"/>
                <a:tab pos="431800" algn="l"/>
                <a:tab pos="575945" algn="l"/>
                <a:tab pos="719455" algn="l"/>
                <a:tab pos="863600" algn="l"/>
              </a:tabLst>
            </a:pPr>
            <a:endParaRPr lang="en-GB" sz="3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Calling followers to a higher ethical level</a:t>
            </a: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Transformational leadership’s potential ‘dark side’</a:t>
            </a: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B42B00-0F4A-F936-B64F-1FEBAB771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6167F3-594F-DEAD-34BF-A930C6CF0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718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70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4F369-06F0-0EC4-6684-20BC2B5E0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Ethical Implications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1E057-E113-A3F4-D1F2-D71B96218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tabLst>
                <a:tab pos="143510" algn="l"/>
                <a:tab pos="287655" algn="l"/>
                <a:tab pos="431800" algn="l"/>
                <a:tab pos="575945" algn="l"/>
                <a:tab pos="719455" algn="l"/>
                <a:tab pos="863600" algn="l"/>
              </a:tabLst>
            </a:pP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Dynamic </a:t>
            </a:r>
            <a:r>
              <a:rPr lang="en-GB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between reality and perception between leaders and followers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Obligation to balance development of followers with the results of their organizations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B42B00-0F4A-F936-B64F-1FEBAB771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6167F3-594F-DEAD-34BF-A930C6CF0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640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3709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9B16A-4957-5418-DC2E-FCEB6F81B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5991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Quote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0CE0A7-FD14-DAFD-5254-4E7287A908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0500"/>
            <a:ext cx="10515600" cy="4351338"/>
          </a:xfrm>
        </p:spPr>
        <p:txBody>
          <a:bodyPr>
            <a:noAutofit/>
          </a:bodyPr>
          <a:lstStyle/>
          <a:p>
            <a:pPr marL="0" marR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43510" algn="l"/>
                <a:tab pos="287655" algn="l"/>
                <a:tab pos="431800" algn="l"/>
                <a:tab pos="575945" algn="l"/>
                <a:tab pos="719455" algn="l"/>
                <a:tab pos="863600" algn="l"/>
              </a:tabLst>
            </a:pPr>
            <a:r>
              <a:rPr lang="en-GB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‘</a:t>
            </a:r>
            <a:r>
              <a:rPr lang="en-GB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en-GB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 most important aspects of transformational leadership are the leader, follower, and the goal, as well as the relationship between the leader and follower and their means of achieving the goal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.’</a:t>
            </a:r>
            <a:endParaRPr lang="en-US" dirty="0">
              <a:solidFill>
                <a:schemeClr val="bg1"/>
              </a:solidFill>
              <a:effectLst/>
              <a:latin typeface="Arial" panose="020B0604020202020204" pitchFamily="34" charset="0"/>
              <a:ea typeface="Arno Pro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43F9DC-E57E-7795-63FF-9DDEDBBB5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2023, R.M. McManus, S.J. Ward, &amp; A.K. Perry           Ethical Leadership: A Primer, Edward Elgar, 2023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8E701F-AA73-5A3A-9DB2-9ABD34AAA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EE1C7-6583-CA4A-A966-65B8C42A455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408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1004</TotalTime>
  <Words>903</Words>
  <Application>Microsoft Macintosh PowerPoint</Application>
  <PresentationFormat>Widescreen</PresentationFormat>
  <Paragraphs>112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Arno Pro</vt:lpstr>
      <vt:lpstr>Calibri</vt:lpstr>
      <vt:lpstr>Calibri Light</vt:lpstr>
      <vt:lpstr>Office Theme</vt:lpstr>
      <vt:lpstr>PowerPoint Presentation</vt:lpstr>
      <vt:lpstr>Framing Question</vt:lpstr>
      <vt:lpstr>PowerPoint Presentation</vt:lpstr>
      <vt:lpstr>History</vt:lpstr>
      <vt:lpstr>PowerPoint Presentation</vt:lpstr>
      <vt:lpstr>Major concepts</vt:lpstr>
      <vt:lpstr>Critiques</vt:lpstr>
      <vt:lpstr>Ethical Implications</vt:lpstr>
      <vt:lpstr>Key Quote</vt:lpstr>
      <vt:lpstr>PowerPoint Presentation</vt:lpstr>
      <vt:lpstr>Case Study: Transformational Leadership of Daniel Schulman, President and CEO of PayPal</vt:lpstr>
      <vt:lpstr>PowerPoint Presentation</vt:lpstr>
      <vt:lpstr>Discussion Questions</vt:lpstr>
      <vt:lpstr>Discussion 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McManus</dc:creator>
  <cp:lastModifiedBy>Robert McManus</cp:lastModifiedBy>
  <cp:revision>31</cp:revision>
  <dcterms:created xsi:type="dcterms:W3CDTF">2022-12-26T20:40:06Z</dcterms:created>
  <dcterms:modified xsi:type="dcterms:W3CDTF">2023-06-25T13:32:58Z</dcterms:modified>
</cp:coreProperties>
</file>