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7" r:id="rId2"/>
    <p:sldId id="258" r:id="rId3"/>
    <p:sldId id="261" r:id="rId4"/>
    <p:sldId id="279" r:id="rId5"/>
    <p:sldId id="263" r:id="rId6"/>
    <p:sldId id="282" r:id="rId7"/>
    <p:sldId id="265" r:id="rId8"/>
    <p:sldId id="281" r:id="rId9"/>
    <p:sldId id="268" r:id="rId10"/>
    <p:sldId id="272" r:id="rId11"/>
    <p:sldId id="266" r:id="rId12"/>
    <p:sldId id="273" r:id="rId13"/>
    <p:sldId id="276" r:id="rId14"/>
    <p:sldId id="28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70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52"/>
    <p:restoredTop sz="95859"/>
  </p:normalViewPr>
  <p:slideViewPr>
    <p:cSldViewPr snapToGrid="0">
      <p:cViewPr varScale="1">
        <p:scale>
          <a:sx n="107" d="100"/>
          <a:sy n="107" d="100"/>
        </p:scale>
        <p:origin x="19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C0804-89DA-0E4F-A219-E4F29885F4AD}" type="datetimeFigureOut">
              <a:rPr lang="en-US" smtClean="0"/>
              <a:t>6/25/23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86432D-EAC7-4B47-BEA0-55C8E055B537}" type="slidenum">
              <a:rPr lang="en-US" smtClean="0"/>
              <a:t>‹#›</a:t>
            </a:fld>
            <a:endParaRPr lang="en-US"/>
          </a:p>
        </p:txBody>
      </p:sp>
    </p:spTree>
    <p:extLst>
      <p:ext uri="{BB962C8B-B14F-4D97-AF65-F5344CB8AC3E}">
        <p14:creationId xmlns:p14="http://schemas.microsoft.com/office/powerpoint/2010/main" val="3102734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13DAD-39FF-2DE4-A726-551DCDBE93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231E9C-A3F7-9E79-D56B-5E344DC0D9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18757C-5273-2DF5-7521-FC38CEBEDC53}"/>
              </a:ext>
            </a:extLst>
          </p:cNvPr>
          <p:cNvSpPr>
            <a:spLocks noGrp="1"/>
          </p:cNvSpPr>
          <p:nvPr>
            <p:ph type="dt" sz="half" idx="10"/>
          </p:nvPr>
        </p:nvSpPr>
        <p:spPr/>
        <p:txBody>
          <a:bodyPr/>
          <a:lstStyle/>
          <a:p>
            <a:fld id="{D80648F7-0BE5-284A-91D0-05AFAC315B61}" type="datetime1">
              <a:rPr lang="en-US" smtClean="0"/>
              <a:t>6/25/23</a:t>
            </a:fld>
            <a:endParaRPr lang="en-US"/>
          </a:p>
        </p:txBody>
      </p:sp>
      <p:sp>
        <p:nvSpPr>
          <p:cNvPr id="5" name="Footer Placeholder 4">
            <a:extLst>
              <a:ext uri="{FF2B5EF4-FFF2-40B4-BE49-F238E27FC236}">
                <a16:creationId xmlns:a16="http://schemas.microsoft.com/office/drawing/2014/main" id="{3B05CC29-8071-CB02-26FE-9E30575511C5}"/>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9DF02948-811E-7617-D545-B2559E4FD030}"/>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852896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F19-D7D4-305C-6094-7203CEFB1F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D7928D-2750-A0BF-ED29-59FC2ACFE6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EACD0-A7FA-4151-7A45-2A2CDB62BC50}"/>
              </a:ext>
            </a:extLst>
          </p:cNvPr>
          <p:cNvSpPr>
            <a:spLocks noGrp="1"/>
          </p:cNvSpPr>
          <p:nvPr>
            <p:ph type="dt" sz="half" idx="10"/>
          </p:nvPr>
        </p:nvSpPr>
        <p:spPr/>
        <p:txBody>
          <a:bodyPr/>
          <a:lstStyle/>
          <a:p>
            <a:fld id="{0D34F0E9-EEFC-DE43-909D-F2E51F9E3DF2}" type="datetime1">
              <a:rPr lang="en-US" smtClean="0"/>
              <a:t>6/25/23</a:t>
            </a:fld>
            <a:endParaRPr lang="en-US"/>
          </a:p>
        </p:txBody>
      </p:sp>
      <p:sp>
        <p:nvSpPr>
          <p:cNvPr id="5" name="Footer Placeholder 4">
            <a:extLst>
              <a:ext uri="{FF2B5EF4-FFF2-40B4-BE49-F238E27FC236}">
                <a16:creationId xmlns:a16="http://schemas.microsoft.com/office/drawing/2014/main" id="{67CFCF8A-57AE-D0CD-599A-E5648E3C4322}"/>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21DC2B25-8DB4-F507-2CB5-3CC375101B27}"/>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14474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C9A5F9-BB38-CDB1-4957-D4B38A9925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8186EA-715C-8E54-2D79-2C7D65AC24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FE4DD-EFAA-6334-2DF3-FACAA839060F}"/>
              </a:ext>
            </a:extLst>
          </p:cNvPr>
          <p:cNvSpPr>
            <a:spLocks noGrp="1"/>
          </p:cNvSpPr>
          <p:nvPr>
            <p:ph type="dt" sz="half" idx="10"/>
          </p:nvPr>
        </p:nvSpPr>
        <p:spPr/>
        <p:txBody>
          <a:bodyPr/>
          <a:lstStyle/>
          <a:p>
            <a:fld id="{CB5C1CFF-0B3C-1E48-A0B2-348C4FD1161F}" type="datetime1">
              <a:rPr lang="en-US" smtClean="0"/>
              <a:t>6/25/23</a:t>
            </a:fld>
            <a:endParaRPr lang="en-US"/>
          </a:p>
        </p:txBody>
      </p:sp>
      <p:sp>
        <p:nvSpPr>
          <p:cNvPr id="5" name="Footer Placeholder 4">
            <a:extLst>
              <a:ext uri="{FF2B5EF4-FFF2-40B4-BE49-F238E27FC236}">
                <a16:creationId xmlns:a16="http://schemas.microsoft.com/office/drawing/2014/main" id="{ECA34506-EABC-203F-C884-A6A44D28F162}"/>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0100616C-246B-AA00-F9D5-A53DAF88D984}"/>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27690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80A94-327B-BCD1-7D7A-1096386498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67349F-37B0-8C6A-FDBA-A70FE237B0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AE706C-0AA8-0221-98E2-2054A05F03A0}"/>
              </a:ext>
            </a:extLst>
          </p:cNvPr>
          <p:cNvSpPr>
            <a:spLocks noGrp="1"/>
          </p:cNvSpPr>
          <p:nvPr>
            <p:ph type="dt" sz="half" idx="10"/>
          </p:nvPr>
        </p:nvSpPr>
        <p:spPr/>
        <p:txBody>
          <a:bodyPr/>
          <a:lstStyle/>
          <a:p>
            <a:fld id="{C8BECC80-6187-1746-8D55-86EBD2C126DA}" type="datetime1">
              <a:rPr lang="en-US" smtClean="0"/>
              <a:t>6/25/23</a:t>
            </a:fld>
            <a:endParaRPr lang="en-US"/>
          </a:p>
        </p:txBody>
      </p:sp>
      <p:sp>
        <p:nvSpPr>
          <p:cNvPr id="5" name="Footer Placeholder 4">
            <a:extLst>
              <a:ext uri="{FF2B5EF4-FFF2-40B4-BE49-F238E27FC236}">
                <a16:creationId xmlns:a16="http://schemas.microsoft.com/office/drawing/2014/main" id="{31E0D9AC-89E2-6E93-AF66-15CA34FD5C65}"/>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CEAACD20-6C4A-5A23-3F84-0595CEF50ED4}"/>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80974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E5873-8ACF-DEC3-BDB0-5F79814D1D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BC0E86-FAF7-A1B2-F310-FB84F1F61F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01A48A-3F5A-4E0D-F85E-228861130885}"/>
              </a:ext>
            </a:extLst>
          </p:cNvPr>
          <p:cNvSpPr>
            <a:spLocks noGrp="1"/>
          </p:cNvSpPr>
          <p:nvPr>
            <p:ph type="dt" sz="half" idx="10"/>
          </p:nvPr>
        </p:nvSpPr>
        <p:spPr/>
        <p:txBody>
          <a:bodyPr/>
          <a:lstStyle/>
          <a:p>
            <a:fld id="{7309DC1F-EAC6-AF44-B705-2264E5751A68}" type="datetime1">
              <a:rPr lang="en-US" smtClean="0"/>
              <a:t>6/25/23</a:t>
            </a:fld>
            <a:endParaRPr lang="en-US"/>
          </a:p>
        </p:txBody>
      </p:sp>
      <p:sp>
        <p:nvSpPr>
          <p:cNvPr id="5" name="Footer Placeholder 4">
            <a:extLst>
              <a:ext uri="{FF2B5EF4-FFF2-40B4-BE49-F238E27FC236}">
                <a16:creationId xmlns:a16="http://schemas.microsoft.com/office/drawing/2014/main" id="{DE907F7D-116A-2145-8399-8405081D8751}"/>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1DF5CFF4-DA5B-70B0-BF30-B619925095C0}"/>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630155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40DD6-CDC9-E0AF-8C1E-B7F141E5B2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92FDEE-500E-EC5E-DDC8-B58CA856AC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73CE86-9A3A-E8F0-CC79-C941D9EE73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10033C-2C11-4640-AE56-4951FFCD9B04}"/>
              </a:ext>
            </a:extLst>
          </p:cNvPr>
          <p:cNvSpPr>
            <a:spLocks noGrp="1"/>
          </p:cNvSpPr>
          <p:nvPr>
            <p:ph type="dt" sz="half" idx="10"/>
          </p:nvPr>
        </p:nvSpPr>
        <p:spPr/>
        <p:txBody>
          <a:bodyPr/>
          <a:lstStyle/>
          <a:p>
            <a:fld id="{47342721-D796-8E44-AD94-7E8D4B2275AD}" type="datetime1">
              <a:rPr lang="en-US" smtClean="0"/>
              <a:t>6/25/23</a:t>
            </a:fld>
            <a:endParaRPr lang="en-US"/>
          </a:p>
        </p:txBody>
      </p:sp>
      <p:sp>
        <p:nvSpPr>
          <p:cNvPr id="6" name="Footer Placeholder 5">
            <a:extLst>
              <a:ext uri="{FF2B5EF4-FFF2-40B4-BE49-F238E27FC236}">
                <a16:creationId xmlns:a16="http://schemas.microsoft.com/office/drawing/2014/main" id="{8A8D7A2F-240C-9591-450E-9F187367CA80}"/>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FE509526-C1F9-C51B-C8E9-49DECD26B7E0}"/>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210786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2113C-E4D6-8041-69F4-51978C531B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3B9A64-F303-8B32-66D8-9EF86B18A0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2A1ADB-6A74-45BE-3B19-86419C3A3A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F8B87D-9F74-CED8-E4C0-97B6D43A7B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3317AC-A97C-2FA6-C47F-8D54C2C96A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E092C9-A18C-8C1D-AA57-E6AC4200D728}"/>
              </a:ext>
            </a:extLst>
          </p:cNvPr>
          <p:cNvSpPr>
            <a:spLocks noGrp="1"/>
          </p:cNvSpPr>
          <p:nvPr>
            <p:ph type="dt" sz="half" idx="10"/>
          </p:nvPr>
        </p:nvSpPr>
        <p:spPr/>
        <p:txBody>
          <a:bodyPr/>
          <a:lstStyle/>
          <a:p>
            <a:fld id="{C1C79B8B-A0BE-F149-8841-007F7166CE00}" type="datetime1">
              <a:rPr lang="en-US" smtClean="0"/>
              <a:t>6/25/23</a:t>
            </a:fld>
            <a:endParaRPr lang="en-US"/>
          </a:p>
        </p:txBody>
      </p:sp>
      <p:sp>
        <p:nvSpPr>
          <p:cNvPr id="8" name="Footer Placeholder 7">
            <a:extLst>
              <a:ext uri="{FF2B5EF4-FFF2-40B4-BE49-F238E27FC236}">
                <a16:creationId xmlns:a16="http://schemas.microsoft.com/office/drawing/2014/main" id="{9B20C087-38B3-235D-84C2-857F612A3AE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9" name="Slide Number Placeholder 8">
            <a:extLst>
              <a:ext uri="{FF2B5EF4-FFF2-40B4-BE49-F238E27FC236}">
                <a16:creationId xmlns:a16="http://schemas.microsoft.com/office/drawing/2014/main" id="{27559E3D-BE7C-92C2-FD52-A04B621A9AEF}"/>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44960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48DA-DBC0-C437-3199-0ACE19DAB2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1DEE5A-88DF-2A69-A8C3-6C51AD5D2C76}"/>
              </a:ext>
            </a:extLst>
          </p:cNvPr>
          <p:cNvSpPr>
            <a:spLocks noGrp="1"/>
          </p:cNvSpPr>
          <p:nvPr>
            <p:ph type="dt" sz="half" idx="10"/>
          </p:nvPr>
        </p:nvSpPr>
        <p:spPr/>
        <p:txBody>
          <a:bodyPr/>
          <a:lstStyle/>
          <a:p>
            <a:fld id="{24094FB3-A0FC-0043-B706-834623114F7C}" type="datetime1">
              <a:rPr lang="en-US" smtClean="0"/>
              <a:t>6/25/23</a:t>
            </a:fld>
            <a:endParaRPr lang="en-US"/>
          </a:p>
        </p:txBody>
      </p:sp>
      <p:sp>
        <p:nvSpPr>
          <p:cNvPr id="4" name="Footer Placeholder 3">
            <a:extLst>
              <a:ext uri="{FF2B5EF4-FFF2-40B4-BE49-F238E27FC236}">
                <a16:creationId xmlns:a16="http://schemas.microsoft.com/office/drawing/2014/main" id="{2152E9F3-5E9D-9709-1731-D45C7D54EF66}"/>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9A1EAD84-DB25-EF37-5EA0-B271FDD7E0C9}"/>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191088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4E314B-96A7-259A-3F7B-0FA46B6AF132}"/>
              </a:ext>
            </a:extLst>
          </p:cNvPr>
          <p:cNvSpPr>
            <a:spLocks noGrp="1"/>
          </p:cNvSpPr>
          <p:nvPr>
            <p:ph type="dt" sz="half" idx="10"/>
          </p:nvPr>
        </p:nvSpPr>
        <p:spPr/>
        <p:txBody>
          <a:bodyPr/>
          <a:lstStyle/>
          <a:p>
            <a:fld id="{B2843FE3-1913-974B-9B00-BF33C23B699D}" type="datetime1">
              <a:rPr lang="en-US" smtClean="0"/>
              <a:t>6/25/23</a:t>
            </a:fld>
            <a:endParaRPr lang="en-US"/>
          </a:p>
        </p:txBody>
      </p:sp>
      <p:sp>
        <p:nvSpPr>
          <p:cNvPr id="3" name="Footer Placeholder 2">
            <a:extLst>
              <a:ext uri="{FF2B5EF4-FFF2-40B4-BE49-F238E27FC236}">
                <a16:creationId xmlns:a16="http://schemas.microsoft.com/office/drawing/2014/main" id="{442C4618-5773-7C50-0EF2-A80E828B5B5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4" name="Slide Number Placeholder 3">
            <a:extLst>
              <a:ext uri="{FF2B5EF4-FFF2-40B4-BE49-F238E27FC236}">
                <a16:creationId xmlns:a16="http://schemas.microsoft.com/office/drawing/2014/main" id="{ACF6A84A-DD91-61F6-7AC6-7F2497A6849C}"/>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98450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1837B-1E28-DE66-FA1A-2C389E5153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116F6C-DBDB-4B0F-6AEE-80273577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E8FA02-77F5-E70D-118D-6EA78A6980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67E629-92BA-5D68-6895-4DA8EE15F501}"/>
              </a:ext>
            </a:extLst>
          </p:cNvPr>
          <p:cNvSpPr>
            <a:spLocks noGrp="1"/>
          </p:cNvSpPr>
          <p:nvPr>
            <p:ph type="dt" sz="half" idx="10"/>
          </p:nvPr>
        </p:nvSpPr>
        <p:spPr/>
        <p:txBody>
          <a:bodyPr/>
          <a:lstStyle/>
          <a:p>
            <a:fld id="{602D0A53-8714-8843-B5AC-52818F69AE85}" type="datetime1">
              <a:rPr lang="en-US" smtClean="0"/>
              <a:t>6/25/23</a:t>
            </a:fld>
            <a:endParaRPr lang="en-US"/>
          </a:p>
        </p:txBody>
      </p:sp>
      <p:sp>
        <p:nvSpPr>
          <p:cNvPr id="6" name="Footer Placeholder 5">
            <a:extLst>
              <a:ext uri="{FF2B5EF4-FFF2-40B4-BE49-F238E27FC236}">
                <a16:creationId xmlns:a16="http://schemas.microsoft.com/office/drawing/2014/main" id="{EEE1B7FE-E217-AC2C-0C15-BB87134BE9F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7249F77C-4386-B816-D8D4-EA09A0775573}"/>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966325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2BABA-CD95-6223-CAC9-F64B8121C8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6B628D-D394-047E-115E-4225FEDDA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ED8F92-59E7-1D25-C33D-78F5EF4EE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290461-F93D-B533-C915-4DE7E4BE034E}"/>
              </a:ext>
            </a:extLst>
          </p:cNvPr>
          <p:cNvSpPr>
            <a:spLocks noGrp="1"/>
          </p:cNvSpPr>
          <p:nvPr>
            <p:ph type="dt" sz="half" idx="10"/>
          </p:nvPr>
        </p:nvSpPr>
        <p:spPr/>
        <p:txBody>
          <a:bodyPr/>
          <a:lstStyle/>
          <a:p>
            <a:fld id="{39D1A339-763A-4848-9FEE-A915F0BF0802}" type="datetime1">
              <a:rPr lang="en-US" smtClean="0"/>
              <a:t>6/25/23</a:t>
            </a:fld>
            <a:endParaRPr lang="en-US"/>
          </a:p>
        </p:txBody>
      </p:sp>
      <p:sp>
        <p:nvSpPr>
          <p:cNvPr id="6" name="Footer Placeholder 5">
            <a:extLst>
              <a:ext uri="{FF2B5EF4-FFF2-40B4-BE49-F238E27FC236}">
                <a16:creationId xmlns:a16="http://schemas.microsoft.com/office/drawing/2014/main" id="{F0622BD4-FD79-BDB3-B2AF-C5FE084D0F77}"/>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6EA299AA-FA08-43AC-F1D4-07260B53E5A3}"/>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4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897353-84E3-94D9-944A-4EB32FBFC2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9E3439-717E-2134-5C30-1E3A042CC4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C2A31-714F-5BED-1671-63DE807A06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D672B-F259-D347-BEAE-2A4D7F34DAFD}" type="datetime1">
              <a:rPr lang="en-US" smtClean="0"/>
              <a:t>6/25/23</a:t>
            </a:fld>
            <a:endParaRPr lang="en-US"/>
          </a:p>
        </p:txBody>
      </p:sp>
      <p:sp>
        <p:nvSpPr>
          <p:cNvPr id="5" name="Footer Placeholder 4">
            <a:extLst>
              <a:ext uri="{FF2B5EF4-FFF2-40B4-BE49-F238E27FC236}">
                <a16:creationId xmlns:a16="http://schemas.microsoft.com/office/drawing/2014/main" id="{8A6D0C4A-9C19-1B65-C40A-9C73FA3885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69A4D767-222F-3A11-E7CF-7A336008B1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EE1C7-6583-CA4A-A966-65B8C42A4551}" type="slidenum">
              <a:rPr lang="en-US" smtClean="0"/>
              <a:t>‹#›</a:t>
            </a:fld>
            <a:endParaRPr lang="en-US"/>
          </a:p>
        </p:txBody>
      </p:sp>
    </p:spTree>
    <p:extLst>
      <p:ext uri="{BB962C8B-B14F-4D97-AF65-F5344CB8AC3E}">
        <p14:creationId xmlns:p14="http://schemas.microsoft.com/office/powerpoint/2010/main" val="88398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attachments.office.net/owa/rmm002%40marietta.edu/service.svc/s/GetAttachmentThumbnail?id=AAMkADNlZmQ4NjBjLTdjNDYtNDMwZC05Y2RlLWJkOTdmMTgyZTExMwBGAAAAAAAn6ida%2BIqVQqZUw34ylwAiBwC4yhjVkD2UT7TXfp6QqkAHAAAAAAEMAAC4yhjVkD2UT7TXfp6QqkAHAARu6cYBAAABEgAQAI2DDc2lsJVPs71PGtUT1cI%3D&amp;thumbnailType=2&amp;token=eyJhbGciOiJSUzI1NiIsImtpZCI6IkQ4OThGN0RDMjk2ODQ1MDk1RUUwREZGQ0MzODBBOTM5NjUwNDNFNjQiLCJ0eXAiOiJKV1QiLCJ4NXQiOiIySmozM0Nsb1JRbGU0Tl84dzRDcE9XVUVQbVEifQ.eyJvcmlnaW4iOiJodHRwczovL291dGxvb2sub2ZmaWNlLmNvbSIsInVjIjoiYWY2ZGE2M2VkYWM0NDFjNGJlOWNkZTY3NGMyODQzNDAiLCJ2ZXIiOiJFeGNoYW5nZS5DYWxsYmFjay5WMSIsImFwcGN0eHNlbmRlciI6Ik93YURvd25sb2FkQDRlNTQxYjY1LWZlNTEtNGQxYi05NTJkLTAwYzU5MmEyN2VlZSIsImlzc3JpbmciOiJXVyIsImFwcGN0eCI6IntcIm1zZXhjaHByb3RcIjpcIm93YVwiLFwicHVpZFwiOlwiMTE1Mzk3NzAyNTYxMjIwNDI2M1wiLFwic2NvcGVcIjpcIk93YURvd25sb2FkXCIsXCJvaWRcIjpcIjQ0YWRmMGZhLTk4OTgtNGJlYi1hZTZlLWFiZDA3MjU2ZGEzOFwiLFwicHJpbWFyeXNpZFwiOlwiUy0xLTUtMjEtMzU5MDg0MzgxOC0zMDA0OTYwMTYzLTQyMzMzNjYzMDktMTE0MjQxN1wifSIsIm5iZiI6MTY3MjA4NTM4NiwiZXhwIjoxNjcyMDg1OTg2LCJpc3MiOiIwMDAwMDAwMi0wMDAwLTBmZjEtY2UwMC0wMDAwMDAwMDAwMDBANGU1NDFiNjUtZmU1MS00ZDFiLTk1MmQtMDBjNTkyYTI3ZWVlIiwiYXVkIjoiMDAwMDAwMDItMDAwMC0wZmYxLWNlMDAtMDAwMDAwMDAwMDAwL2F0dGFjaG1lbnRzLm9mZmljZS5uZXRANGU1NDFiNjUtZmU1MS00ZDFiLTk1MmQtMDBjNTkyYTI3ZWVlIiwiaGFwcCI6Im93YSJ9.I-RwrmNzuKP0et1pGCYZGL8yaUrDJPi42PplLVl2j8NcoPZOH1uyP_qrj4Xx93ieniDJueU8ySmShmV6MSquO8eWts5XUmChCFRqdLtpnZovrZQOJ3O0JAibnodmvuZkSqil6nnX5ObDEFhP7adLMTf5OK69phcULJw89ogtXx0_Ji_zv7OO4IJAthB01EsnPetczUFfOmH0qgltc53IYd4_x5HsGmHp9oVw9Bk4UH16vg9fjo7ZwQSk9YXnJKt79Bd4Ou8R1fC5BdtaNgJwkbIIkn2sDAeZZcK05bySGFWr1fDuI2-DG8Vdlv-ZjIn-4gREtfvra4RbRzJlPhANVg&amp;X-OWA-CANARY=GCwr4NW8WEaD-SLG2kejzcAX_zR959oYmP_GQ_f9dzfrjBpvyeLrFxzy8GvFJRUPq3CmJa7G-04.&amp;owa=outlook.office.com&amp;scriptVer=20221209009.13&amp;animation=true"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738665C-C2D3-D107-E85E-1F21F68702F4}"/>
              </a:ext>
            </a:extLst>
          </p:cNvPr>
          <p:cNvSpPr>
            <a:spLocks noChangeArrowheads="1"/>
          </p:cNvSpPr>
          <p:nvPr/>
        </p:nvSpPr>
        <p:spPr bwMode="auto">
          <a:xfrm>
            <a:off x="5314950" y="22574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2049" name="Picture 3">
            <a:extLst>
              <a:ext uri="{FF2B5EF4-FFF2-40B4-BE49-F238E27FC236}">
                <a16:creationId xmlns:a16="http://schemas.microsoft.com/office/drawing/2014/main" id="{F390A59E-AC40-4F7E-3EE3-F518F25B8BB8}"/>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827383" y="0"/>
            <a:ext cx="5399999"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42949E0-D572-3A9E-D263-AF3EB1ED9C3D}"/>
              </a:ext>
            </a:extLst>
          </p:cNvPr>
          <p:cNvSpPr txBox="1"/>
          <p:nvPr/>
        </p:nvSpPr>
        <p:spPr>
          <a:xfrm>
            <a:off x="914400" y="685800"/>
            <a:ext cx="4987263" cy="1446550"/>
          </a:xfrm>
          <a:prstGeom prst="rect">
            <a:avLst/>
          </a:prstGeom>
          <a:noFill/>
        </p:spPr>
        <p:txBody>
          <a:bodyPr wrap="none" rtlCol="0">
            <a:spAutoFit/>
          </a:bodyPr>
          <a:lstStyle/>
          <a:p>
            <a:r>
              <a:rPr lang="en-US" sz="4400" i="1" dirty="0">
                <a:latin typeface="Arial" panose="020B0604020202020204" pitchFamily="34" charset="0"/>
                <a:cs typeface="Arial" panose="020B0604020202020204" pitchFamily="34" charset="0"/>
              </a:rPr>
              <a:t>Ethical Leadership:</a:t>
            </a:r>
          </a:p>
          <a:p>
            <a:r>
              <a:rPr lang="en-US" sz="4400" i="1" dirty="0">
                <a:latin typeface="Arial" panose="020B0604020202020204" pitchFamily="34" charset="0"/>
                <a:cs typeface="Arial" panose="020B0604020202020204" pitchFamily="34" charset="0"/>
              </a:rPr>
              <a:t>A Primer</a:t>
            </a:r>
          </a:p>
        </p:txBody>
      </p:sp>
      <p:sp>
        <p:nvSpPr>
          <p:cNvPr id="4" name="TextBox 3">
            <a:extLst>
              <a:ext uri="{FF2B5EF4-FFF2-40B4-BE49-F238E27FC236}">
                <a16:creationId xmlns:a16="http://schemas.microsoft.com/office/drawing/2014/main" id="{FE8E5322-A381-EFBD-8B57-41E53BE3D904}"/>
              </a:ext>
            </a:extLst>
          </p:cNvPr>
          <p:cNvSpPr txBox="1"/>
          <p:nvPr/>
        </p:nvSpPr>
        <p:spPr>
          <a:xfrm>
            <a:off x="914400" y="2257425"/>
            <a:ext cx="3062826" cy="2062103"/>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Chapter 15</a:t>
            </a:r>
          </a:p>
          <a:p>
            <a:r>
              <a:rPr lang="en-US" sz="3200" dirty="0">
                <a:latin typeface="Arial" panose="020B0604020202020204" pitchFamily="34" charset="0"/>
                <a:cs typeface="Arial" panose="020B0604020202020204" pitchFamily="34" charset="0"/>
              </a:rPr>
              <a:t>Followership</a:t>
            </a:r>
          </a:p>
          <a:p>
            <a:endParaRPr lang="en-US" sz="3200" dirty="0">
              <a:latin typeface="Arial" panose="020B0604020202020204" pitchFamily="34" charset="0"/>
              <a:cs typeface="Arial" panose="020B0604020202020204" pitchFamily="34" charset="0"/>
            </a:endParaRPr>
          </a:p>
          <a:p>
            <a:pPr marL="0" marR="0">
              <a:spcBef>
                <a:spcPts val="0"/>
              </a:spcBef>
              <a:spcAft>
                <a:spcPts val="0"/>
              </a:spcAft>
            </a:pPr>
            <a:r>
              <a:rPr lang="en-US" sz="3200" dirty="0">
                <a:effectLst/>
                <a:latin typeface="Arial" panose="020B0604020202020204" pitchFamily="34" charset="0"/>
                <a:ea typeface="Calibri" panose="020F0502020204030204" pitchFamily="34" charset="0"/>
                <a:cs typeface="Arial" panose="020B0604020202020204" pitchFamily="34" charset="0"/>
              </a:rPr>
              <a:t>Stanley J. Ward</a:t>
            </a:r>
          </a:p>
        </p:txBody>
      </p:sp>
      <p:sp>
        <p:nvSpPr>
          <p:cNvPr id="5" name="Footer Placeholder 4">
            <a:extLst>
              <a:ext uri="{FF2B5EF4-FFF2-40B4-BE49-F238E27FC236}">
                <a16:creationId xmlns:a16="http://schemas.microsoft.com/office/drawing/2014/main" id="{AAD86B81-E31A-0FE5-CD1E-42B90EB47F4D}"/>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EF946AEC-C88B-BE1C-7B1A-14223C3B5C81}"/>
              </a:ext>
            </a:extLst>
          </p:cNvPr>
          <p:cNvSpPr>
            <a:spLocks noGrp="1"/>
          </p:cNvSpPr>
          <p:nvPr>
            <p:ph type="sldNum" sz="quarter" idx="12"/>
          </p:nvPr>
        </p:nvSpPr>
        <p:spPr/>
        <p:txBody>
          <a:bodyPr/>
          <a:lstStyle/>
          <a:p>
            <a:fld id="{878EE1C7-6583-CA4A-A966-65B8C42A4551}" type="slidenum">
              <a:rPr lang="en-US" smtClean="0"/>
              <a:t>1</a:t>
            </a:fld>
            <a:endParaRPr lang="en-US" dirty="0"/>
          </a:p>
        </p:txBody>
      </p:sp>
    </p:spTree>
    <p:extLst>
      <p:ext uri="{BB962C8B-B14F-4D97-AF65-F5344CB8AC3E}">
        <p14:creationId xmlns:p14="http://schemas.microsoft.com/office/powerpoint/2010/main" val="359361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386A7D1-B8A3-7212-AB75-2D2E13E43B6A}"/>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3" name="Slide Number Placeholder 2">
            <a:extLst>
              <a:ext uri="{FF2B5EF4-FFF2-40B4-BE49-F238E27FC236}">
                <a16:creationId xmlns:a16="http://schemas.microsoft.com/office/drawing/2014/main" id="{891E47F4-E744-36BF-5872-77AE0BEA7D02}"/>
              </a:ext>
            </a:extLst>
          </p:cNvPr>
          <p:cNvSpPr>
            <a:spLocks noGrp="1"/>
          </p:cNvSpPr>
          <p:nvPr>
            <p:ph type="sldNum" sz="quarter" idx="12"/>
          </p:nvPr>
        </p:nvSpPr>
        <p:spPr/>
        <p:txBody>
          <a:bodyPr/>
          <a:lstStyle/>
          <a:p>
            <a:fld id="{878EE1C7-6583-CA4A-A966-65B8C42A4551}" type="slidenum">
              <a:rPr lang="en-US" smtClean="0"/>
              <a:t>10</a:t>
            </a:fld>
            <a:endParaRPr lang="en-US"/>
          </a:p>
        </p:txBody>
      </p:sp>
      <p:pic>
        <p:nvPicPr>
          <p:cNvPr id="14" name="Picture 13">
            <a:extLst>
              <a:ext uri="{FF2B5EF4-FFF2-40B4-BE49-F238E27FC236}">
                <a16:creationId xmlns:a16="http://schemas.microsoft.com/office/drawing/2014/main" id="{84F337DB-6260-778B-E89D-EB6B78B96615}"/>
              </a:ext>
            </a:extLst>
          </p:cNvPr>
          <p:cNvPicPr>
            <a:picLocks noChangeAspect="1"/>
          </p:cNvPicPr>
          <p:nvPr/>
        </p:nvPicPr>
        <p:blipFill>
          <a:blip r:embed="rId2"/>
          <a:stretch>
            <a:fillRect/>
          </a:stretch>
        </p:blipFill>
        <p:spPr>
          <a:xfrm>
            <a:off x="1531916" y="-1040081"/>
            <a:ext cx="8580913" cy="8580913"/>
          </a:xfrm>
          <a:prstGeom prst="rect">
            <a:avLst/>
          </a:prstGeom>
        </p:spPr>
      </p:pic>
    </p:spTree>
    <p:extLst>
      <p:ext uri="{BB962C8B-B14F-4D97-AF65-F5344CB8AC3E}">
        <p14:creationId xmlns:p14="http://schemas.microsoft.com/office/powerpoint/2010/main" val="3082577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87F87-0777-1B67-54D2-C3CD7EB9D0A8}"/>
              </a:ext>
            </a:extLst>
          </p:cNvPr>
          <p:cNvSpPr>
            <a:spLocks noGrp="1"/>
          </p:cNvSpPr>
          <p:nvPr>
            <p:ph type="title"/>
          </p:nvPr>
        </p:nvSpPr>
        <p:spPr/>
        <p:txBody>
          <a:bodyPr>
            <a:noAutofit/>
          </a:bodyPr>
          <a:lstStyle/>
          <a:p>
            <a:r>
              <a:rPr lang="en-US" dirty="0">
                <a:solidFill>
                  <a:schemeClr val="bg1"/>
                </a:solidFill>
                <a:latin typeface="Arial" panose="020B0604020202020204" pitchFamily="34" charset="0"/>
                <a:cs typeface="Arial" panose="020B0604020202020204" pitchFamily="34" charset="0"/>
              </a:rPr>
              <a:t>Case Study: The Southern Baptist Convention Sex Abuse Scandal</a:t>
            </a:r>
          </a:p>
        </p:txBody>
      </p:sp>
      <p:sp>
        <p:nvSpPr>
          <p:cNvPr id="3" name="Content Placeholder 2">
            <a:extLst>
              <a:ext uri="{FF2B5EF4-FFF2-40B4-BE49-F238E27FC236}">
                <a16:creationId xmlns:a16="http://schemas.microsoft.com/office/drawing/2014/main" id="{10C8157F-6860-9D3F-E100-2CA8AB8D42BF}"/>
              </a:ext>
            </a:extLst>
          </p:cNvPr>
          <p:cNvSpPr>
            <a:spLocks noGrp="1"/>
          </p:cNvSpPr>
          <p:nvPr>
            <p:ph idx="1"/>
          </p:nvPr>
        </p:nvSpPr>
        <p:spPr/>
        <p:txBody>
          <a:bodyPr/>
          <a:lstStyle/>
          <a:p>
            <a:pPr marL="0" indent="0">
              <a:buNone/>
            </a:pPr>
            <a:br>
              <a:rPr lang="en-US" dirty="0"/>
            </a:br>
            <a:endParaRPr lang="en-US" dirty="0"/>
          </a:p>
        </p:txBody>
      </p:sp>
      <p:sp>
        <p:nvSpPr>
          <p:cNvPr id="4" name="Footer Placeholder 3">
            <a:extLst>
              <a:ext uri="{FF2B5EF4-FFF2-40B4-BE49-F238E27FC236}">
                <a16:creationId xmlns:a16="http://schemas.microsoft.com/office/drawing/2014/main" id="{00CFEEC6-09F6-F4C8-E10C-414AC6FC4A96}"/>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85A4F6-22EB-12E8-90BE-E7B146A95DD9}"/>
              </a:ext>
            </a:extLst>
          </p:cNvPr>
          <p:cNvSpPr>
            <a:spLocks noGrp="1"/>
          </p:cNvSpPr>
          <p:nvPr>
            <p:ph type="sldNum" sz="quarter" idx="12"/>
          </p:nvPr>
        </p:nvSpPr>
        <p:spPr/>
        <p:txBody>
          <a:bodyPr/>
          <a:lstStyle/>
          <a:p>
            <a:fld id="{878EE1C7-6583-CA4A-A966-65B8C42A4551}" type="slidenum">
              <a:rPr lang="en-US" smtClean="0"/>
              <a:t>11</a:t>
            </a:fld>
            <a:endParaRPr lang="en-US"/>
          </a:p>
        </p:txBody>
      </p:sp>
    </p:spTree>
    <p:extLst>
      <p:ext uri="{BB962C8B-B14F-4D97-AF65-F5344CB8AC3E}">
        <p14:creationId xmlns:p14="http://schemas.microsoft.com/office/powerpoint/2010/main" val="546436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BA52624-CFB4-53E6-7090-9EF59516BAD0}"/>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3" name="Slide Number Placeholder 2">
            <a:extLst>
              <a:ext uri="{FF2B5EF4-FFF2-40B4-BE49-F238E27FC236}">
                <a16:creationId xmlns:a16="http://schemas.microsoft.com/office/drawing/2014/main" id="{52CF1883-9A0A-B77A-5190-CE14C952D7BB}"/>
              </a:ext>
            </a:extLst>
          </p:cNvPr>
          <p:cNvSpPr>
            <a:spLocks noGrp="1"/>
          </p:cNvSpPr>
          <p:nvPr>
            <p:ph type="sldNum" sz="quarter" idx="12"/>
          </p:nvPr>
        </p:nvSpPr>
        <p:spPr/>
        <p:txBody>
          <a:bodyPr/>
          <a:lstStyle/>
          <a:p>
            <a:fld id="{878EE1C7-6583-CA4A-A966-65B8C42A4551}" type="slidenum">
              <a:rPr lang="en-US" smtClean="0"/>
              <a:t>12</a:t>
            </a:fld>
            <a:endParaRPr lang="en-US"/>
          </a:p>
        </p:txBody>
      </p:sp>
      <p:pic>
        <p:nvPicPr>
          <p:cNvPr id="14" name="Picture 13">
            <a:extLst>
              <a:ext uri="{FF2B5EF4-FFF2-40B4-BE49-F238E27FC236}">
                <a16:creationId xmlns:a16="http://schemas.microsoft.com/office/drawing/2014/main" id="{968AF623-37B0-4593-086E-E4AD0C3ECAFF}"/>
              </a:ext>
            </a:extLst>
          </p:cNvPr>
          <p:cNvPicPr>
            <a:picLocks noChangeAspect="1"/>
          </p:cNvPicPr>
          <p:nvPr/>
        </p:nvPicPr>
        <p:blipFill>
          <a:blip r:embed="rId2"/>
          <a:stretch>
            <a:fillRect/>
          </a:stretch>
        </p:blipFill>
        <p:spPr>
          <a:xfrm>
            <a:off x="1662023" y="-1151567"/>
            <a:ext cx="8717012" cy="8717012"/>
          </a:xfrm>
          <a:prstGeom prst="rect">
            <a:avLst/>
          </a:prstGeom>
        </p:spPr>
      </p:pic>
    </p:spTree>
    <p:extLst>
      <p:ext uri="{BB962C8B-B14F-4D97-AF65-F5344CB8AC3E}">
        <p14:creationId xmlns:p14="http://schemas.microsoft.com/office/powerpoint/2010/main" val="3017377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B976C-3F96-7133-C8B2-F45C4FB1DA62}"/>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Discussion Questions</a:t>
            </a:r>
          </a:p>
        </p:txBody>
      </p:sp>
      <p:sp>
        <p:nvSpPr>
          <p:cNvPr id="3" name="Content Placeholder 2">
            <a:extLst>
              <a:ext uri="{FF2B5EF4-FFF2-40B4-BE49-F238E27FC236}">
                <a16:creationId xmlns:a16="http://schemas.microsoft.com/office/drawing/2014/main" id="{464002EC-CC25-7B9C-7963-ECDC1B00E385}"/>
              </a:ext>
            </a:extLst>
          </p:cNvPr>
          <p:cNvSpPr>
            <a:spLocks noGrp="1"/>
          </p:cNvSpPr>
          <p:nvPr>
            <p:ph idx="1"/>
          </p:nvPr>
        </p:nvSpPr>
        <p:spPr>
          <a:xfrm>
            <a:off x="838200" y="1422678"/>
            <a:ext cx="10095968" cy="4713952"/>
          </a:xfrm>
        </p:spPr>
        <p:txBody>
          <a:bodyPr>
            <a:normAutofit/>
          </a:bodyPr>
          <a:lstStyle/>
          <a:p>
            <a:pPr marL="0" marR="0" indent="0">
              <a:lnSpc>
                <a:spcPct val="110000"/>
              </a:lnSpc>
              <a:spcBef>
                <a:spcPts val="0"/>
              </a:spcBef>
              <a:spcAft>
                <a:spcPts val="0"/>
              </a:spcAft>
              <a:buNone/>
            </a:pPr>
            <a:endParaRPr lang="en-US"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0"/>
              </a:spcAft>
            </a:pPr>
            <a:r>
              <a:rPr lang="en-GB" sz="24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what point should leaders expose an organization to legal or </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GB" sz="24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financial ruin when ethical concerns are involved? How can leaders </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GB" sz="24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resolve the conflict of interests?</a:t>
            </a:r>
            <a:endParaRPr lang="en-US" sz="2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a:lnSpc>
                <a:spcPct val="110000"/>
              </a:lnSpc>
              <a:spcBef>
                <a:spcPts val="0"/>
              </a:spcBef>
              <a:spcAft>
                <a:spcPts val="0"/>
              </a:spcAft>
            </a:pPr>
            <a:endParaRPr lang="en-US" sz="2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a:lnSpc>
                <a:spcPct val="110000"/>
              </a:lnSpc>
              <a:spcBef>
                <a:spcPts val="0"/>
              </a:spcBef>
              <a:spcAft>
                <a:spcPts val="0"/>
              </a:spcAft>
            </a:pPr>
            <a:r>
              <a:rPr lang="en-GB" sz="24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How can one sort out leader/follower roles in loose affiliations or </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GB" sz="24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flattened organizations? </a:t>
            </a:r>
            <a:endParaRPr lang="en-US" sz="2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a:lnSpc>
                <a:spcPct val="110000"/>
              </a:lnSpc>
              <a:spcBef>
                <a:spcPts val="0"/>
              </a:spcBef>
              <a:spcAft>
                <a:spcPts val="0"/>
              </a:spcAft>
            </a:pPr>
            <a:endParaRPr lang="en-US" sz="2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a:lnSpc>
                <a:spcPct val="110000"/>
              </a:lnSpc>
              <a:spcBef>
                <a:spcPts val="0"/>
              </a:spcBef>
              <a:spcAft>
                <a:spcPts val="0"/>
              </a:spcAft>
            </a:pPr>
            <a:r>
              <a:rPr lang="en-GB" sz="24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What sources of influence can followers turn to when they are</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GB" sz="24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concerned for their leaders or organizations?</a:t>
            </a:r>
            <a:endParaRPr lang="en-US" sz="2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0"/>
              </a:spcAft>
              <a:buNone/>
              <a:tabLst>
                <a:tab pos="457200" algn="l"/>
                <a:tab pos="914400" algn="l"/>
                <a:tab pos="1371600" algn="l"/>
                <a:tab pos="1828800" algn="l"/>
                <a:tab pos="2286000" algn="l"/>
                <a:tab pos="2743200" algn="l"/>
              </a:tabLst>
            </a:pPr>
            <a:endPar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p>
        </p:txBody>
      </p:sp>
      <p:sp>
        <p:nvSpPr>
          <p:cNvPr id="4" name="Footer Placeholder 3">
            <a:extLst>
              <a:ext uri="{FF2B5EF4-FFF2-40B4-BE49-F238E27FC236}">
                <a16:creationId xmlns:a16="http://schemas.microsoft.com/office/drawing/2014/main" id="{1727DE8C-1AC2-69C7-6B81-19871B9E69C5}"/>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2B7E3B9F-F07E-8A1C-E7EB-DB585334ADEA}"/>
              </a:ext>
            </a:extLst>
          </p:cNvPr>
          <p:cNvSpPr>
            <a:spLocks noGrp="1"/>
          </p:cNvSpPr>
          <p:nvPr>
            <p:ph type="sldNum" sz="quarter" idx="12"/>
          </p:nvPr>
        </p:nvSpPr>
        <p:spPr/>
        <p:txBody>
          <a:bodyPr/>
          <a:lstStyle/>
          <a:p>
            <a:fld id="{878EE1C7-6583-CA4A-A966-65B8C42A4551}" type="slidenum">
              <a:rPr lang="en-US" smtClean="0"/>
              <a:t>13</a:t>
            </a:fld>
            <a:endParaRPr lang="en-US"/>
          </a:p>
        </p:txBody>
      </p:sp>
    </p:spTree>
    <p:extLst>
      <p:ext uri="{BB962C8B-B14F-4D97-AF65-F5344CB8AC3E}">
        <p14:creationId xmlns:p14="http://schemas.microsoft.com/office/powerpoint/2010/main" val="293513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B976C-3F96-7133-C8B2-F45C4FB1DA62}"/>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Discussion Questions</a:t>
            </a:r>
          </a:p>
        </p:txBody>
      </p:sp>
      <p:sp>
        <p:nvSpPr>
          <p:cNvPr id="3" name="Content Placeholder 2">
            <a:extLst>
              <a:ext uri="{FF2B5EF4-FFF2-40B4-BE49-F238E27FC236}">
                <a16:creationId xmlns:a16="http://schemas.microsoft.com/office/drawing/2014/main" id="{464002EC-CC25-7B9C-7963-ECDC1B00E385}"/>
              </a:ext>
            </a:extLst>
          </p:cNvPr>
          <p:cNvSpPr>
            <a:spLocks noGrp="1"/>
          </p:cNvSpPr>
          <p:nvPr>
            <p:ph idx="1"/>
          </p:nvPr>
        </p:nvSpPr>
        <p:spPr>
          <a:xfrm>
            <a:off x="838200" y="1690688"/>
            <a:ext cx="11010368" cy="5447197"/>
          </a:xfrm>
        </p:spPr>
        <p:txBody>
          <a:bodyPr>
            <a:normAutofit/>
          </a:bodyPr>
          <a:lstStyle/>
          <a:p>
            <a:pPr>
              <a:lnSpc>
                <a:spcPct val="100000"/>
              </a:lnSpc>
              <a:spcBef>
                <a:spcPts val="0"/>
              </a:spcBef>
              <a:tabLst>
                <a:tab pos="457200" algn="l"/>
                <a:tab pos="914400" algn="l"/>
                <a:tab pos="1371600" algn="l"/>
                <a:tab pos="1828800" algn="l"/>
                <a:tab pos="2286000" algn="l"/>
                <a:tab pos="2743200" algn="l"/>
              </a:tabLst>
            </a:pPr>
            <a:r>
              <a:rPr lang="en-GB"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are the advantages and disadvantages of removing the emphasis from individual leaders to looking at leader-follower interactions or group processes to understand leadership?</a:t>
            </a:r>
            <a:endParaRPr lang="en-US"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0000"/>
              </a:lnSpc>
              <a:spcBef>
                <a:spcPts val="0"/>
              </a:spcBef>
              <a:spcAft>
                <a:spcPts val="0"/>
              </a:spcAft>
              <a:buNone/>
              <a:tabLst>
                <a:tab pos="457200" algn="l"/>
                <a:tab pos="914400" algn="l"/>
                <a:tab pos="1371600" algn="l"/>
                <a:tab pos="1828800" algn="l"/>
                <a:tab pos="2286000" algn="l"/>
                <a:tab pos="2743200" algn="l"/>
              </a:tabLst>
            </a:pPr>
            <a:endParaRPr lang="en-US"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00000"/>
              </a:lnSpc>
              <a:spcBef>
                <a:spcPts val="0"/>
              </a:spcBef>
              <a:spcAft>
                <a:spcPts val="0"/>
              </a:spcAft>
              <a:tabLst>
                <a:tab pos="457200" algn="l"/>
                <a:tab pos="914400" algn="l"/>
                <a:tab pos="1371600" algn="l"/>
                <a:tab pos="1828800" algn="l"/>
                <a:tab pos="2286000" algn="l"/>
                <a:tab pos="2743200" algn="l"/>
              </a:tabLst>
            </a:pPr>
            <a:r>
              <a:rPr lang="en-GB" dirty="0">
                <a:solidFill>
                  <a:schemeClr val="bg1"/>
                </a:solidFill>
                <a:effectLst/>
                <a:latin typeface="Arial" panose="020B0604020202020204" pitchFamily="34" charset="0"/>
                <a:ea typeface="Calibri" panose="020F0502020204030204" pitchFamily="34" charset="0"/>
                <a:cs typeface="Arial" panose="020B0604020202020204" pitchFamily="34" charset="0"/>
              </a:rPr>
              <a:t>For effective followership to take place in an organization, what </a:t>
            </a:r>
          </a:p>
          <a:p>
            <a:pPr marL="0" marR="0" indent="0">
              <a:lnSpc>
                <a:spcPct val="100000"/>
              </a:lnSpc>
              <a:spcBef>
                <a:spcPts val="0"/>
              </a:spcBef>
              <a:spcAft>
                <a:spcPts val="0"/>
              </a:spcAft>
              <a:buNone/>
              <a:tabLst>
                <a:tab pos="457200" algn="l"/>
                <a:tab pos="914400" algn="l"/>
                <a:tab pos="1371600" algn="l"/>
                <a:tab pos="1828800" algn="l"/>
                <a:tab pos="2286000" algn="l"/>
                <a:tab pos="2743200" algn="l"/>
              </a:tabLst>
            </a:pPr>
            <a:r>
              <a:rPr lang="en-GB"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dirty="0">
                <a:solidFill>
                  <a:schemeClr val="bg1"/>
                </a:solidFill>
                <a:effectLst/>
                <a:latin typeface="Arial" panose="020B0604020202020204" pitchFamily="34" charset="0"/>
                <a:ea typeface="Calibri" panose="020F0502020204030204" pitchFamily="34" charset="0"/>
                <a:cs typeface="Arial" panose="020B0604020202020204" pitchFamily="34" charset="0"/>
              </a:rPr>
              <a:t>should be measured and how?</a:t>
            </a:r>
            <a:endParaRPr lang="en-US"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200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Footer Placeholder 3">
            <a:extLst>
              <a:ext uri="{FF2B5EF4-FFF2-40B4-BE49-F238E27FC236}">
                <a16:creationId xmlns:a16="http://schemas.microsoft.com/office/drawing/2014/main" id="{1727DE8C-1AC2-69C7-6B81-19871B9E69C5}"/>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2B7E3B9F-F07E-8A1C-E7EB-DB585334ADEA}"/>
              </a:ext>
            </a:extLst>
          </p:cNvPr>
          <p:cNvSpPr>
            <a:spLocks noGrp="1"/>
          </p:cNvSpPr>
          <p:nvPr>
            <p:ph type="sldNum" sz="quarter" idx="12"/>
          </p:nvPr>
        </p:nvSpPr>
        <p:spPr/>
        <p:txBody>
          <a:bodyPr/>
          <a:lstStyle/>
          <a:p>
            <a:fld id="{878EE1C7-6583-CA4A-A966-65B8C42A4551}" type="slidenum">
              <a:rPr lang="en-US" smtClean="0"/>
              <a:t>14</a:t>
            </a:fld>
            <a:endParaRPr lang="en-US"/>
          </a:p>
        </p:txBody>
      </p:sp>
    </p:spTree>
    <p:extLst>
      <p:ext uri="{BB962C8B-B14F-4D97-AF65-F5344CB8AC3E}">
        <p14:creationId xmlns:p14="http://schemas.microsoft.com/office/powerpoint/2010/main" val="1298860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B7310-B31E-BB1B-61E8-84D5D6224A37}"/>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Framing Question</a:t>
            </a:r>
          </a:p>
        </p:txBody>
      </p:sp>
      <p:sp>
        <p:nvSpPr>
          <p:cNvPr id="3" name="Content Placeholder 2">
            <a:extLst>
              <a:ext uri="{FF2B5EF4-FFF2-40B4-BE49-F238E27FC236}">
                <a16:creationId xmlns:a16="http://schemas.microsoft.com/office/drawing/2014/main" id="{8DD75512-CB9A-E13C-067F-2695EF629181}"/>
              </a:ext>
            </a:extLst>
          </p:cNvPr>
          <p:cNvSpPr>
            <a:spLocks noGrp="1"/>
          </p:cNvSpPr>
          <p:nvPr>
            <p:ph idx="1"/>
          </p:nvPr>
        </p:nvSpPr>
        <p:spPr>
          <a:xfrm>
            <a:off x="838199" y="1825625"/>
            <a:ext cx="10863263" cy="4351338"/>
          </a:xfrm>
        </p:spPr>
        <p:txBody>
          <a:bodyPr>
            <a:normAutofit/>
          </a:bodyPr>
          <a:lstStyle/>
          <a:p>
            <a:pPr marL="0" marR="0" indent="0">
              <a:lnSpc>
                <a:spcPct val="100000"/>
              </a:lnSpc>
              <a:spcBef>
                <a:spcPts val="0"/>
              </a:spcBef>
              <a:spcAft>
                <a:spcPts val="0"/>
              </a:spcAft>
              <a:buNone/>
            </a:pPr>
            <a:r>
              <a:rPr lang="en-US" dirty="0">
                <a:solidFill>
                  <a:schemeClr val="bg1"/>
                </a:solidFill>
                <a:effectLst/>
                <a:latin typeface="Arial" panose="020B0604020202020204" pitchFamily="34" charset="0"/>
                <a:ea typeface="Calibri" panose="020F0502020204030204" pitchFamily="34" charset="0"/>
                <a:cs typeface="Arial" panose="020B0604020202020204" pitchFamily="34" charset="0"/>
              </a:rPr>
              <a:t>‘How can followers partner with their leaders to do the right thing?’</a:t>
            </a:r>
          </a:p>
        </p:txBody>
      </p:sp>
      <p:sp>
        <p:nvSpPr>
          <p:cNvPr id="4" name="Footer Placeholder 3">
            <a:extLst>
              <a:ext uri="{FF2B5EF4-FFF2-40B4-BE49-F238E27FC236}">
                <a16:creationId xmlns:a16="http://schemas.microsoft.com/office/drawing/2014/main" id="{5C572CFF-6AF6-A284-A58B-23C354017F8F}"/>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26E800A8-1CB6-F808-742D-61B9B03ADD5C}"/>
              </a:ext>
            </a:extLst>
          </p:cNvPr>
          <p:cNvSpPr>
            <a:spLocks noGrp="1"/>
          </p:cNvSpPr>
          <p:nvPr>
            <p:ph type="sldNum" sz="quarter" idx="12"/>
          </p:nvPr>
        </p:nvSpPr>
        <p:spPr/>
        <p:txBody>
          <a:bodyPr/>
          <a:lstStyle/>
          <a:p>
            <a:fld id="{878EE1C7-6583-CA4A-A966-65B8C42A4551}" type="slidenum">
              <a:rPr lang="en-US" smtClean="0"/>
              <a:t>2</a:t>
            </a:fld>
            <a:endParaRPr lang="en-US" dirty="0"/>
          </a:p>
        </p:txBody>
      </p:sp>
    </p:spTree>
    <p:extLst>
      <p:ext uri="{BB962C8B-B14F-4D97-AF65-F5344CB8AC3E}">
        <p14:creationId xmlns:p14="http://schemas.microsoft.com/office/powerpoint/2010/main" val="48203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82A9ADF-B378-B8E0-DE68-944D856C9EA0}"/>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F59FCF84-5A5A-53EE-4D6E-29ED25B14C46}"/>
              </a:ext>
            </a:extLst>
          </p:cNvPr>
          <p:cNvSpPr>
            <a:spLocks noGrp="1"/>
          </p:cNvSpPr>
          <p:nvPr>
            <p:ph type="sldNum" sz="quarter" idx="12"/>
          </p:nvPr>
        </p:nvSpPr>
        <p:spPr/>
        <p:txBody>
          <a:bodyPr/>
          <a:lstStyle/>
          <a:p>
            <a:fld id="{878EE1C7-6583-CA4A-A966-65B8C42A4551}" type="slidenum">
              <a:rPr lang="en-US" smtClean="0"/>
              <a:t>3</a:t>
            </a:fld>
            <a:endParaRPr lang="en-US" dirty="0"/>
          </a:p>
        </p:txBody>
      </p:sp>
      <p:sp>
        <p:nvSpPr>
          <p:cNvPr id="7" name="TextBox 6">
            <a:extLst>
              <a:ext uri="{FF2B5EF4-FFF2-40B4-BE49-F238E27FC236}">
                <a16:creationId xmlns:a16="http://schemas.microsoft.com/office/drawing/2014/main" id="{2DDB9495-3197-BC92-1D5B-AFD76028118E}"/>
              </a:ext>
            </a:extLst>
          </p:cNvPr>
          <p:cNvSpPr txBox="1"/>
          <p:nvPr/>
        </p:nvSpPr>
        <p:spPr>
          <a:xfrm>
            <a:off x="742950" y="371476"/>
            <a:ext cx="2295693" cy="769441"/>
          </a:xfrm>
          <a:prstGeom prst="rect">
            <a:avLst/>
          </a:prstGeom>
          <a:noFill/>
        </p:spPr>
        <p:txBody>
          <a:bodyPr wrap="none" rtlCol="0">
            <a:spAutoFit/>
          </a:bodyPr>
          <a:lstStyle/>
          <a:p>
            <a:r>
              <a:rPr lang="en-US" sz="4400" dirty="0">
                <a:latin typeface="Arial" panose="020B0604020202020204" pitchFamily="34" charset="0"/>
                <a:cs typeface="Arial" panose="020B0604020202020204" pitchFamily="34" charset="0"/>
              </a:rPr>
              <a:t>Timeline</a:t>
            </a:r>
          </a:p>
        </p:txBody>
      </p:sp>
      <p:pic>
        <p:nvPicPr>
          <p:cNvPr id="17" name="Picture 16">
            <a:extLst>
              <a:ext uri="{FF2B5EF4-FFF2-40B4-BE49-F238E27FC236}">
                <a16:creationId xmlns:a16="http://schemas.microsoft.com/office/drawing/2014/main" id="{29A61A8D-1200-7A04-2E7E-565864C61427}"/>
              </a:ext>
            </a:extLst>
          </p:cNvPr>
          <p:cNvPicPr>
            <a:picLocks noChangeAspect="1"/>
          </p:cNvPicPr>
          <p:nvPr/>
        </p:nvPicPr>
        <p:blipFill>
          <a:blip r:embed="rId2"/>
          <a:stretch>
            <a:fillRect/>
          </a:stretch>
        </p:blipFill>
        <p:spPr>
          <a:xfrm>
            <a:off x="403761" y="-1555171"/>
            <a:ext cx="11186556" cy="11186556"/>
          </a:xfrm>
          <a:prstGeom prst="rect">
            <a:avLst/>
          </a:prstGeom>
        </p:spPr>
      </p:pic>
    </p:spTree>
    <p:extLst>
      <p:ext uri="{BB962C8B-B14F-4D97-AF65-F5344CB8AC3E}">
        <p14:creationId xmlns:p14="http://schemas.microsoft.com/office/powerpoint/2010/main" val="290108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1068F-F8AF-49BB-218F-7222131CEB44}"/>
              </a:ext>
            </a:extLst>
          </p:cNvPr>
          <p:cNvSpPr>
            <a:spLocks noGrp="1"/>
          </p:cNvSpPr>
          <p:nvPr>
            <p:ph type="title"/>
          </p:nvPr>
        </p:nvSpPr>
        <p:spPr>
          <a:xfrm>
            <a:off x="838200" y="0"/>
            <a:ext cx="10515600" cy="1325563"/>
          </a:xfrm>
        </p:spPr>
        <p:txBody>
          <a:bodyPr/>
          <a:lstStyle/>
          <a:p>
            <a:r>
              <a:rPr lang="en-US" dirty="0">
                <a:solidFill>
                  <a:schemeClr val="bg1"/>
                </a:solidFill>
                <a:latin typeface="Arial" panose="020B0604020202020204" pitchFamily="34" charset="0"/>
                <a:cs typeface="Arial" panose="020B0604020202020204" pitchFamily="34" charset="0"/>
              </a:rPr>
              <a:t>History</a:t>
            </a:r>
          </a:p>
        </p:txBody>
      </p:sp>
      <p:sp>
        <p:nvSpPr>
          <p:cNvPr id="3" name="Content Placeholder 2">
            <a:extLst>
              <a:ext uri="{FF2B5EF4-FFF2-40B4-BE49-F238E27FC236}">
                <a16:creationId xmlns:a16="http://schemas.microsoft.com/office/drawing/2014/main" id="{40B9FE47-FFF4-10E5-C27D-371F84E98E86}"/>
              </a:ext>
            </a:extLst>
          </p:cNvPr>
          <p:cNvSpPr>
            <a:spLocks noGrp="1"/>
          </p:cNvSpPr>
          <p:nvPr>
            <p:ph idx="1"/>
          </p:nvPr>
        </p:nvSpPr>
        <p:spPr>
          <a:xfrm>
            <a:off x="838198" y="1079111"/>
            <a:ext cx="11033504" cy="7723926"/>
          </a:xfrm>
        </p:spPr>
        <p:txBody>
          <a:bodyPr>
            <a:normAutofit/>
          </a:bodyPr>
          <a:lstStyle/>
          <a:p>
            <a:pPr marL="0">
              <a:lnSpc>
                <a:spcPct val="100000"/>
              </a:lnSpc>
              <a:spcBef>
                <a:spcPts val="0"/>
              </a:spcBef>
            </a:pPr>
            <a:r>
              <a:rPr lang="en-US" sz="2600" dirty="0">
                <a:solidFill>
                  <a:schemeClr val="bg1"/>
                </a:solidFill>
                <a:latin typeface="Arial" panose="020B0604020202020204" pitchFamily="34" charset="0"/>
                <a:cs typeface="Arial" panose="020B0604020202020204" pitchFamily="34" charset="0"/>
              </a:rPr>
              <a:t>Mary Parker Follett  ‘co-active vs. coercive’ power model </a:t>
            </a:r>
          </a:p>
          <a:p>
            <a:pPr marL="0" indent="0">
              <a:lnSpc>
                <a:spcPct val="100000"/>
              </a:lnSpc>
              <a:spcBef>
                <a:spcPts val="0"/>
              </a:spcBef>
              <a:buNone/>
            </a:pPr>
            <a:r>
              <a:rPr lang="en-US" sz="2600" dirty="0">
                <a:solidFill>
                  <a:schemeClr val="bg1"/>
                </a:solidFill>
                <a:latin typeface="Arial" panose="020B0604020202020204" pitchFamily="34" charset="0"/>
                <a:cs typeface="Arial" panose="020B0604020202020204" pitchFamily="34" charset="0"/>
              </a:rPr>
              <a:t>   (1920s – 1930s)</a:t>
            </a:r>
          </a:p>
          <a:p>
            <a:pPr marL="0" indent="0">
              <a:lnSpc>
                <a:spcPct val="100000"/>
              </a:lnSpc>
              <a:buNone/>
            </a:pPr>
            <a:endParaRPr lang="en-US" sz="2600" dirty="0">
              <a:solidFill>
                <a:schemeClr val="bg1"/>
              </a:solidFill>
              <a:latin typeface="Arial" panose="020B0604020202020204" pitchFamily="34" charset="0"/>
              <a:cs typeface="Arial" panose="020B0604020202020204" pitchFamily="34" charset="0"/>
            </a:endParaRPr>
          </a:p>
          <a:p>
            <a:pPr marL="0">
              <a:lnSpc>
                <a:spcPct val="100000"/>
              </a:lnSpc>
            </a:pPr>
            <a:r>
              <a:rPr lang="en-US" sz="2600" dirty="0">
                <a:solidFill>
                  <a:schemeClr val="bg1"/>
                </a:solidFill>
                <a:latin typeface="Arial" panose="020B0604020202020204" pitchFamily="34" charset="0"/>
                <a:cs typeface="Arial" panose="020B0604020202020204" pitchFamily="34" charset="0"/>
              </a:rPr>
              <a:t>Nuremberg Trials (1945-46)</a:t>
            </a:r>
          </a:p>
          <a:p>
            <a:pPr marL="0">
              <a:lnSpc>
                <a:spcPct val="100000"/>
              </a:lnSpc>
            </a:pPr>
            <a:endParaRPr lang="en-US" sz="2600" dirty="0">
              <a:solidFill>
                <a:schemeClr val="bg1"/>
              </a:solidFill>
              <a:latin typeface="Arial" panose="020B0604020202020204" pitchFamily="34" charset="0"/>
              <a:cs typeface="Arial" panose="020B0604020202020204" pitchFamily="34" charset="0"/>
            </a:endParaRPr>
          </a:p>
          <a:p>
            <a:pPr marL="0">
              <a:lnSpc>
                <a:spcPct val="100000"/>
              </a:lnSpc>
            </a:pPr>
            <a:r>
              <a:rPr lang="en-US" sz="2600" dirty="0">
                <a:solidFill>
                  <a:schemeClr val="bg1"/>
                </a:solidFill>
                <a:latin typeface="Arial" panose="020B0604020202020204" pitchFamily="34" charset="0"/>
                <a:cs typeface="Arial" panose="020B0604020202020204" pitchFamily="34" charset="0"/>
              </a:rPr>
              <a:t>Milgram Experiments (1963)</a:t>
            </a:r>
          </a:p>
          <a:p>
            <a:pPr marL="0">
              <a:lnSpc>
                <a:spcPct val="100000"/>
              </a:lnSpc>
            </a:pPr>
            <a:endParaRPr lang="en-US" sz="2600" dirty="0">
              <a:solidFill>
                <a:schemeClr val="bg1"/>
              </a:solidFill>
              <a:latin typeface="Arial" panose="020B0604020202020204" pitchFamily="34" charset="0"/>
              <a:cs typeface="Arial" panose="020B0604020202020204" pitchFamily="34" charset="0"/>
            </a:endParaRPr>
          </a:p>
          <a:p>
            <a:pPr marL="0">
              <a:lnSpc>
                <a:spcPct val="100000"/>
              </a:lnSpc>
            </a:pPr>
            <a:r>
              <a:rPr lang="en-US" sz="2600" dirty="0">
                <a:solidFill>
                  <a:schemeClr val="bg1"/>
                </a:solidFill>
                <a:latin typeface="Arial" panose="020B0604020202020204" pitchFamily="34" charset="0"/>
                <a:cs typeface="Arial" panose="020B0604020202020204" pitchFamily="34" charset="0"/>
              </a:rPr>
              <a:t>Robert Kelley ‘In Praise of Followers’ (1988)</a:t>
            </a:r>
            <a:endParaRPr lang="en-US" sz="2600" i="1" dirty="0">
              <a:solidFill>
                <a:schemeClr val="bg1"/>
              </a:solidFill>
              <a:latin typeface="Arial" panose="020B0604020202020204" pitchFamily="34" charset="0"/>
              <a:cs typeface="Arial" panose="020B0604020202020204" pitchFamily="34" charset="0"/>
            </a:endParaRPr>
          </a:p>
          <a:p>
            <a:pPr marL="0">
              <a:lnSpc>
                <a:spcPct val="100000"/>
              </a:lnSpc>
            </a:pPr>
            <a:endParaRPr lang="en-US" sz="2600" dirty="0">
              <a:solidFill>
                <a:schemeClr val="bg1"/>
              </a:solidFill>
              <a:effectLst/>
              <a:latin typeface="Arial" panose="020B0604020202020204" pitchFamily="34" charset="0"/>
              <a:cs typeface="Arial" panose="020B0604020202020204" pitchFamily="34" charset="0"/>
            </a:endParaRPr>
          </a:p>
          <a:p>
            <a:pPr marL="0">
              <a:lnSpc>
                <a:spcPct val="100000"/>
              </a:lnSpc>
            </a:pPr>
            <a:r>
              <a:rPr lang="en-US" sz="2600" dirty="0">
                <a:solidFill>
                  <a:schemeClr val="bg1"/>
                </a:solidFill>
                <a:effectLst/>
                <a:latin typeface="Arial" panose="020B0604020202020204" pitchFamily="34" charset="0"/>
                <a:cs typeface="Arial" panose="020B0604020202020204" pitchFamily="34" charset="0"/>
              </a:rPr>
              <a:t>Ira </a:t>
            </a:r>
            <a:r>
              <a:rPr lang="en-US" sz="2600" dirty="0" err="1">
                <a:solidFill>
                  <a:schemeClr val="bg1"/>
                </a:solidFill>
                <a:effectLst/>
                <a:latin typeface="Arial" panose="020B0604020202020204" pitchFamily="34" charset="0"/>
                <a:cs typeface="Arial" panose="020B0604020202020204" pitchFamily="34" charset="0"/>
              </a:rPr>
              <a:t>Chaleff’s</a:t>
            </a:r>
            <a:r>
              <a:rPr lang="en-US" sz="2600" dirty="0">
                <a:solidFill>
                  <a:schemeClr val="bg1"/>
                </a:solidFill>
                <a:effectLst/>
                <a:latin typeface="Arial" panose="020B0604020202020204" pitchFamily="34" charset="0"/>
                <a:cs typeface="Arial" panose="020B0604020202020204" pitchFamily="34" charset="0"/>
              </a:rPr>
              <a:t> </a:t>
            </a:r>
            <a:r>
              <a:rPr lang="en-US" sz="2600" i="1" dirty="0">
                <a:solidFill>
                  <a:schemeClr val="bg1"/>
                </a:solidFill>
                <a:effectLst/>
                <a:latin typeface="Arial" panose="020B0604020202020204" pitchFamily="34" charset="0"/>
                <a:cs typeface="Arial" panose="020B0604020202020204" pitchFamily="34" charset="0"/>
              </a:rPr>
              <a:t>The Courageous Follower </a:t>
            </a:r>
            <a:r>
              <a:rPr lang="en-US" sz="2600" dirty="0">
                <a:solidFill>
                  <a:schemeClr val="bg1"/>
                </a:solidFill>
                <a:effectLst/>
                <a:latin typeface="Arial" panose="020B0604020202020204" pitchFamily="34" charset="0"/>
                <a:cs typeface="Arial" panose="020B0604020202020204" pitchFamily="34" charset="0"/>
              </a:rPr>
              <a:t>(1995) </a:t>
            </a:r>
          </a:p>
          <a:p>
            <a:pPr>
              <a:lnSpc>
                <a:spcPct val="100000"/>
              </a:lnSpc>
            </a:pPr>
            <a:endParaRPr lang="en-US" dirty="0">
              <a:solidFill>
                <a:schemeClr val="bg1"/>
              </a:solidFill>
              <a:effectLst/>
              <a:latin typeface="Arial" panose="020B0604020202020204" pitchFamily="34" charset="0"/>
              <a:cs typeface="Arial" panose="020B0604020202020204" pitchFamily="34" charset="0"/>
            </a:endParaRPr>
          </a:p>
          <a:p>
            <a:pPr>
              <a:lnSpc>
                <a:spcPct val="100000"/>
              </a:lnSpc>
            </a:pPr>
            <a:endParaRPr lang="en-US" dirty="0">
              <a:solidFill>
                <a:schemeClr val="bg1"/>
              </a:solidFill>
              <a:latin typeface="Arial" panose="020B0604020202020204" pitchFamily="34" charset="0"/>
              <a:cs typeface="Arial" panose="020B0604020202020204" pitchFamily="34" charset="0"/>
            </a:endParaRPr>
          </a:p>
          <a:p>
            <a:pPr>
              <a:lnSpc>
                <a:spcPct val="100000"/>
              </a:lnSpc>
            </a:pPr>
            <a:endParaRPr lang="en-US" dirty="0">
              <a:solidFill>
                <a:schemeClr val="bg1"/>
              </a:solidFill>
              <a:effectLst/>
              <a:latin typeface="Arial" panose="020B0604020202020204" pitchFamily="34" charset="0"/>
              <a:cs typeface="Arial" panose="020B0604020202020204" pitchFamily="34" charset="0"/>
            </a:endParaRPr>
          </a:p>
          <a:p>
            <a:pPr marL="0" indent="0">
              <a:lnSpc>
                <a:spcPct val="100000"/>
              </a:lnSpc>
              <a:buNone/>
            </a:pPr>
            <a:r>
              <a:rPr lang="en-US" dirty="0">
                <a:solidFill>
                  <a:schemeClr val="bg1"/>
                </a:solidFill>
                <a:latin typeface="Arial" panose="020B0604020202020204" pitchFamily="34" charset="0"/>
                <a:cs typeface="Arial" panose="020B0604020202020204" pitchFamily="34" charset="0"/>
              </a:rPr>
              <a:t>	</a:t>
            </a:r>
          </a:p>
          <a:p>
            <a:pPr lvl="1"/>
            <a:endParaRPr lang="en-US" i="1" dirty="0">
              <a:solidFill>
                <a:schemeClr val="bg1"/>
              </a:solidFill>
            </a:endParaRPr>
          </a:p>
        </p:txBody>
      </p:sp>
      <p:sp>
        <p:nvSpPr>
          <p:cNvPr id="5" name="Footer Placeholder 4">
            <a:extLst>
              <a:ext uri="{FF2B5EF4-FFF2-40B4-BE49-F238E27FC236}">
                <a16:creationId xmlns:a16="http://schemas.microsoft.com/office/drawing/2014/main" id="{4C661162-B660-CDCF-B660-4C04E8DD10F3}"/>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FCFBDE71-2323-08FE-3A39-0DC7142A57EF}"/>
              </a:ext>
            </a:extLst>
          </p:cNvPr>
          <p:cNvSpPr>
            <a:spLocks noGrp="1"/>
          </p:cNvSpPr>
          <p:nvPr>
            <p:ph type="sldNum" sz="quarter" idx="12"/>
          </p:nvPr>
        </p:nvSpPr>
        <p:spPr/>
        <p:txBody>
          <a:bodyPr/>
          <a:lstStyle/>
          <a:p>
            <a:fld id="{878EE1C7-6583-CA4A-A966-65B8C42A4551}" type="slidenum">
              <a:rPr lang="en-US" smtClean="0"/>
              <a:t>4</a:t>
            </a:fld>
            <a:endParaRPr lang="en-US"/>
          </a:p>
        </p:txBody>
      </p:sp>
    </p:spTree>
    <p:extLst>
      <p:ext uri="{BB962C8B-B14F-4D97-AF65-F5344CB8AC3E}">
        <p14:creationId xmlns:p14="http://schemas.microsoft.com/office/powerpoint/2010/main" val="3816408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Major Concepts</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normAutofit/>
          </a:bodyPr>
          <a:lstStyle/>
          <a:p>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Followers aren’t so different from leaders</a:t>
            </a:r>
          </a:p>
          <a:p>
            <a:endParaRPr lang="en-US"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Active followers are empowered followers</a:t>
            </a:r>
          </a:p>
          <a:p>
            <a:endParaRPr lang="en-US"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Followers are moral agents</a:t>
            </a:r>
          </a:p>
          <a:p>
            <a:endParaRPr lang="en-US"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Active followers can respond to toxic leaders</a:t>
            </a:r>
          </a:p>
          <a:p>
            <a:endParaRPr lang="en-US"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dirty="0">
              <a:solidFill>
                <a:schemeClr val="bg1"/>
              </a:solidFill>
              <a:latin typeface="Arial" panose="020B0604020202020204" pitchFamily="34" charset="0"/>
              <a:ea typeface="Calibri" panose="020F0502020204030204" pitchFamily="34" charset="0"/>
              <a:cs typeface="Arial" panose="020B0604020202020204" pitchFamily="34" charset="0"/>
            </a:endParaRPr>
          </a:p>
          <a:p>
            <a:endParaRPr lang="en-US" dirty="0">
              <a:solidFill>
                <a:schemeClr val="bg1"/>
              </a:solidFill>
              <a:latin typeface="Arial" panose="020B0604020202020204" pitchFamily="34" charset="0"/>
              <a:ea typeface="Calibri" panose="020F0502020204030204" pitchFamily="34" charset="0"/>
              <a:cs typeface="Arial" panose="020B0604020202020204" pitchFamily="34" charset="0"/>
            </a:endParaRPr>
          </a:p>
          <a:p>
            <a:endParaRPr lang="en-US"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5</a:t>
            </a:fld>
            <a:endParaRPr lang="en-US"/>
          </a:p>
        </p:txBody>
      </p:sp>
    </p:spTree>
    <p:extLst>
      <p:ext uri="{BB962C8B-B14F-4D97-AF65-F5344CB8AC3E}">
        <p14:creationId xmlns:p14="http://schemas.microsoft.com/office/powerpoint/2010/main" val="261400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6038D7E-09B3-4759-BEC4-58E20829572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3" name="Slide Number Placeholder 2">
            <a:extLst>
              <a:ext uri="{FF2B5EF4-FFF2-40B4-BE49-F238E27FC236}">
                <a16:creationId xmlns:a16="http://schemas.microsoft.com/office/drawing/2014/main" id="{9F594177-8AA0-CFE5-3F66-74B7C74000BB}"/>
              </a:ext>
            </a:extLst>
          </p:cNvPr>
          <p:cNvSpPr>
            <a:spLocks noGrp="1"/>
          </p:cNvSpPr>
          <p:nvPr>
            <p:ph type="sldNum" sz="quarter" idx="12"/>
          </p:nvPr>
        </p:nvSpPr>
        <p:spPr/>
        <p:txBody>
          <a:bodyPr/>
          <a:lstStyle/>
          <a:p>
            <a:fld id="{878EE1C7-6583-CA4A-A966-65B8C42A4551}" type="slidenum">
              <a:rPr lang="en-US" smtClean="0"/>
              <a:t>6</a:t>
            </a:fld>
            <a:endParaRPr lang="en-US"/>
          </a:p>
        </p:txBody>
      </p:sp>
      <p:pic>
        <p:nvPicPr>
          <p:cNvPr id="5" name="Picture 4">
            <a:extLst>
              <a:ext uri="{FF2B5EF4-FFF2-40B4-BE49-F238E27FC236}">
                <a16:creationId xmlns:a16="http://schemas.microsoft.com/office/drawing/2014/main" id="{998F236F-30A8-99FB-3188-0B4F526198C7}"/>
              </a:ext>
            </a:extLst>
          </p:cNvPr>
          <p:cNvPicPr>
            <a:picLocks noChangeAspect="1"/>
          </p:cNvPicPr>
          <p:nvPr/>
        </p:nvPicPr>
        <p:blipFill>
          <a:blip r:embed="rId2"/>
          <a:stretch>
            <a:fillRect/>
          </a:stretch>
        </p:blipFill>
        <p:spPr>
          <a:xfrm>
            <a:off x="207065" y="-709379"/>
            <a:ext cx="11777869" cy="11777869"/>
          </a:xfrm>
          <a:prstGeom prst="rect">
            <a:avLst/>
          </a:prstGeom>
        </p:spPr>
      </p:pic>
      <p:sp>
        <p:nvSpPr>
          <p:cNvPr id="6" name="TextBox 5">
            <a:extLst>
              <a:ext uri="{FF2B5EF4-FFF2-40B4-BE49-F238E27FC236}">
                <a16:creationId xmlns:a16="http://schemas.microsoft.com/office/drawing/2014/main" id="{62CE0147-9F9B-7A4A-638A-9F50B66BCBD2}"/>
              </a:ext>
            </a:extLst>
          </p:cNvPr>
          <p:cNvSpPr txBox="1"/>
          <p:nvPr/>
        </p:nvSpPr>
        <p:spPr>
          <a:xfrm>
            <a:off x="4414748" y="528356"/>
            <a:ext cx="3738652" cy="523220"/>
          </a:xfrm>
          <a:prstGeom prst="rect">
            <a:avLst/>
          </a:prstGeom>
          <a:noFill/>
        </p:spPr>
        <p:txBody>
          <a:bodyPr wrap="none" rtlCol="0">
            <a:spAutoFit/>
          </a:bodyPr>
          <a:lstStyle/>
          <a:p>
            <a:r>
              <a:rPr lang="en-US" sz="2800" dirty="0"/>
              <a:t>Followership Typologies </a:t>
            </a:r>
          </a:p>
        </p:txBody>
      </p:sp>
    </p:spTree>
    <p:extLst>
      <p:ext uri="{BB962C8B-B14F-4D97-AF65-F5344CB8AC3E}">
        <p14:creationId xmlns:p14="http://schemas.microsoft.com/office/powerpoint/2010/main" val="2806425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a:solidFill>
                  <a:schemeClr val="bg1"/>
                </a:solidFill>
                <a:latin typeface="Arial" panose="020B0604020202020204" pitchFamily="34" charset="0"/>
                <a:cs typeface="Arial" panose="020B0604020202020204" pitchFamily="34" charset="0"/>
              </a:rPr>
              <a:t>Critiques</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normAutofit/>
          </a:bodyPr>
          <a:lstStyle/>
          <a:p>
            <a:pPr>
              <a:lnSpc>
                <a:spcPct val="100000"/>
              </a:lnSpc>
              <a:spcBef>
                <a:spcPts val="0"/>
              </a:spcBef>
              <a:tabLst>
                <a:tab pos="143510" algn="l"/>
                <a:tab pos="287655" algn="l"/>
                <a:tab pos="431800" algn="l"/>
                <a:tab pos="575945" algn="l"/>
                <a:tab pos="719455" algn="l"/>
                <a:tab pos="863600" algn="l"/>
              </a:tabLst>
            </a:pPr>
            <a:r>
              <a:rPr lang="en-GB" dirty="0">
                <a:solidFill>
                  <a:schemeClr val="bg1"/>
                </a:solidFill>
                <a:effectLst/>
                <a:latin typeface="Arial" panose="020B0604020202020204" pitchFamily="34" charset="0"/>
                <a:ea typeface="Calibri" panose="020F0502020204030204" pitchFamily="34" charset="0"/>
                <a:cs typeface="Arial" panose="020B0604020202020204" pitchFamily="34" charset="0"/>
              </a:rPr>
              <a:t>The limits of language and the term ‘follower’</a:t>
            </a:r>
          </a:p>
          <a:p>
            <a:pPr>
              <a:lnSpc>
                <a:spcPct val="100000"/>
              </a:lnSpc>
              <a:spcBef>
                <a:spcPts val="0"/>
              </a:spcBef>
              <a:tabLst>
                <a:tab pos="143510" algn="l"/>
                <a:tab pos="287655" algn="l"/>
                <a:tab pos="431800" algn="l"/>
                <a:tab pos="575945" algn="l"/>
                <a:tab pos="719455" algn="l"/>
                <a:tab pos="863600" algn="l"/>
              </a:tabLst>
            </a:pPr>
            <a:endParaRPr lang="en-GB" sz="3200" dirty="0">
              <a:solidFill>
                <a:schemeClr val="bg1"/>
              </a:solidFill>
              <a:latin typeface="Arial" panose="020B0604020202020204" pitchFamily="34" charset="0"/>
              <a:ea typeface="Calibri" panose="020F050202020403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The hierarchical nature of organizations </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Risks for followers – challenging those in power</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Risks for leaders – willing to give up power</a:t>
            </a:r>
          </a:p>
          <a:p>
            <a:pPr marL="0" indent="0">
              <a:buNone/>
            </a:pP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7</a:t>
            </a:fld>
            <a:endParaRPr lang="en-US"/>
          </a:p>
        </p:txBody>
      </p:sp>
    </p:spTree>
    <p:extLst>
      <p:ext uri="{BB962C8B-B14F-4D97-AF65-F5344CB8AC3E}">
        <p14:creationId xmlns:p14="http://schemas.microsoft.com/office/powerpoint/2010/main" val="1506718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Ethical Implications</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normAutofit/>
          </a:bodyPr>
          <a:lstStyle/>
          <a:p>
            <a:pPr>
              <a:lnSpc>
                <a:spcPct val="100000"/>
              </a:lnSpc>
              <a:spcBef>
                <a:spcPts val="0"/>
              </a:spcBef>
              <a:tabLst>
                <a:tab pos="143510" algn="l"/>
                <a:tab pos="287655" algn="l"/>
                <a:tab pos="431800" algn="l"/>
                <a:tab pos="575945" algn="l"/>
                <a:tab pos="719455" algn="l"/>
                <a:tab pos="863600" algn="l"/>
              </a:tabLst>
            </a:pPr>
            <a:r>
              <a:rPr lang="en-GB" dirty="0">
                <a:solidFill>
                  <a:schemeClr val="bg1"/>
                </a:solidFill>
                <a:effectLst/>
                <a:latin typeface="Arial" panose="020B0604020202020204" pitchFamily="34" charset="0"/>
                <a:ea typeface="Calibri" panose="020F0502020204030204" pitchFamily="34" charset="0"/>
                <a:cs typeface="Arial" panose="020B0604020202020204" pitchFamily="34" charset="0"/>
              </a:rPr>
              <a:t>Super-charges the leader-follower relationship</a:t>
            </a:r>
          </a:p>
          <a:p>
            <a:pPr marL="0" indent="0">
              <a:buNone/>
            </a:pP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Difficult when leaders and followers operate with different ethical concerns</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Reinforces ethical models </a:t>
            </a:r>
          </a:p>
          <a:p>
            <a:pPr marL="0" indent="0">
              <a:buNone/>
            </a:pPr>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8</a:t>
            </a:fld>
            <a:endParaRPr lang="en-US"/>
          </a:p>
        </p:txBody>
      </p:sp>
    </p:spTree>
    <p:extLst>
      <p:ext uri="{BB962C8B-B14F-4D97-AF65-F5344CB8AC3E}">
        <p14:creationId xmlns:p14="http://schemas.microsoft.com/office/powerpoint/2010/main" val="1549640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9B16A-4957-5418-DC2E-FCEB6F81BD12}"/>
              </a:ext>
            </a:extLst>
          </p:cNvPr>
          <p:cNvSpPr>
            <a:spLocks noGrp="1"/>
          </p:cNvSpPr>
          <p:nvPr>
            <p:ph type="title"/>
          </p:nvPr>
        </p:nvSpPr>
        <p:spPr>
          <a:xfrm>
            <a:off x="838200" y="365125"/>
            <a:ext cx="10515600" cy="1071789"/>
          </a:xfrm>
        </p:spPr>
        <p:txBody>
          <a:bodyPr>
            <a:noAutofit/>
          </a:bodyPr>
          <a:lstStyle/>
          <a:p>
            <a:r>
              <a:rPr lang="en-US" dirty="0">
                <a:solidFill>
                  <a:schemeClr val="bg1"/>
                </a:solidFill>
                <a:latin typeface="Arial" panose="020B0604020202020204" pitchFamily="34" charset="0"/>
                <a:cs typeface="Arial" panose="020B0604020202020204" pitchFamily="34" charset="0"/>
              </a:rPr>
              <a:t>Key Quote</a:t>
            </a:r>
          </a:p>
        </p:txBody>
      </p:sp>
      <p:sp>
        <p:nvSpPr>
          <p:cNvPr id="3" name="Content Placeholder 2">
            <a:extLst>
              <a:ext uri="{FF2B5EF4-FFF2-40B4-BE49-F238E27FC236}">
                <a16:creationId xmlns:a16="http://schemas.microsoft.com/office/drawing/2014/main" id="{B30CE0A7-FD14-DAFD-5254-4E7287A9088F}"/>
              </a:ext>
            </a:extLst>
          </p:cNvPr>
          <p:cNvSpPr>
            <a:spLocks noGrp="1"/>
          </p:cNvSpPr>
          <p:nvPr>
            <p:ph idx="1"/>
          </p:nvPr>
        </p:nvSpPr>
        <p:spPr>
          <a:xfrm>
            <a:off x="755073" y="1720963"/>
            <a:ext cx="10515600" cy="4351338"/>
          </a:xfrm>
        </p:spPr>
        <p:txBody>
          <a:bodyPr>
            <a:noAutofit/>
          </a:bodyPr>
          <a:lstStyle/>
          <a:p>
            <a:pPr marL="0" marR="0" indent="0" algn="l">
              <a:lnSpc>
                <a:spcPct val="100000"/>
              </a:lnSpc>
              <a:spcBef>
                <a:spcPts val="0"/>
              </a:spcBef>
              <a:spcAft>
                <a:spcPts val="0"/>
              </a:spcAft>
              <a:buNone/>
              <a:tabLst>
                <a:tab pos="143510" algn="l"/>
                <a:tab pos="287655" algn="l"/>
                <a:tab pos="431800" algn="l"/>
                <a:tab pos="575945" algn="l"/>
                <a:tab pos="719455" algn="l"/>
                <a:tab pos="863600" algn="l"/>
              </a:tabLst>
            </a:pPr>
            <a:r>
              <a:rPr lang="en-GB" dirty="0">
                <a:solidFill>
                  <a:schemeClr val="bg1"/>
                </a:solidFill>
                <a:effectLst/>
                <a:latin typeface="Arial" panose="020B0604020202020204" pitchFamily="34" charset="0"/>
                <a:ea typeface="Calibri" panose="020F0502020204030204" pitchFamily="34" charset="0"/>
                <a:cs typeface="Arial" panose="020B0604020202020204" pitchFamily="34" charset="0"/>
              </a:rPr>
              <a:t>‘Although the model’s title may feature the term ‘follower,’ in reality, followership considers much more, such as the relationship between leader and followers, the goals, the organizational context, and the larger values that guide the organization</a:t>
            </a:r>
            <a:r>
              <a:rPr lang="en-US" dirty="0">
                <a:solidFill>
                  <a:schemeClr val="bg1"/>
                </a:solidFill>
                <a:latin typeface="Arial" panose="020B0604020202020204" pitchFamily="34" charset="0"/>
                <a:ea typeface="Calibri" panose="020F0502020204030204" pitchFamily="34" charset="0"/>
                <a:cs typeface="Arial" panose="020B0604020202020204" pitchFamily="34" charset="0"/>
              </a:rPr>
              <a:t>.’</a:t>
            </a:r>
            <a:endParaRPr lang="en-US" dirty="0">
              <a:solidFill>
                <a:schemeClr val="bg1"/>
              </a:solidFill>
              <a:effectLst/>
              <a:latin typeface="Arial" panose="020B0604020202020204" pitchFamily="34" charset="0"/>
              <a:ea typeface="Arno Pro"/>
              <a:cs typeface="Arial" panose="020B0604020202020204" pitchFamily="34" charset="0"/>
            </a:endParaRPr>
          </a:p>
        </p:txBody>
      </p:sp>
      <p:sp>
        <p:nvSpPr>
          <p:cNvPr id="4" name="Footer Placeholder 3">
            <a:extLst>
              <a:ext uri="{FF2B5EF4-FFF2-40B4-BE49-F238E27FC236}">
                <a16:creationId xmlns:a16="http://schemas.microsoft.com/office/drawing/2014/main" id="{2143F9DC-E57E-7795-63FF-9DDEDBBB5322}"/>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3E8E701F-AA73-5A3A-9DB2-9ABD34AAA21B}"/>
              </a:ext>
            </a:extLst>
          </p:cNvPr>
          <p:cNvSpPr>
            <a:spLocks noGrp="1"/>
          </p:cNvSpPr>
          <p:nvPr>
            <p:ph type="sldNum" sz="quarter" idx="12"/>
          </p:nvPr>
        </p:nvSpPr>
        <p:spPr/>
        <p:txBody>
          <a:bodyPr/>
          <a:lstStyle/>
          <a:p>
            <a:fld id="{878EE1C7-6583-CA4A-A966-65B8C42A4551}" type="slidenum">
              <a:rPr lang="en-US" smtClean="0"/>
              <a:t>9</a:t>
            </a:fld>
            <a:endParaRPr lang="en-US"/>
          </a:p>
        </p:txBody>
      </p:sp>
    </p:spTree>
    <p:extLst>
      <p:ext uri="{BB962C8B-B14F-4D97-AF65-F5344CB8AC3E}">
        <p14:creationId xmlns:p14="http://schemas.microsoft.com/office/powerpoint/2010/main" val="4122408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985</TotalTime>
  <Words>774</Words>
  <Application>Microsoft Macintosh PowerPoint</Application>
  <PresentationFormat>Widescreen</PresentationFormat>
  <Paragraphs>102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Framing Question</vt:lpstr>
      <vt:lpstr>PowerPoint Presentation</vt:lpstr>
      <vt:lpstr>History</vt:lpstr>
      <vt:lpstr>Major Concepts</vt:lpstr>
      <vt:lpstr>PowerPoint Presentation</vt:lpstr>
      <vt:lpstr>Critiques</vt:lpstr>
      <vt:lpstr>Ethical Implications</vt:lpstr>
      <vt:lpstr>Key Quote</vt:lpstr>
      <vt:lpstr>PowerPoint Presentation</vt:lpstr>
      <vt:lpstr>Case Study: The Southern Baptist Convention Sex Abuse Scandal</vt:lpstr>
      <vt:lpstr>PowerPoint Presentation</vt:lpstr>
      <vt:lpstr>Discussion Questions</vt:lpstr>
      <vt:lpstr>Discussion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McManus</dc:creator>
  <cp:lastModifiedBy>Robert McManus</cp:lastModifiedBy>
  <cp:revision>30</cp:revision>
  <dcterms:created xsi:type="dcterms:W3CDTF">2022-12-26T20:40:06Z</dcterms:created>
  <dcterms:modified xsi:type="dcterms:W3CDTF">2023-06-25T13:29:39Z</dcterms:modified>
</cp:coreProperties>
</file>