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sldIdLst>
    <p:sldId id="257" r:id="rId2"/>
    <p:sldId id="258" r:id="rId3"/>
    <p:sldId id="261" r:id="rId4"/>
    <p:sldId id="279" r:id="rId5"/>
    <p:sldId id="263" r:id="rId6"/>
    <p:sldId id="265" r:id="rId7"/>
    <p:sldId id="268" r:id="rId8"/>
    <p:sldId id="272" r:id="rId9"/>
    <p:sldId id="266" r:id="rId10"/>
    <p:sldId id="273" r:id="rId11"/>
    <p:sldId id="274" r:id="rId12"/>
    <p:sldId id="276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3709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5052"/>
    <p:restoredTop sz="95859"/>
  </p:normalViewPr>
  <p:slideViewPr>
    <p:cSldViewPr snapToGrid="0">
      <p:cViewPr>
        <p:scale>
          <a:sx n="107" d="100"/>
          <a:sy n="107" d="100"/>
        </p:scale>
        <p:origin x="19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3C0804-89DA-0E4F-A219-E4F29885F4AD}" type="datetimeFigureOut">
              <a:rPr lang="en-US" smtClean="0"/>
              <a:t>6/25/23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86432D-EAC7-4B47-BEA0-55C8E055B5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7348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F13DAD-39FF-2DE4-A726-551DCDBE93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E231E9C-A3F7-9E79-D56B-5E344DC0D9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18757C-5273-2DF5-7521-FC38CEBEDC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648F7-0BE5-284A-91D0-05AFAC315B61}" type="datetime1">
              <a:rPr lang="en-US" smtClean="0"/>
              <a:t>6/25/23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05CC29-8071-CB02-26FE-9E30575511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2023, R.M. McManus, S.J. Ward, &amp; A.K. Perry           Ethical Leadership: A Primer, Edward Elgar, 2023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F02948-811E-7617-D545-B2559E4FD0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EE1C7-6583-CA4A-A966-65B8C42A45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8969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58EF19-D7D4-305C-6094-7203CEFB1F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1D7928D-2750-A0BF-ED29-59FC2ACFE6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0EACD0-A7FA-4151-7A45-2A2CDB62BC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4F0E9-EEFC-DE43-909D-F2E51F9E3DF2}" type="datetime1">
              <a:rPr lang="en-US" smtClean="0"/>
              <a:t>6/25/23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CFCF8A-57AE-D0CD-599A-E5648E3C43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2023, R.M. McManus, S.J. Ward, &amp; A.K. Perry           Ethical Leadership: A Primer, Edward Elgar, 2023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DC2B25-8DB4-F507-2CB5-3CC375101B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EE1C7-6583-CA4A-A966-65B8C42A45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7437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CC9A5F9-BB38-CDB1-4957-D4B38A99259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78186EA-715C-8E54-2D79-2C7D65AC24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5FE4DD-EFAA-6334-2DF3-FACAA83906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C1CFF-0B3C-1E48-A0B2-348C4FD1161F}" type="datetime1">
              <a:rPr lang="en-US" smtClean="0"/>
              <a:t>6/25/23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A34506-EABC-203F-C884-A6A44D28F1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2023, R.M. McManus, S.J. Ward, &amp; A.K. Perry           Ethical Leadership: A Primer, Edward Elgar, 2023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00616C-246B-AA00-F9D5-A53DAF88D9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EE1C7-6583-CA4A-A966-65B8C42A45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9033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580A94-327B-BCD1-7D7A-1096386498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67349F-37B0-8C6A-FDBA-A70FE237B0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AE706C-0AA8-0221-98E2-2054A05F03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ECC80-6187-1746-8D55-86EBD2C126DA}" type="datetime1">
              <a:rPr lang="en-US" smtClean="0"/>
              <a:t>6/25/23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E0D9AC-89E2-6E93-AF66-15CA34FD5C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2023, R.M. McManus, S.J. Ward, &amp; A.K. Perry           Ethical Leadership: A Primer, Edward Elgar, 2023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AACD20-6C4A-5A23-3F84-0595CEF50E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EE1C7-6583-CA4A-A966-65B8C42A45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7401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BE5873-8ACF-DEC3-BDB0-5F79814D1D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BC0E86-FAF7-A1B2-F310-FB84F1F61F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01A48A-3F5A-4E0D-F85E-2288611308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9DC1F-EAC6-AF44-B705-2264E5751A68}" type="datetime1">
              <a:rPr lang="en-US" smtClean="0"/>
              <a:t>6/25/23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907F7D-116A-2145-8399-8405081D87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2023, R.M. McManus, S.J. Ward, &amp; A.K. Perry           Ethical Leadership: A Primer, Edward Elgar, 2023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F5CFF4-DA5B-70B0-BF30-B619925095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EE1C7-6583-CA4A-A966-65B8C42A45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1557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440DD6-CDC9-E0AF-8C1E-B7F141E5B2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92FDEE-500E-EC5E-DDC8-B58CA856ACF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073CE86-9A3A-E8F0-CC79-C941D9EE73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B10033C-2C11-4640-AE56-4951FFCD9B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42721-D796-8E44-AD94-7E8D4B2275AD}" type="datetime1">
              <a:rPr lang="en-US" smtClean="0"/>
              <a:t>6/25/23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8D7A2F-240C-9591-450E-9F187367CA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2023, R.M. McManus, S.J. Ward, &amp; A.K. Perry           Ethical Leadership: A Primer, Edward Elgar, 2023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E509526-C1F9-C51B-C8E9-49DECD26B7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EE1C7-6583-CA4A-A966-65B8C42A45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7868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62113C-E4D6-8041-69F4-51978C531B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3B9A64-F303-8B32-66D8-9EF86B18A0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72A1ADB-6A74-45BE-3B19-86419C3A3A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9F8B87D-9F74-CED8-E4C0-97B6D43A7BC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33317AC-A97C-2FA6-C47F-8D54C2C96A8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FE092C9-A18C-8C1D-AA57-E6AC4200D7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79B8B-A0BE-F149-8841-007F7166CE00}" type="datetime1">
              <a:rPr lang="en-US" smtClean="0"/>
              <a:t>6/25/23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B20C087-38B3-235D-84C2-857F612A3A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2023, R.M. McManus, S.J. Ward, &amp; A.K. Perry           Ethical Leadership: A Primer, Edward Elgar, 2023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7559E3D-BE7C-92C2-FD52-A04B621A9A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EE1C7-6583-CA4A-A966-65B8C42A45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6024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3948DA-DBC0-C437-3199-0ACE19DAB2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71DEE5A-88DF-2A69-A8C3-6C51AD5D2C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94FB3-A0FC-0043-B706-834623114F7C}" type="datetime1">
              <a:rPr lang="en-US" smtClean="0"/>
              <a:t>6/25/23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152E9F3-5E9D-9709-1731-D45C7D54EF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2023, R.M. McManus, S.J. Ward, &amp; A.K. Perry           Ethical Leadership: A Primer, Edward Elgar, 2023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A1EAD84-DB25-EF37-5EA0-B271FDD7E0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EE1C7-6583-CA4A-A966-65B8C42A45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0882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24E314B-96A7-259A-3F7B-0FA46B6AF1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43FE3-1913-974B-9B00-BF33C23B699D}" type="datetime1">
              <a:rPr lang="en-US" smtClean="0"/>
              <a:t>6/25/23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42C4618-5773-7C50-0EF2-A80E828B5B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2023, R.M. McManus, S.J. Ward, &amp; A.K. Perry           Ethical Leadership: A Primer, Edward Elgar, 2023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CF6A84A-DD91-61F6-7AC6-7F2497A684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EE1C7-6583-CA4A-A966-65B8C42A45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5092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B1837B-1E28-DE66-FA1A-2C389E5153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116F6C-DBDB-4B0F-6AEE-802735771E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3E8FA02-77F5-E70D-118D-6EA78A6980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67E629-92BA-5D68-6895-4DA8EE15F5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D0A53-8714-8843-B5AC-52818F69AE85}" type="datetime1">
              <a:rPr lang="en-US" smtClean="0"/>
              <a:t>6/25/23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E1B7FE-E217-AC2C-0C15-BB87134BE9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2023, R.M. McManus, S.J. Ward, &amp; A.K. Perry           Ethical Leadership: A Primer, Edward Elgar, 2023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49F77C-4386-B816-D8D4-EA09A07755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EE1C7-6583-CA4A-A966-65B8C42A45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325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12BABA-CD95-6223-CAC9-F64B8121C8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66B628D-D394-047E-115E-4225FEDDAC5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FED8F92-59E7-1D25-C33D-78F5EF4EE5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0290461-F93D-B533-C915-4DE7E4BE03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1A339-763A-4848-9FEE-A915F0BF0802}" type="datetime1">
              <a:rPr lang="en-US" smtClean="0"/>
              <a:t>6/25/23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622BD4-FD79-BDB3-B2AF-C5FE084D0F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2023, R.M. McManus, S.J. Ward, &amp; A.K. Perry           Ethical Leadership: A Primer, Edward Elgar, 2023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EA299AA-FA08-43AC-F1D4-07260B53E5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EE1C7-6583-CA4A-A966-65B8C42A45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4897353-84E3-94D9-944A-4EB32FBFC2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9E3439-717E-2134-5C30-1E3A042CC4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9C2A31-714F-5BED-1671-63DE807A062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FD672B-F259-D347-BEAE-2A4D7F34DAFD}" type="datetime1">
              <a:rPr lang="en-US" smtClean="0"/>
              <a:t>6/25/23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6D0C4A-9C19-1B65-C40A-9C73FA38850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Copyright 2023, R.M. McManus, S.J. Ward, &amp; A.K. Perry           Ethical Leadership: A Primer, Edward Elgar, 2023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A4D767-222F-3A11-E7CF-7A336008B13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8EE1C7-6583-CA4A-A966-65B8C42A45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988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https://attachments.office.net/owa/rmm002%40marietta.edu/service.svc/s/GetAttachmentThumbnail?id=AAMkADNlZmQ4NjBjLTdjNDYtNDMwZC05Y2RlLWJkOTdmMTgyZTExMwBGAAAAAAAn6ida%2BIqVQqZUw34ylwAiBwC4yhjVkD2UT7TXfp6QqkAHAAAAAAEMAAC4yhjVkD2UT7TXfp6QqkAHAARu6cYBAAABEgAQAI2DDc2lsJVPs71PGtUT1cI%3D&amp;thumbnailType=2&amp;token=eyJhbGciOiJSUzI1NiIsImtpZCI6IkQ4OThGN0RDMjk2ODQ1MDk1RUUwREZGQ0MzODBBOTM5NjUwNDNFNjQiLCJ0eXAiOiJKV1QiLCJ4NXQiOiIySmozM0Nsb1JRbGU0Tl84dzRDcE9XVUVQbVEifQ.eyJvcmlnaW4iOiJodHRwczovL291dGxvb2sub2ZmaWNlLmNvbSIsInVjIjoiYWY2ZGE2M2VkYWM0NDFjNGJlOWNkZTY3NGMyODQzNDAiLCJ2ZXIiOiJFeGNoYW5nZS5DYWxsYmFjay5WMSIsImFwcGN0eHNlbmRlciI6Ik93YURvd25sb2FkQDRlNTQxYjY1LWZlNTEtNGQxYi05NTJkLTAwYzU5MmEyN2VlZSIsImlzc3JpbmciOiJXVyIsImFwcGN0eCI6IntcIm1zZXhjaHByb3RcIjpcIm93YVwiLFwicHVpZFwiOlwiMTE1Mzk3NzAyNTYxMjIwNDI2M1wiLFwic2NvcGVcIjpcIk93YURvd25sb2FkXCIsXCJvaWRcIjpcIjQ0YWRmMGZhLTk4OTgtNGJlYi1hZTZlLWFiZDA3MjU2ZGEzOFwiLFwicHJpbWFyeXNpZFwiOlwiUy0xLTUtMjEtMzU5MDg0MzgxOC0zMDA0OTYwMTYzLTQyMzMzNjYzMDktMTE0MjQxN1wifSIsIm5iZiI6MTY3MjA4NTM4NiwiZXhwIjoxNjcyMDg1OTg2LCJpc3MiOiIwMDAwMDAwMi0wMDAwLTBmZjEtY2UwMC0wMDAwMDAwMDAwMDBANGU1NDFiNjUtZmU1MS00ZDFiLTk1MmQtMDBjNTkyYTI3ZWVlIiwiYXVkIjoiMDAwMDAwMDItMDAwMC0wZmYxLWNlMDAtMDAwMDAwMDAwMDAwL2F0dGFjaG1lbnRzLm9mZmljZS5uZXRANGU1NDFiNjUtZmU1MS00ZDFiLTk1MmQtMDBjNTkyYTI3ZWVlIiwiaGFwcCI6Im93YSJ9.I-RwrmNzuKP0et1pGCYZGL8yaUrDJPi42PplLVl2j8NcoPZOH1uyP_qrj4Xx93ieniDJueU8ySmShmV6MSquO8eWts5XUmChCFRqdLtpnZovrZQOJ3O0JAibnodmvuZkSqil6nnX5ObDEFhP7adLMTf5OK69phcULJw89ogtXx0_Ji_zv7OO4IJAthB01EsnPetczUFfOmH0qgltc53IYd4_x5HsGmHp9oVw9Bk4UH16vg9fjo7ZwQSk9YXnJKt79Bd4Ou8R1fC5BdtaNgJwkbIIkn2sDAeZZcK05bySGFWr1fDuI2-DG8Vdlv-ZjIn-4gREtfvra4RbRzJlPhANVg&amp;X-OWA-CANARY=GCwr4NW8WEaD-SLG2kejzcAX_zR959oYmP_GQ_f9dzfrjBpvyeLrFxzy8GvFJRUPq3CmJa7G-04.&amp;owa=outlook.office.com&amp;scriptVer=20221209009.13&amp;animation=true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F738665C-C2D3-D107-E85E-1F21F68702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14950" y="225742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pic>
        <p:nvPicPr>
          <p:cNvPr id="2049" name="Picture 3">
            <a:extLst>
              <a:ext uri="{FF2B5EF4-FFF2-40B4-BE49-F238E27FC236}">
                <a16:creationId xmlns:a16="http://schemas.microsoft.com/office/drawing/2014/main" id="{F390A59E-AC40-4F7E-3EE3-F518F25B8B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7383" y="0"/>
            <a:ext cx="5399999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242949E0-D572-3A9E-D263-AF3EB1ED9C3D}"/>
              </a:ext>
            </a:extLst>
          </p:cNvPr>
          <p:cNvSpPr txBox="1"/>
          <p:nvPr/>
        </p:nvSpPr>
        <p:spPr>
          <a:xfrm>
            <a:off x="914400" y="685800"/>
            <a:ext cx="4987263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i="1" dirty="0">
                <a:latin typeface="Arial" panose="020B0604020202020204" pitchFamily="34" charset="0"/>
                <a:cs typeface="Arial" panose="020B0604020202020204" pitchFamily="34" charset="0"/>
              </a:rPr>
              <a:t>Ethical Leadership:</a:t>
            </a:r>
          </a:p>
          <a:p>
            <a:r>
              <a:rPr lang="en-US" sz="4400" i="1" dirty="0">
                <a:latin typeface="Arial" panose="020B0604020202020204" pitchFamily="34" charset="0"/>
                <a:cs typeface="Arial" panose="020B0604020202020204" pitchFamily="34" charset="0"/>
              </a:rPr>
              <a:t>A Primer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E8E5322-A381-EFBD-8B57-41E53BE3D904}"/>
              </a:ext>
            </a:extLst>
          </p:cNvPr>
          <p:cNvSpPr txBox="1"/>
          <p:nvPr/>
        </p:nvSpPr>
        <p:spPr>
          <a:xfrm>
            <a:off x="914400" y="2257425"/>
            <a:ext cx="4126707" cy="20005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Chapter 14</a:t>
            </a:r>
          </a:p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Servant Leadership</a:t>
            </a:r>
          </a:p>
          <a:p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Maribeth Saleem-Tanner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D86B81-E31A-0FE5-CD1E-42B90EB47F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2023, R.M. McManus, S.J. Ward, &amp; A.K. Perry           Ethical Leadership: A Primer, Edward Elgar, 2023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946AEC-C88B-BE1C-7B1A-14223C3B5C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EE1C7-6583-CA4A-A966-65B8C42A455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611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BA52624-CFB4-53E6-7090-9EF59516BA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2023, R.M. McManus, S.J. Ward, &amp; A.K. Perry           Ethical Leadership: A Primer, Edward Elgar, 2023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2CF1883-9A0A-B77A-5190-CE14C952D7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EE1C7-6583-CA4A-A966-65B8C42A4551}" type="slidenum">
              <a:rPr lang="en-US" smtClean="0"/>
              <a:t>10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A029027-CA9F-CC23-C0CD-C11046FA2F8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33698" y="-945079"/>
            <a:ext cx="8324603" cy="83246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73773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3709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41CF7B-1ACA-CE06-43E9-C47593B77E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Discussion 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4176C4-F02A-DBD8-7AC1-8C63538AC6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88808"/>
            <a:ext cx="10287000" cy="4529667"/>
          </a:xfrm>
        </p:spPr>
        <p:txBody>
          <a:bodyPr>
            <a:noAutofit/>
          </a:bodyPr>
          <a:lstStyle/>
          <a:p>
            <a:pPr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20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Which of the ethical models described in the first part of this book most closely aligns </a:t>
            </a:r>
          </a:p>
          <a:p>
            <a:pPr marL="0" marR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</a:t>
            </a:r>
            <a:r>
              <a:rPr lang="en-GB" sz="20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with the values of the servant leadership model?</a:t>
            </a:r>
          </a:p>
          <a:p>
            <a:pPr marL="0" marR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000" dirty="0">
              <a:solidFill>
                <a:schemeClr val="bg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20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 you believe this type of leadership is realistic and practical? Can a leader truly </a:t>
            </a:r>
          </a:p>
          <a:p>
            <a:pPr marL="0" marR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</a:t>
            </a:r>
            <a:r>
              <a:rPr lang="en-GB" sz="20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possess all of the traits and characteristics Greenleaf identifies?</a:t>
            </a:r>
            <a:endParaRPr lang="en-US" sz="2000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2000" dirty="0">
              <a:solidFill>
                <a:schemeClr val="bg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20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 there any situation you can think of in which acting as a servant leader might not be </a:t>
            </a:r>
          </a:p>
          <a:p>
            <a:pPr marL="0" marR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</a:t>
            </a:r>
            <a:r>
              <a:rPr lang="en-GB" sz="20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ethical?</a:t>
            </a:r>
          </a:p>
          <a:p>
            <a:pPr marL="0" marR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000" dirty="0">
              <a:solidFill>
                <a:schemeClr val="bg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20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Are there any situations in which a leader might reasonably and ethically prioritize </a:t>
            </a:r>
          </a:p>
          <a:p>
            <a:pPr marL="0" marR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</a:t>
            </a:r>
            <a:r>
              <a:rPr lang="en-GB" sz="20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accomplishing a goal over developing followers?</a:t>
            </a:r>
            <a:endParaRPr lang="en-US" sz="2000" dirty="0">
              <a:solidFill>
                <a:schemeClr val="bg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000" dirty="0">
              <a:solidFill>
                <a:schemeClr val="bg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20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 it possible to truly practice servant leadership in an unstable or unsafe situation?</a:t>
            </a:r>
            <a:endParaRPr lang="en-US" sz="2000" dirty="0">
              <a:solidFill>
                <a:schemeClr val="bg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4500" dirty="0">
              <a:solidFill>
                <a:schemeClr val="bg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dirty="0">
              <a:solidFill>
                <a:schemeClr val="bg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59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US" sz="5900" dirty="0">
              <a:solidFill>
                <a:schemeClr val="bg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43510" algn="l"/>
                <a:tab pos="287655" algn="l"/>
                <a:tab pos="431800" algn="l"/>
                <a:tab pos="575945" algn="l"/>
                <a:tab pos="719455" algn="l"/>
                <a:tab pos="863600" algn="l"/>
                <a:tab pos="143510" algn="l"/>
                <a:tab pos="287655" algn="l"/>
                <a:tab pos="431800" algn="l"/>
                <a:tab pos="575945" algn="l"/>
                <a:tab pos="617855" algn="l"/>
                <a:tab pos="719455" algn="l"/>
                <a:tab pos="863600" algn="l"/>
              </a:tabLst>
            </a:pPr>
            <a:r>
              <a:rPr lang="en-GB" sz="33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en-US" sz="3300" dirty="0">
              <a:solidFill>
                <a:schemeClr val="bg1"/>
              </a:solidFill>
              <a:effectLst/>
              <a:latin typeface="Arial" panose="020B0604020202020204" pitchFamily="34" charset="0"/>
              <a:ea typeface="Arno Pro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dirty="0">
              <a:solidFill>
                <a:schemeClr val="bg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sz="5100" dirty="0">
              <a:solidFill>
                <a:schemeClr val="bg1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dirty="0">
              <a:solidFill>
                <a:schemeClr val="bg1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en-US" sz="2800" dirty="0">
              <a:solidFill>
                <a:schemeClr val="bg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en-US" sz="2800" dirty="0">
              <a:solidFill>
                <a:schemeClr val="bg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FA73053-191F-7AD2-E4D4-819B27BE18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2023, R.M. McManus, S.J. Ward, &amp; A.K. Perry           Ethical Leadership: A Primer, Edward Elgar, 2023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C51AB61-836F-36A2-F9CD-57BB0E4508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EE1C7-6583-CA4A-A966-65B8C42A455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0509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3709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0B976C-3F96-7133-C8B2-F45C4FB1DA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Discussion 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4002EC-CC25-7B9C-7963-ECDC1B00E3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34720"/>
            <a:ext cx="10515600" cy="4667251"/>
          </a:xfrm>
        </p:spPr>
        <p:txBody>
          <a:bodyPr>
            <a:normAutofit lnSpcReduction="100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GB" sz="1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Can celebrities be servant leaders and be successful? Should we expect our celebrities to truly be ‘servants’? If so, how would that look different than what we currently see?</a:t>
            </a:r>
            <a:endParaRPr lang="en-US" sz="1800" dirty="0">
              <a:solidFill>
                <a:schemeClr val="bg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800" dirty="0">
              <a:solidFill>
                <a:schemeClr val="bg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1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outcomes of servant leadership are primarily holistic and long-term. How might a servant leader </a:t>
            </a:r>
          </a:p>
          <a:p>
            <a:pPr marL="0" marR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</a:t>
            </a:r>
            <a:r>
              <a:rPr lang="en-GB" sz="1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measure and judge success in their day-to-day work?</a:t>
            </a:r>
            <a:endParaRPr lang="en-US" sz="1800" dirty="0">
              <a:solidFill>
                <a:schemeClr val="bg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800" dirty="0">
              <a:solidFill>
                <a:schemeClr val="bg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1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very term ‘servant leadership’ can seem like a paradox or oxymoron. In what other ways does </a:t>
            </a:r>
          </a:p>
          <a:p>
            <a:pPr marL="0" marR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</a:t>
            </a:r>
            <a:r>
              <a:rPr lang="en-GB" sz="1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ethical leadership require leaders to challenge preconceived notions of ‘leadership’ as a </a:t>
            </a:r>
          </a:p>
          <a:p>
            <a:pPr marL="0" marR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</a:t>
            </a:r>
            <a:r>
              <a:rPr lang="en-GB" sz="1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phenomenon?</a:t>
            </a:r>
            <a:endParaRPr lang="en-US" sz="1800" dirty="0">
              <a:solidFill>
                <a:schemeClr val="bg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US" sz="1800" dirty="0">
              <a:solidFill>
                <a:schemeClr val="bg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1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 what situations might a servant leadership model actually be a hindrance to achieving </a:t>
            </a:r>
          </a:p>
          <a:p>
            <a:pPr marL="0" marR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</a:t>
            </a:r>
            <a:r>
              <a:rPr lang="en-GB" sz="1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organizational goals? How could you resolve this as a leader?</a:t>
            </a:r>
            <a:endParaRPr lang="en-US" sz="1800" dirty="0">
              <a:solidFill>
                <a:schemeClr val="bg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US" sz="1800" dirty="0">
              <a:solidFill>
                <a:schemeClr val="bg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1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How can leaders know when they have moved beyond ‘persuasion’ into ‘manipulation’?</a:t>
            </a:r>
            <a:endParaRPr lang="en-US" sz="1800" dirty="0">
              <a:solidFill>
                <a:schemeClr val="bg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727DE8C-1AC2-69C7-6B81-19871B9E69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2023, R.M. McManus, S.J. Ward, &amp; A.K. Perry           Ethical Leadership: A Primer, Edward Elgar, 2023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B7E3B9F-F07E-8A1C-E7EB-DB585334AD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EE1C7-6583-CA4A-A966-65B8C42A4551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131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3709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8B7310-B31E-BB1B-61E8-84D5D6224A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Framing Question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D75512-CB9A-E13C-067F-2695EF6291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863263" cy="4351338"/>
          </a:xfrm>
        </p:spPr>
        <p:txBody>
          <a:bodyPr>
            <a:normAutofit/>
          </a:bodyPr>
          <a:lstStyle/>
          <a:p>
            <a:pPr marL="0" marR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‘How can leaders serve their followers and organizations?’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C572CFF-6AF6-A284-A58B-23C354017F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2023, R.M. McManus, S.J. Ward, &amp; A.K. Perry           Ethical Leadership: A Primer, Edward Elgar, 2023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6E800A8-1CB6-F808-742D-61B9B03ADD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EE1C7-6583-CA4A-A966-65B8C42A455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0396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82A9ADF-B378-B8E0-DE68-944D856C9E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2023, R.M. McManus, S.J. Ward, &amp; A.K. Perry           Ethical Leadership: A Primer, Edward Elgar, 2023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59FCF84-5A5A-53EE-4D6E-29ED25B14C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EE1C7-6583-CA4A-A966-65B8C42A4551}" type="slidenum">
              <a:rPr lang="en-US" smtClean="0"/>
              <a:t>3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DDB9495-3197-BC92-1D5B-AFD76028118E}"/>
              </a:ext>
            </a:extLst>
          </p:cNvPr>
          <p:cNvSpPr txBox="1"/>
          <p:nvPr/>
        </p:nvSpPr>
        <p:spPr>
          <a:xfrm>
            <a:off x="742950" y="371476"/>
            <a:ext cx="229569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>
                <a:latin typeface="Arial" panose="020B0604020202020204" pitchFamily="34" charset="0"/>
                <a:cs typeface="Arial" panose="020B0604020202020204" pitchFamily="34" charset="0"/>
              </a:rPr>
              <a:t>Timeline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97E3563-51BE-BD51-942E-9ACE92CA12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844" y="-1752601"/>
            <a:ext cx="11400312" cy="11400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10831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3709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B1068F-F8AF-49BB-218F-7222131CEB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History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B9FE47-FFF4-10E5-C27D-371F84E98E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8" y="1079111"/>
            <a:ext cx="11033504" cy="7723926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Robert Greenleaf ‘The Servant as Leader’ (1970)</a:t>
            </a:r>
            <a:endParaRPr lang="en-US" sz="3000" dirty="0"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lnSpc>
                <a:spcPct val="100000"/>
              </a:lnSpc>
            </a:pP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Confucian leader/follower roles</a:t>
            </a:r>
            <a:endParaRPr lang="en-US" sz="3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lnSpc>
                <a:spcPct val="100000"/>
              </a:lnSpc>
            </a:pP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Jesus of Nazareth</a:t>
            </a:r>
            <a:endParaRPr lang="en-US" sz="3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lnSpc>
                <a:spcPct val="100000"/>
              </a:lnSpc>
            </a:pP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Herman Hesse’s </a:t>
            </a:r>
            <a:r>
              <a:rPr lang="en-US" sz="26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Journey to the East</a:t>
            </a:r>
          </a:p>
          <a:p>
            <a:pPr marL="0" indent="0">
              <a:lnSpc>
                <a:spcPct val="100000"/>
              </a:lnSpc>
              <a:buNone/>
            </a:pPr>
            <a:endParaRPr lang="en-US" sz="3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Scholars attempt to formalize theory (2000–Present)</a:t>
            </a:r>
            <a:endParaRPr lang="en-US" sz="3000" dirty="0"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endParaRPr lang="en-US" dirty="0"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endParaRPr lang="en-US" dirty="0"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endParaRPr lang="en-US" dirty="0"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 lvl="1"/>
            <a:endParaRPr lang="en-US" i="1" dirty="0">
              <a:solidFill>
                <a:schemeClr val="bg1"/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661162-B660-CDCF-B660-4C04E8DD10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2023, R.M. McManus, S.J. Ward, &amp; A.K. Perry           Ethical Leadership: A Primer, Edward Elgar, 2023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FBDE71-2323-08FE-3A39-0DC7142A57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EE1C7-6583-CA4A-A966-65B8C42A455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4082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3709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B4F369-06F0-0EC4-6684-20BC2B5E0B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Major concepts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01E057-E113-A3F4-D1F2-D71B96218E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Integration of service and leadership</a:t>
            </a:r>
          </a:p>
          <a:p>
            <a:endParaRPr lang="en-US" dirty="0">
              <a:solidFill>
                <a:schemeClr val="bg1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Choosing servant leadership</a:t>
            </a:r>
          </a:p>
          <a:p>
            <a:endParaRPr lang="en-US" dirty="0">
              <a:solidFill>
                <a:schemeClr val="bg1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Outcomes for followers</a:t>
            </a:r>
          </a:p>
          <a:p>
            <a:endParaRPr lang="en-US" dirty="0">
              <a:solidFill>
                <a:schemeClr val="bg1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Servant leaders as shapers of culture</a:t>
            </a:r>
          </a:p>
          <a:p>
            <a:endParaRPr lang="en-US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1B42B00-0F4A-F936-B64F-1FEBAB7713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2023, R.M. McManus, S.J. Ward, &amp; A.K. Perry           Ethical Leadership: A Primer, Edward Elgar, 2023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B6167F3-594F-DEAD-34BF-A930C6CF06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EE1C7-6583-CA4A-A966-65B8C42A455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0005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3709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B4F369-06F0-0EC4-6684-20BC2B5E0B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Critiques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01E057-E113-A3F4-D1F2-D71B96218E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28741"/>
            <a:ext cx="10515600" cy="4539549"/>
          </a:xfrm>
        </p:spPr>
        <p:txBody>
          <a:bodyPr>
            <a:normAutofit fontScale="92500"/>
          </a:bodyPr>
          <a:lstStyle/>
          <a:p>
            <a:pPr>
              <a:lnSpc>
                <a:spcPct val="100000"/>
              </a:lnSpc>
              <a:spcBef>
                <a:spcPts val="0"/>
              </a:spcBef>
              <a:tabLst>
                <a:tab pos="143510" algn="l"/>
                <a:tab pos="287655" algn="l"/>
                <a:tab pos="431800" algn="l"/>
                <a:tab pos="575945" algn="l"/>
                <a:tab pos="719455" algn="l"/>
                <a:tab pos="863600" algn="l"/>
              </a:tabLst>
            </a:pPr>
            <a:r>
              <a:rPr lang="en-GB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Varying understandings of servant leadership (theoretical concern)</a:t>
            </a:r>
          </a:p>
          <a:p>
            <a:pPr>
              <a:lnSpc>
                <a:spcPct val="100000"/>
              </a:lnSpc>
              <a:spcBef>
                <a:spcPts val="0"/>
              </a:spcBef>
              <a:tabLst>
                <a:tab pos="143510" algn="l"/>
                <a:tab pos="287655" algn="l"/>
                <a:tab pos="431800" algn="l"/>
                <a:tab pos="575945" algn="l"/>
                <a:tab pos="719455" algn="l"/>
                <a:tab pos="863600" algn="l"/>
              </a:tabLst>
            </a:pPr>
            <a:endParaRPr lang="en-GB" sz="3200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Effectiveness (practical concern #1)</a:t>
            </a:r>
          </a:p>
          <a:p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Time (practical concern #2)</a:t>
            </a:r>
          </a:p>
          <a:p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role of the individual (practical concern #3)</a:t>
            </a:r>
          </a:p>
          <a:p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Spoilers (practical concern #4)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1B42B00-0F4A-F936-B64F-1FEBAB7713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2023, R.M. McManus, S.J. Ward, &amp; A.K. Perry           Ethical Leadership: A Primer, Edward Elgar, 2023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B6167F3-594F-DEAD-34BF-A930C6CF06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EE1C7-6583-CA4A-A966-65B8C42A455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7189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3709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E9B16A-4957-5418-DC2E-FCEB6F81BD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71789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Key Quote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0CE0A7-FD14-DAFD-5254-4E7287A908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88118"/>
            <a:ext cx="10515600" cy="4351338"/>
          </a:xfrm>
        </p:spPr>
        <p:txBody>
          <a:bodyPr>
            <a:noAutofit/>
          </a:bodyPr>
          <a:lstStyle/>
          <a:p>
            <a:pPr marL="0" marR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43510" algn="l"/>
                <a:tab pos="287655" algn="l"/>
                <a:tab pos="431800" algn="l"/>
                <a:tab pos="575945" algn="l"/>
                <a:tab pos="719455" algn="l"/>
                <a:tab pos="863600" algn="l"/>
              </a:tabLst>
            </a:pPr>
            <a:r>
              <a:rPr lang="en-GB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‘Servant leadership [is set] apart from other types of leadership [by its</a:t>
            </a:r>
            <a:r>
              <a:rPr lang="en-GB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]</a:t>
            </a:r>
            <a:r>
              <a:rPr lang="en-GB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authentic focus on the follower as the object of primary concern.’</a:t>
            </a:r>
            <a:endParaRPr lang="en-US" dirty="0">
              <a:solidFill>
                <a:schemeClr val="bg1"/>
              </a:solidFill>
              <a:effectLst/>
              <a:latin typeface="Arial" panose="020B0604020202020204" pitchFamily="34" charset="0"/>
              <a:ea typeface="Arno Pro"/>
              <a:cs typeface="Arial" panose="020B0604020202020204" pitchFamily="34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143F9DC-E57E-7795-63FF-9DDEDBBB53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2023, R.M. McManus, S.J. Ward, &amp; A.K. Perry           Ethical Leadership: A Primer, Edward Elgar, 2023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E8E701F-AA73-5A3A-9DB2-9ABD34AAA2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EE1C7-6583-CA4A-A966-65B8C42A455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4080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7386A7D1-B8A3-7212-AB75-2D2E13E43B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2023, R.M. McManus, S.J. Ward, &amp; A.K. Perry           Ethical Leadership: A Primer, Edward Elgar, 2023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91E47F4-E744-36BF-5872-77AE0BEA7D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EE1C7-6583-CA4A-A966-65B8C42A4551}" type="slidenum">
              <a:rPr lang="en-US" smtClean="0"/>
              <a:t>8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E21E476-BF70-C2F6-F34F-2568FE57875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88176" y="-873826"/>
            <a:ext cx="8205849" cy="8205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25777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3709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A87F87-0777-1B67-54D2-C3CD7EB9D0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Case Study: Tarana Burke and the #MeToo Movement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C8157F-6860-9D3F-E100-2CA8AB8D42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br>
              <a:rPr lang="en-US"/>
            </a:br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0CFEEC6-09F6-F4C8-E10C-414AC6FC4A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2023, R.M. McManus, S.J. Ward, &amp; A.K. Perry           Ethical Leadership: A Primer, Edward Elgar, 2023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B85A4F6-22EB-12E8-90BE-E7B146A95D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EE1C7-6583-CA4A-A966-65B8C42A455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4367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945</TotalTime>
  <Words>807</Words>
  <Application>Microsoft Macintosh PowerPoint</Application>
  <PresentationFormat>Widescreen</PresentationFormat>
  <Paragraphs>108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PowerPoint Presentation</vt:lpstr>
      <vt:lpstr>Framing Question</vt:lpstr>
      <vt:lpstr>PowerPoint Presentation</vt:lpstr>
      <vt:lpstr>History</vt:lpstr>
      <vt:lpstr>Major concepts</vt:lpstr>
      <vt:lpstr>Critiques</vt:lpstr>
      <vt:lpstr>Key Quote</vt:lpstr>
      <vt:lpstr>PowerPoint Presentation</vt:lpstr>
      <vt:lpstr>Case Study: Tarana Burke and the #MeToo Movement</vt:lpstr>
      <vt:lpstr>PowerPoint Presentation</vt:lpstr>
      <vt:lpstr>Discussion Questions</vt:lpstr>
      <vt:lpstr>Discussion Questions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Robert McManus</dc:creator>
  <cp:lastModifiedBy>Robert McManus</cp:lastModifiedBy>
  <cp:revision>27</cp:revision>
  <dcterms:created xsi:type="dcterms:W3CDTF">2022-12-26T20:40:06Z</dcterms:created>
  <dcterms:modified xsi:type="dcterms:W3CDTF">2023-06-25T14:08:29Z</dcterms:modified>
</cp:coreProperties>
</file>