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1" r:id="rId4"/>
    <p:sldId id="279" r:id="rId5"/>
    <p:sldId id="263" r:id="rId6"/>
    <p:sldId id="265" r:id="rId7"/>
    <p:sldId id="268" r:id="rId8"/>
    <p:sldId id="272" r:id="rId9"/>
    <p:sldId id="266" r:id="rId10"/>
    <p:sldId id="273" r:id="rId11"/>
    <p:sldId id="274" r:id="rId12"/>
    <p:sldId id="2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70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52"/>
    <p:restoredTop sz="95859"/>
  </p:normalViewPr>
  <p:slideViewPr>
    <p:cSldViewPr snapToGrid="0">
      <p:cViewPr varScale="1">
        <p:scale>
          <a:sx n="107" d="100"/>
          <a:sy n="107" d="100"/>
        </p:scale>
        <p:origin x="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C0804-89DA-0E4F-A219-E4F29885F4AD}" type="datetimeFigureOut">
              <a:rPr lang="en-US" smtClean="0"/>
              <a:t>6/25/23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6432D-EAC7-4B47-BEA0-55C8E055B5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734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13DAD-39FF-2DE4-A726-551DCDBE9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31E9C-A3F7-9E79-D56B-5E344DC0D9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8757C-5273-2DF5-7521-FC38CEBE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48F7-0BE5-284A-91D0-05AFAC315B61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5CC29-8071-CB02-26FE-9E3057551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02948-811E-7617-D545-B2559E4F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9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EF19-D7D4-305C-6094-7203CEFB1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D7928D-2750-A0BF-ED29-59FC2ACFE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EACD0-A7FA-4151-7A45-2A2CDB62B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F0E9-EEFC-DE43-909D-F2E51F9E3DF2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FCF8A-57AE-D0CD-599A-E5648E3C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C2B25-8DB4-F507-2CB5-3CC375101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74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9A5F9-BB38-CDB1-4957-D4B38A9925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8186EA-715C-8E54-2D79-2C7D65AC2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FE4DD-EFAA-6334-2DF3-FACAA8390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1CFF-0B3C-1E48-A0B2-348C4FD1161F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34506-EABC-203F-C884-A6A44D28F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0616C-246B-AA00-F9D5-A53DAF88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90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80A94-327B-BCD1-7D7A-109638649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7349F-37B0-8C6A-FDBA-A70FE237B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E706C-0AA8-0221-98E2-2054A05F0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CC80-6187-1746-8D55-86EBD2C126DA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0D9AC-89E2-6E93-AF66-15CA34FD5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ACD20-6C4A-5A23-3F84-0595CEF50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4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E5873-8ACF-DEC3-BDB0-5F79814D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C0E86-FAF7-A1B2-F310-FB84F1F61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1A48A-3F5A-4E0D-F85E-228861130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DC1F-EAC6-AF44-B705-2264E5751A68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07F7D-116A-2145-8399-8405081D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5CFF4-DA5B-70B0-BF30-B61992509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15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40DD6-CDC9-E0AF-8C1E-B7F141E5B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2FDEE-500E-EC5E-DDC8-B58CA856A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73CE86-9A3A-E8F0-CC79-C941D9EE7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0033C-2C11-4640-AE56-4951FFCD9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2721-D796-8E44-AD94-7E8D4B2275AD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D7A2F-240C-9591-450E-9F187367C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09526-C1F9-C51B-C8E9-49DECD26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78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2113C-E4D6-8041-69F4-51978C53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B9A64-F303-8B32-66D8-9EF86B18A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2A1ADB-6A74-45BE-3B19-86419C3A3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F8B87D-9F74-CED8-E4C0-97B6D43A7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3317AC-A97C-2FA6-C47F-8D54C2C96A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092C9-A18C-8C1D-AA57-E6AC4200D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79B8B-A0BE-F149-8841-007F7166CE00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20C087-38B3-235D-84C2-857F612A3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559E3D-BE7C-92C2-FD52-A04B621A9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0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948DA-DBC0-C437-3199-0ACE19DAB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1DEE5A-88DF-2A69-A8C3-6C51AD5D2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4FB3-A0FC-0043-B706-834623114F7C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52E9F3-5E9D-9709-1731-D45C7D54E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1EAD84-DB25-EF37-5EA0-B271FDD7E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88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4E314B-96A7-259A-3F7B-0FA46B6A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FE3-1913-974B-9B00-BF33C23B699D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C4618-5773-7C50-0EF2-A80E828B5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F6A84A-DD91-61F6-7AC6-7F2497A68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50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1837B-1E28-DE66-FA1A-2C389E515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16F6C-DBDB-4B0F-6AEE-80273577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8FA02-77F5-E70D-118D-6EA78A698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7E629-92BA-5D68-6895-4DA8EE15F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0A53-8714-8843-B5AC-52818F69AE85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1B7FE-E217-AC2C-0C15-BB87134BE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9F77C-4386-B816-D8D4-EA09A077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2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2BABA-CD95-6223-CAC9-F64B8121C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6B628D-D394-047E-115E-4225FEDDA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ED8F92-59E7-1D25-C33D-78F5EF4EE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90461-F93D-B533-C915-4DE7E4BE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1A339-763A-4848-9FEE-A915F0BF0802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22BD4-FD79-BDB3-B2AF-C5FE084D0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A299AA-FA08-43AC-F1D4-07260B53E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897353-84E3-94D9-944A-4EB32FBFC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E3439-717E-2134-5C30-1E3A042CC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C2A31-714F-5BED-1671-63DE807A0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D672B-F259-D347-BEAE-2A4D7F34DAFD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D0C4A-9C19-1B65-C40A-9C73FA3885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4D767-222F-3A11-E7CF-7A336008B1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8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attachments.office.net/owa/rmm002%40marietta.edu/service.svc/s/GetAttachmentThumbnail?id=AAMkADNlZmQ4NjBjLTdjNDYtNDMwZC05Y2RlLWJkOTdmMTgyZTExMwBGAAAAAAAn6ida%2BIqVQqZUw34ylwAiBwC4yhjVkD2UT7TXfp6QqkAHAAAAAAEMAAC4yhjVkD2UT7TXfp6QqkAHAARu6cYBAAABEgAQAI2DDc2lsJVPs71PGtUT1cI%3D&amp;thumbnailType=2&amp;token=eyJhbGciOiJSUzI1NiIsImtpZCI6IkQ4OThGN0RDMjk2ODQ1MDk1RUUwREZGQ0MzODBBOTM5NjUwNDNFNjQiLCJ0eXAiOiJKV1QiLCJ4NXQiOiIySmozM0Nsb1JRbGU0Tl84dzRDcE9XVUVQbVEifQ.eyJvcmlnaW4iOiJodHRwczovL291dGxvb2sub2ZmaWNlLmNvbSIsInVjIjoiYWY2ZGE2M2VkYWM0NDFjNGJlOWNkZTY3NGMyODQzNDAiLCJ2ZXIiOiJFeGNoYW5nZS5DYWxsYmFjay5WMSIsImFwcGN0eHNlbmRlciI6Ik93YURvd25sb2FkQDRlNTQxYjY1LWZlNTEtNGQxYi05NTJkLTAwYzU5MmEyN2VlZSIsImlzc3JpbmciOiJXVyIsImFwcGN0eCI6IntcIm1zZXhjaHByb3RcIjpcIm93YVwiLFwicHVpZFwiOlwiMTE1Mzk3NzAyNTYxMjIwNDI2M1wiLFwic2NvcGVcIjpcIk93YURvd25sb2FkXCIsXCJvaWRcIjpcIjQ0YWRmMGZhLTk4OTgtNGJlYi1hZTZlLWFiZDA3MjU2ZGEzOFwiLFwicHJpbWFyeXNpZFwiOlwiUy0xLTUtMjEtMzU5MDg0MzgxOC0zMDA0OTYwMTYzLTQyMzMzNjYzMDktMTE0MjQxN1wifSIsIm5iZiI6MTY3MjA4NTM4NiwiZXhwIjoxNjcyMDg1OTg2LCJpc3MiOiIwMDAwMDAwMi0wMDAwLTBmZjEtY2UwMC0wMDAwMDAwMDAwMDBANGU1NDFiNjUtZmU1MS00ZDFiLTk1MmQtMDBjNTkyYTI3ZWVlIiwiYXVkIjoiMDAwMDAwMDItMDAwMC0wZmYxLWNlMDAtMDAwMDAwMDAwMDAwL2F0dGFjaG1lbnRzLm9mZmljZS5uZXRANGU1NDFiNjUtZmU1MS00ZDFiLTk1MmQtMDBjNTkyYTI3ZWVlIiwiaGFwcCI6Im93YSJ9.I-RwrmNzuKP0et1pGCYZGL8yaUrDJPi42PplLVl2j8NcoPZOH1uyP_qrj4Xx93ieniDJueU8ySmShmV6MSquO8eWts5XUmChCFRqdLtpnZovrZQOJ3O0JAibnodmvuZkSqil6nnX5ObDEFhP7adLMTf5OK69phcULJw89ogtXx0_Ji_zv7OO4IJAthB01EsnPetczUFfOmH0qgltc53IYd4_x5HsGmHp9oVw9Bk4UH16vg9fjo7ZwQSk9YXnJKt79Bd4Ou8R1fC5BdtaNgJwkbIIkn2sDAeZZcK05bySGFWr1fDuI2-DG8Vdlv-ZjIn-4gREtfvra4RbRzJlPhANVg&amp;X-OWA-CANARY=GCwr4NW8WEaD-SLG2kejzcAX_zR959oYmP_GQ_f9dzfrjBpvyeLrFxzy8GvFJRUPq3CmJa7G-04.&amp;owa=outlook.office.com&amp;scriptVer=20221209009.13&amp;animation=tru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738665C-C2D3-D107-E85E-1F21F6870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950" y="22574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2049" name="Picture 3">
            <a:extLst>
              <a:ext uri="{FF2B5EF4-FFF2-40B4-BE49-F238E27FC236}">
                <a16:creationId xmlns:a16="http://schemas.microsoft.com/office/drawing/2014/main" id="{F390A59E-AC40-4F7E-3EE3-F518F25B8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383" y="0"/>
            <a:ext cx="5399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42949E0-D572-3A9E-D263-AF3EB1ED9C3D}"/>
              </a:ext>
            </a:extLst>
          </p:cNvPr>
          <p:cNvSpPr txBox="1"/>
          <p:nvPr/>
        </p:nvSpPr>
        <p:spPr>
          <a:xfrm>
            <a:off x="914400" y="685800"/>
            <a:ext cx="49872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Ethical Leadership:</a:t>
            </a:r>
          </a:p>
          <a:p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A Primer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8E5322-A381-EFBD-8B57-41E53BE3D904}"/>
              </a:ext>
            </a:extLst>
          </p:cNvPr>
          <p:cNvSpPr txBox="1"/>
          <p:nvPr/>
        </p:nvSpPr>
        <p:spPr>
          <a:xfrm>
            <a:off x="914400" y="2257425"/>
            <a:ext cx="387317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Chapter 12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Common Good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Robert M. McManus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86B81-E31A-0FE5-CD1E-42B90EB47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46AEC-C88B-BE1C-7B1A-14223C3B5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1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A52624-CFB4-53E6-7090-9EF59516B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CF1883-9A0A-B77A-5190-CE14C952D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10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AFD1675-4A00-5165-7453-660EF43FD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492498" cy="649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377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1CF7B-1ACA-CE06-43E9-C47593B77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176C4-F02A-DBD8-7AC1-8C63538AC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287000" cy="4529667"/>
          </a:xfrm>
        </p:spPr>
        <p:txBody>
          <a:bodyPr>
            <a:noAutofit/>
          </a:bodyPr>
          <a:lstStyle/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some other specific instances of the common good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 you believe leaders would be wise to consider?</a:t>
            </a: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compelling do you find the ‘free rider’ problem to be to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idea of the common good? What might be a way for 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leaders and followers to ensure all parties care for the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commons?</a:t>
            </a: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5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9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59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43510" algn="l"/>
                <a:tab pos="287655" algn="l"/>
                <a:tab pos="431800" algn="l"/>
                <a:tab pos="575945" algn="l"/>
                <a:tab pos="719455" algn="l"/>
                <a:tab pos="863600" algn="l"/>
                <a:tab pos="143510" algn="l"/>
                <a:tab pos="287655" algn="l"/>
                <a:tab pos="431800" algn="l"/>
                <a:tab pos="575945" algn="l"/>
                <a:tab pos="617855" algn="l"/>
                <a:tab pos="719455" algn="l"/>
                <a:tab pos="863600" algn="l"/>
              </a:tabLst>
            </a:pPr>
            <a:r>
              <a:rPr lang="en-GB" sz="33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3300" dirty="0">
              <a:solidFill>
                <a:schemeClr val="bg1"/>
              </a:solidFill>
              <a:effectLst/>
              <a:latin typeface="Arial" panose="020B0604020202020204" pitchFamily="34" charset="0"/>
              <a:ea typeface="Arno Pro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51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A73053-191F-7AD2-E4D4-819B27BE1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51AB61-836F-36A2-F9CD-57BB0E450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50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B976C-3F96-7133-C8B2-F45C4FB1D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002EC-CC25-7B9C-7963-ECDC1B00E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7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should leaders respond if their followers have competing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ideas of what constitutes ‘the good’?</a:t>
            </a:r>
            <a:endParaRPr lang="en-US" sz="7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7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common good is considered one of the most controversial 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ethical positions. Can you think about when the idea of the 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GB" sz="7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common good may have been abused? When and where?</a:t>
            </a:r>
            <a:endParaRPr lang="en-US" sz="7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7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the ethic of the common good even worth pursuing if the idea 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GB" sz="7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 potentially be misused? Justify your answer.</a:t>
            </a:r>
            <a:endParaRPr lang="en-US" sz="7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27DE8C-1AC2-69C7-6B81-19871B9E6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E3B9F-F07E-8A1C-E7EB-DB585334A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13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B7310-B31E-BB1B-61E8-84D5D6224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Framing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5512-CB9A-E13C-067F-2695EF629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263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‘What does the common good demand of leadership?’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572CFF-6AF6-A284-A58B-23C354017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E800A8-1CB6-F808-742D-61B9B03AD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3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A9ADF-B378-B8E0-DE68-944D856C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9FCF84-5A5A-53EE-4D6E-29ED25B1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DB9495-3197-BC92-1D5B-AFD76028118E}"/>
              </a:ext>
            </a:extLst>
          </p:cNvPr>
          <p:cNvSpPr txBox="1"/>
          <p:nvPr/>
        </p:nvSpPr>
        <p:spPr>
          <a:xfrm>
            <a:off x="742950" y="371476"/>
            <a:ext cx="22956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15D63D9-933C-8EEC-5D4D-E3DCBEA61C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66" y="-1871134"/>
            <a:ext cx="11870267" cy="1187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083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1068F-F8AF-49BB-218F-7222131CE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9FE47-FFF4-10E5-C27D-371F84E98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79113"/>
            <a:ext cx="10862734" cy="708275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Early Greek and Roman Sources</a:t>
            </a:r>
          </a:p>
          <a:p>
            <a:pPr lvl="1">
              <a:lnSpc>
                <a:spcPct val="100000"/>
              </a:lnSpc>
            </a:pP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Plato </a:t>
            </a:r>
            <a:r>
              <a:rPr lang="en-US" sz="360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Republic</a:t>
            </a:r>
          </a:p>
          <a:p>
            <a:pPr lvl="1">
              <a:lnSpc>
                <a:spcPct val="100000"/>
              </a:lnSpc>
            </a:pP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Aristotle </a:t>
            </a:r>
            <a:r>
              <a:rPr lang="en-US" sz="360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Nicomachean Ethics 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Cicero </a:t>
            </a:r>
            <a:r>
              <a:rPr 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Re Publica </a:t>
            </a:r>
          </a:p>
          <a:p>
            <a:pPr>
              <a:lnSpc>
                <a:spcPct val="100000"/>
              </a:lnSpc>
            </a:pP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Catholic Sources</a:t>
            </a:r>
          </a:p>
          <a:p>
            <a:pPr lvl="1">
              <a:lnSpc>
                <a:spcPct val="100000"/>
              </a:lnSpc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St. Augustine </a:t>
            </a:r>
            <a:r>
              <a:rPr 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City of God</a:t>
            </a:r>
          </a:p>
          <a:p>
            <a:pPr lvl="1">
              <a:lnSpc>
                <a:spcPct val="100000"/>
              </a:lnSpc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St. Thomas Aquinas </a:t>
            </a:r>
            <a:r>
              <a:rPr 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Summa Theologica </a:t>
            </a:r>
          </a:p>
          <a:p>
            <a:pPr lvl="1">
              <a:lnSpc>
                <a:spcPct val="100000"/>
              </a:lnSpc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Vatican II</a:t>
            </a:r>
          </a:p>
          <a:p>
            <a:pPr marL="0" indent="0">
              <a:lnSpc>
                <a:spcPct val="100000"/>
              </a:lnSpc>
              <a:buNone/>
            </a:pP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Contract Theorists  </a:t>
            </a:r>
          </a:p>
          <a:p>
            <a:pPr>
              <a:lnSpc>
                <a:spcPct val="100000"/>
              </a:lnSpc>
            </a:pP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Communitarians (Putnam, Etzioni) 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1"/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61162-B660-CDCF-B660-4C04E8DD1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BDE71-2323-08FE-3A39-0DC7142A5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408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F369-06F0-0EC4-6684-20BC2B5E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1E057-E113-A3F4-D1F2-D71B96218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Primacy of the Individual vs. The Primacy of the Community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Costs and Benefits of the Common Good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42B00-0F4A-F936-B64F-1FEBAB77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167F3-594F-DEAD-34BF-A930C6CF0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000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F369-06F0-0EC4-6684-20BC2B5E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1E057-E113-A3F4-D1F2-D71B96218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143510" algn="l"/>
                <a:tab pos="287655" algn="l"/>
                <a:tab pos="431800" algn="l"/>
                <a:tab pos="575945" algn="l"/>
                <a:tab pos="719455" algn="l"/>
                <a:tab pos="863600" algn="l"/>
              </a:tabLst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Is No Such Thing as the Common Good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143510" algn="l"/>
                <a:tab pos="287655" algn="l"/>
                <a:tab pos="431800" algn="l"/>
                <a:tab pos="575945" algn="l"/>
                <a:tab pos="719455" algn="l"/>
                <a:tab pos="863600" algn="l"/>
              </a:tabLst>
            </a:pPr>
            <a:endParaRPr lang="en-GB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Tragedy of the Commons: The Free Rider Problem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42B00-0F4A-F936-B64F-1FEBAB77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167F3-594F-DEAD-34BF-A930C6CF0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718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9B16A-4957-5418-DC2E-FCEB6F81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873"/>
            <a:ext cx="10515600" cy="1071789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Quote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CE0A7-FD14-DAFD-5254-4E7287A90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5662"/>
            <a:ext cx="10515600" cy="4351338"/>
          </a:xfrm>
        </p:spPr>
        <p:txBody>
          <a:bodyPr>
            <a:noAutofit/>
          </a:bodyPr>
          <a:lstStyle/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43510" algn="l"/>
                <a:tab pos="287655" algn="l"/>
                <a:tab pos="431800" algn="l"/>
                <a:tab pos="575945" algn="l"/>
                <a:tab pos="719455" algn="l"/>
                <a:tab pos="863600" algn="l"/>
              </a:tabLst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‘The common good affects all aspects of the five components of leadership. It can be conceived as a “superlayer” enveloping the other parts of the Five Components of Leadership Model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.’</a:t>
            </a: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Arno Pro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3F9DC-E57E-7795-63FF-9DDEDBBB5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8E701F-AA73-5A3A-9DB2-9ABD34AA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40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386A7D1-B8A3-7212-AB75-2D2E13E4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1E47F4-E744-36BF-5872-77AE0BEA7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DA82C6-5167-3F14-7B38-9D89AD299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-136525"/>
            <a:ext cx="6661311" cy="666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577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87F87-0777-1B67-54D2-C3CD7EB9D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Study: The 1970 Clean Air Act and The Common Good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8157F-6860-9D3F-E100-2CA8AB8D4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CFEEC6-09F6-F4C8-E10C-414AC6FC4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85A4F6-22EB-12E8-90BE-E7B146A95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436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693</Words>
  <Application>Microsoft Macintosh PowerPoint</Application>
  <PresentationFormat>Widescreen</PresentationFormat>
  <Paragraphs>94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Framing Question</vt:lpstr>
      <vt:lpstr>PowerPoint Presentation</vt:lpstr>
      <vt:lpstr>History</vt:lpstr>
      <vt:lpstr>Major Concepts</vt:lpstr>
      <vt:lpstr>Critiques</vt:lpstr>
      <vt:lpstr>Key Quote</vt:lpstr>
      <vt:lpstr>PowerPoint Presentation</vt:lpstr>
      <vt:lpstr>Case Study: The 1970 Clean Air Act and The Common Good</vt:lpstr>
      <vt:lpstr>PowerPoint Presentation</vt:lpstr>
      <vt:lpstr>Discussion Questions</vt:lpstr>
      <vt:lpstr>Discussion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McManus</dc:creator>
  <cp:lastModifiedBy>Robert McManus</cp:lastModifiedBy>
  <cp:revision>25</cp:revision>
  <dcterms:created xsi:type="dcterms:W3CDTF">2022-12-26T20:40:06Z</dcterms:created>
  <dcterms:modified xsi:type="dcterms:W3CDTF">2023-06-25T13:24:28Z</dcterms:modified>
</cp:coreProperties>
</file>