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7" r:id="rId2"/>
    <p:sldId id="258" r:id="rId3"/>
    <p:sldId id="261" r:id="rId4"/>
    <p:sldId id="262" r:id="rId5"/>
    <p:sldId id="263" r:id="rId6"/>
    <p:sldId id="277" r:id="rId7"/>
    <p:sldId id="265" r:id="rId8"/>
    <p:sldId id="268" r:id="rId9"/>
    <p:sldId id="272" r:id="rId10"/>
    <p:sldId id="266" r:id="rId11"/>
    <p:sldId id="273" r:id="rId12"/>
    <p:sldId id="274" r:id="rId13"/>
    <p:sldId id="27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3709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052"/>
    <p:restoredTop sz="95859"/>
  </p:normalViewPr>
  <p:slideViewPr>
    <p:cSldViewPr snapToGrid="0">
      <p:cViewPr varScale="1">
        <p:scale>
          <a:sx n="107" d="100"/>
          <a:sy n="107" d="100"/>
        </p:scale>
        <p:origin x="19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3C0804-89DA-0E4F-A219-E4F29885F4AD}" type="datetimeFigureOut">
              <a:rPr lang="en-US" smtClean="0"/>
              <a:t>6/25/23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86432D-EAC7-4B47-BEA0-55C8E055B537}" type="slidenum">
              <a:rPr lang="en-US" smtClean="0"/>
              <a:t>‹#›</a:t>
            </a:fld>
            <a:endParaRPr lang="en-US" dirty="0"/>
          </a:p>
        </p:txBody>
      </p:sp>
    </p:spTree>
    <p:extLst>
      <p:ext uri="{BB962C8B-B14F-4D97-AF65-F5344CB8AC3E}">
        <p14:creationId xmlns:p14="http://schemas.microsoft.com/office/powerpoint/2010/main" val="3102734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13DAD-39FF-2DE4-A726-551DCDBE93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E231E9C-A3F7-9E79-D56B-5E344DC0D9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318757C-5273-2DF5-7521-FC38CEBEDC53}"/>
              </a:ext>
            </a:extLst>
          </p:cNvPr>
          <p:cNvSpPr>
            <a:spLocks noGrp="1"/>
          </p:cNvSpPr>
          <p:nvPr>
            <p:ph type="dt" sz="half" idx="10"/>
          </p:nvPr>
        </p:nvSpPr>
        <p:spPr/>
        <p:txBody>
          <a:bodyPr/>
          <a:lstStyle/>
          <a:p>
            <a:fld id="{D80648F7-0BE5-284A-91D0-05AFAC315B61}" type="datetime1">
              <a:rPr lang="en-US" smtClean="0"/>
              <a:t>6/25/23</a:t>
            </a:fld>
            <a:endParaRPr lang="en-US" dirty="0"/>
          </a:p>
        </p:txBody>
      </p:sp>
      <p:sp>
        <p:nvSpPr>
          <p:cNvPr id="5" name="Footer Placeholder 4">
            <a:extLst>
              <a:ext uri="{FF2B5EF4-FFF2-40B4-BE49-F238E27FC236}">
                <a16:creationId xmlns:a16="http://schemas.microsoft.com/office/drawing/2014/main" id="{3B05CC29-8071-CB02-26FE-9E30575511C5}"/>
              </a:ext>
            </a:extLst>
          </p:cNvPr>
          <p:cNvSpPr>
            <a:spLocks noGrp="1"/>
          </p:cNvSpPr>
          <p:nvPr>
            <p:ph type="ftr" sz="quarter" idx="11"/>
          </p:nvPr>
        </p:nvSpPr>
        <p:spPr/>
        <p:txBody>
          <a:bodyPr/>
          <a:lstStyle/>
          <a:p>
            <a:r>
              <a:rPr lang="en-US" dirty="0"/>
              <a:t>Copyright 2023, R.M. McManus, S.J. Ward, &amp; A.K. Perry           Ethical Leadership: A Primer, Edward Elgar, 2023</a:t>
            </a:r>
          </a:p>
        </p:txBody>
      </p:sp>
      <p:sp>
        <p:nvSpPr>
          <p:cNvPr id="6" name="Slide Number Placeholder 5">
            <a:extLst>
              <a:ext uri="{FF2B5EF4-FFF2-40B4-BE49-F238E27FC236}">
                <a16:creationId xmlns:a16="http://schemas.microsoft.com/office/drawing/2014/main" id="{9DF02948-811E-7617-D545-B2559E4FD030}"/>
              </a:ext>
            </a:extLst>
          </p:cNvPr>
          <p:cNvSpPr>
            <a:spLocks noGrp="1"/>
          </p:cNvSpPr>
          <p:nvPr>
            <p:ph type="sldNum" sz="quarter" idx="12"/>
          </p:nvPr>
        </p:nvSpPr>
        <p:spPr/>
        <p:txBody>
          <a:bodyPr/>
          <a:lstStyle/>
          <a:p>
            <a:fld id="{878EE1C7-6583-CA4A-A966-65B8C42A4551}" type="slidenum">
              <a:rPr lang="en-US" smtClean="0"/>
              <a:t>‹#›</a:t>
            </a:fld>
            <a:endParaRPr lang="en-US" dirty="0"/>
          </a:p>
        </p:txBody>
      </p:sp>
    </p:spTree>
    <p:extLst>
      <p:ext uri="{BB962C8B-B14F-4D97-AF65-F5344CB8AC3E}">
        <p14:creationId xmlns:p14="http://schemas.microsoft.com/office/powerpoint/2010/main" val="852896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8EF19-D7D4-305C-6094-7203CEFB1F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D7928D-2750-A0BF-ED29-59FC2ACFE65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0EACD0-A7FA-4151-7A45-2A2CDB62BC50}"/>
              </a:ext>
            </a:extLst>
          </p:cNvPr>
          <p:cNvSpPr>
            <a:spLocks noGrp="1"/>
          </p:cNvSpPr>
          <p:nvPr>
            <p:ph type="dt" sz="half" idx="10"/>
          </p:nvPr>
        </p:nvSpPr>
        <p:spPr/>
        <p:txBody>
          <a:bodyPr/>
          <a:lstStyle/>
          <a:p>
            <a:fld id="{0D34F0E9-EEFC-DE43-909D-F2E51F9E3DF2}" type="datetime1">
              <a:rPr lang="en-US" smtClean="0"/>
              <a:t>6/25/23</a:t>
            </a:fld>
            <a:endParaRPr lang="en-US" dirty="0"/>
          </a:p>
        </p:txBody>
      </p:sp>
      <p:sp>
        <p:nvSpPr>
          <p:cNvPr id="5" name="Footer Placeholder 4">
            <a:extLst>
              <a:ext uri="{FF2B5EF4-FFF2-40B4-BE49-F238E27FC236}">
                <a16:creationId xmlns:a16="http://schemas.microsoft.com/office/drawing/2014/main" id="{67CFCF8A-57AE-D0CD-599A-E5648E3C4322}"/>
              </a:ext>
            </a:extLst>
          </p:cNvPr>
          <p:cNvSpPr>
            <a:spLocks noGrp="1"/>
          </p:cNvSpPr>
          <p:nvPr>
            <p:ph type="ftr" sz="quarter" idx="11"/>
          </p:nvPr>
        </p:nvSpPr>
        <p:spPr/>
        <p:txBody>
          <a:bodyPr/>
          <a:lstStyle/>
          <a:p>
            <a:r>
              <a:rPr lang="en-US" dirty="0"/>
              <a:t>Copyright 2023, R.M. McManus, S.J. Ward, &amp; A.K. Perry           Ethical Leadership: A Primer, Edward Elgar, 2023</a:t>
            </a:r>
          </a:p>
        </p:txBody>
      </p:sp>
      <p:sp>
        <p:nvSpPr>
          <p:cNvPr id="6" name="Slide Number Placeholder 5">
            <a:extLst>
              <a:ext uri="{FF2B5EF4-FFF2-40B4-BE49-F238E27FC236}">
                <a16:creationId xmlns:a16="http://schemas.microsoft.com/office/drawing/2014/main" id="{21DC2B25-8DB4-F507-2CB5-3CC375101B27}"/>
              </a:ext>
            </a:extLst>
          </p:cNvPr>
          <p:cNvSpPr>
            <a:spLocks noGrp="1"/>
          </p:cNvSpPr>
          <p:nvPr>
            <p:ph type="sldNum" sz="quarter" idx="12"/>
          </p:nvPr>
        </p:nvSpPr>
        <p:spPr/>
        <p:txBody>
          <a:bodyPr/>
          <a:lstStyle/>
          <a:p>
            <a:fld id="{878EE1C7-6583-CA4A-A966-65B8C42A4551}" type="slidenum">
              <a:rPr lang="en-US" smtClean="0"/>
              <a:t>‹#›</a:t>
            </a:fld>
            <a:endParaRPr lang="en-US" dirty="0"/>
          </a:p>
        </p:txBody>
      </p:sp>
    </p:spTree>
    <p:extLst>
      <p:ext uri="{BB962C8B-B14F-4D97-AF65-F5344CB8AC3E}">
        <p14:creationId xmlns:p14="http://schemas.microsoft.com/office/powerpoint/2010/main" val="2144743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C9A5F9-BB38-CDB1-4957-D4B38A99259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78186EA-715C-8E54-2D79-2C7D65AC24B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5FE4DD-EFAA-6334-2DF3-FACAA839060F}"/>
              </a:ext>
            </a:extLst>
          </p:cNvPr>
          <p:cNvSpPr>
            <a:spLocks noGrp="1"/>
          </p:cNvSpPr>
          <p:nvPr>
            <p:ph type="dt" sz="half" idx="10"/>
          </p:nvPr>
        </p:nvSpPr>
        <p:spPr/>
        <p:txBody>
          <a:bodyPr/>
          <a:lstStyle/>
          <a:p>
            <a:fld id="{CB5C1CFF-0B3C-1E48-A0B2-348C4FD1161F}" type="datetime1">
              <a:rPr lang="en-US" smtClean="0"/>
              <a:t>6/25/23</a:t>
            </a:fld>
            <a:endParaRPr lang="en-US" dirty="0"/>
          </a:p>
        </p:txBody>
      </p:sp>
      <p:sp>
        <p:nvSpPr>
          <p:cNvPr id="5" name="Footer Placeholder 4">
            <a:extLst>
              <a:ext uri="{FF2B5EF4-FFF2-40B4-BE49-F238E27FC236}">
                <a16:creationId xmlns:a16="http://schemas.microsoft.com/office/drawing/2014/main" id="{ECA34506-EABC-203F-C884-A6A44D28F162}"/>
              </a:ext>
            </a:extLst>
          </p:cNvPr>
          <p:cNvSpPr>
            <a:spLocks noGrp="1"/>
          </p:cNvSpPr>
          <p:nvPr>
            <p:ph type="ftr" sz="quarter" idx="11"/>
          </p:nvPr>
        </p:nvSpPr>
        <p:spPr/>
        <p:txBody>
          <a:bodyPr/>
          <a:lstStyle/>
          <a:p>
            <a:r>
              <a:rPr lang="en-US" dirty="0"/>
              <a:t>Copyright 2023, R.M. McManus, S.J. Ward, &amp; A.K. Perry           Ethical Leadership: A Primer, Edward Elgar, 2023</a:t>
            </a:r>
          </a:p>
        </p:txBody>
      </p:sp>
      <p:sp>
        <p:nvSpPr>
          <p:cNvPr id="6" name="Slide Number Placeholder 5">
            <a:extLst>
              <a:ext uri="{FF2B5EF4-FFF2-40B4-BE49-F238E27FC236}">
                <a16:creationId xmlns:a16="http://schemas.microsoft.com/office/drawing/2014/main" id="{0100616C-246B-AA00-F9D5-A53DAF88D984}"/>
              </a:ext>
            </a:extLst>
          </p:cNvPr>
          <p:cNvSpPr>
            <a:spLocks noGrp="1"/>
          </p:cNvSpPr>
          <p:nvPr>
            <p:ph type="sldNum" sz="quarter" idx="12"/>
          </p:nvPr>
        </p:nvSpPr>
        <p:spPr/>
        <p:txBody>
          <a:bodyPr/>
          <a:lstStyle/>
          <a:p>
            <a:fld id="{878EE1C7-6583-CA4A-A966-65B8C42A4551}" type="slidenum">
              <a:rPr lang="en-US" smtClean="0"/>
              <a:t>‹#›</a:t>
            </a:fld>
            <a:endParaRPr lang="en-US" dirty="0"/>
          </a:p>
        </p:txBody>
      </p:sp>
    </p:spTree>
    <p:extLst>
      <p:ext uri="{BB962C8B-B14F-4D97-AF65-F5344CB8AC3E}">
        <p14:creationId xmlns:p14="http://schemas.microsoft.com/office/powerpoint/2010/main" val="1276903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80A94-327B-BCD1-7D7A-1096386498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67349F-37B0-8C6A-FDBA-A70FE237B0B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AE706C-0AA8-0221-98E2-2054A05F03A0}"/>
              </a:ext>
            </a:extLst>
          </p:cNvPr>
          <p:cNvSpPr>
            <a:spLocks noGrp="1"/>
          </p:cNvSpPr>
          <p:nvPr>
            <p:ph type="dt" sz="half" idx="10"/>
          </p:nvPr>
        </p:nvSpPr>
        <p:spPr/>
        <p:txBody>
          <a:bodyPr/>
          <a:lstStyle/>
          <a:p>
            <a:fld id="{C8BECC80-6187-1746-8D55-86EBD2C126DA}" type="datetime1">
              <a:rPr lang="en-US" smtClean="0"/>
              <a:t>6/25/23</a:t>
            </a:fld>
            <a:endParaRPr lang="en-US" dirty="0"/>
          </a:p>
        </p:txBody>
      </p:sp>
      <p:sp>
        <p:nvSpPr>
          <p:cNvPr id="5" name="Footer Placeholder 4">
            <a:extLst>
              <a:ext uri="{FF2B5EF4-FFF2-40B4-BE49-F238E27FC236}">
                <a16:creationId xmlns:a16="http://schemas.microsoft.com/office/drawing/2014/main" id="{31E0D9AC-89E2-6E93-AF66-15CA34FD5C65}"/>
              </a:ext>
            </a:extLst>
          </p:cNvPr>
          <p:cNvSpPr>
            <a:spLocks noGrp="1"/>
          </p:cNvSpPr>
          <p:nvPr>
            <p:ph type="ftr" sz="quarter" idx="11"/>
          </p:nvPr>
        </p:nvSpPr>
        <p:spPr/>
        <p:txBody>
          <a:bodyPr/>
          <a:lstStyle/>
          <a:p>
            <a:r>
              <a:rPr lang="en-US" dirty="0"/>
              <a:t>Copyright 2023, R.M. McManus, S.J. Ward, &amp; A.K. Perry           Ethical Leadership: A Primer, Edward Elgar, 2023</a:t>
            </a:r>
          </a:p>
        </p:txBody>
      </p:sp>
      <p:sp>
        <p:nvSpPr>
          <p:cNvPr id="6" name="Slide Number Placeholder 5">
            <a:extLst>
              <a:ext uri="{FF2B5EF4-FFF2-40B4-BE49-F238E27FC236}">
                <a16:creationId xmlns:a16="http://schemas.microsoft.com/office/drawing/2014/main" id="{CEAACD20-6C4A-5A23-3F84-0595CEF50ED4}"/>
              </a:ext>
            </a:extLst>
          </p:cNvPr>
          <p:cNvSpPr>
            <a:spLocks noGrp="1"/>
          </p:cNvSpPr>
          <p:nvPr>
            <p:ph type="sldNum" sz="quarter" idx="12"/>
          </p:nvPr>
        </p:nvSpPr>
        <p:spPr/>
        <p:txBody>
          <a:bodyPr/>
          <a:lstStyle/>
          <a:p>
            <a:fld id="{878EE1C7-6583-CA4A-A966-65B8C42A4551}" type="slidenum">
              <a:rPr lang="en-US" smtClean="0"/>
              <a:t>‹#›</a:t>
            </a:fld>
            <a:endParaRPr lang="en-US" dirty="0"/>
          </a:p>
        </p:txBody>
      </p:sp>
    </p:spTree>
    <p:extLst>
      <p:ext uri="{BB962C8B-B14F-4D97-AF65-F5344CB8AC3E}">
        <p14:creationId xmlns:p14="http://schemas.microsoft.com/office/powerpoint/2010/main" val="809740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E5873-8ACF-DEC3-BDB0-5F79814D1D2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DBC0E86-FAF7-A1B2-F310-FB84F1F61F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901A48A-3F5A-4E0D-F85E-228861130885}"/>
              </a:ext>
            </a:extLst>
          </p:cNvPr>
          <p:cNvSpPr>
            <a:spLocks noGrp="1"/>
          </p:cNvSpPr>
          <p:nvPr>
            <p:ph type="dt" sz="half" idx="10"/>
          </p:nvPr>
        </p:nvSpPr>
        <p:spPr/>
        <p:txBody>
          <a:bodyPr/>
          <a:lstStyle/>
          <a:p>
            <a:fld id="{7309DC1F-EAC6-AF44-B705-2264E5751A68}" type="datetime1">
              <a:rPr lang="en-US" smtClean="0"/>
              <a:t>6/25/23</a:t>
            </a:fld>
            <a:endParaRPr lang="en-US" dirty="0"/>
          </a:p>
        </p:txBody>
      </p:sp>
      <p:sp>
        <p:nvSpPr>
          <p:cNvPr id="5" name="Footer Placeholder 4">
            <a:extLst>
              <a:ext uri="{FF2B5EF4-FFF2-40B4-BE49-F238E27FC236}">
                <a16:creationId xmlns:a16="http://schemas.microsoft.com/office/drawing/2014/main" id="{DE907F7D-116A-2145-8399-8405081D8751}"/>
              </a:ext>
            </a:extLst>
          </p:cNvPr>
          <p:cNvSpPr>
            <a:spLocks noGrp="1"/>
          </p:cNvSpPr>
          <p:nvPr>
            <p:ph type="ftr" sz="quarter" idx="11"/>
          </p:nvPr>
        </p:nvSpPr>
        <p:spPr/>
        <p:txBody>
          <a:bodyPr/>
          <a:lstStyle/>
          <a:p>
            <a:r>
              <a:rPr lang="en-US" dirty="0"/>
              <a:t>Copyright 2023, R.M. McManus, S.J. Ward, &amp; A.K. Perry           Ethical Leadership: A Primer, Edward Elgar, 2023</a:t>
            </a:r>
          </a:p>
        </p:txBody>
      </p:sp>
      <p:sp>
        <p:nvSpPr>
          <p:cNvPr id="6" name="Slide Number Placeholder 5">
            <a:extLst>
              <a:ext uri="{FF2B5EF4-FFF2-40B4-BE49-F238E27FC236}">
                <a16:creationId xmlns:a16="http://schemas.microsoft.com/office/drawing/2014/main" id="{1DF5CFF4-DA5B-70B0-BF30-B619925095C0}"/>
              </a:ext>
            </a:extLst>
          </p:cNvPr>
          <p:cNvSpPr>
            <a:spLocks noGrp="1"/>
          </p:cNvSpPr>
          <p:nvPr>
            <p:ph type="sldNum" sz="quarter" idx="12"/>
          </p:nvPr>
        </p:nvSpPr>
        <p:spPr/>
        <p:txBody>
          <a:bodyPr/>
          <a:lstStyle/>
          <a:p>
            <a:fld id="{878EE1C7-6583-CA4A-A966-65B8C42A4551}" type="slidenum">
              <a:rPr lang="en-US" smtClean="0"/>
              <a:t>‹#›</a:t>
            </a:fld>
            <a:endParaRPr lang="en-US" dirty="0"/>
          </a:p>
        </p:txBody>
      </p:sp>
    </p:spTree>
    <p:extLst>
      <p:ext uri="{BB962C8B-B14F-4D97-AF65-F5344CB8AC3E}">
        <p14:creationId xmlns:p14="http://schemas.microsoft.com/office/powerpoint/2010/main" val="630155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40DD6-CDC9-E0AF-8C1E-B7F141E5B2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92FDEE-500E-EC5E-DDC8-B58CA856ACF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73CE86-9A3A-E8F0-CC79-C941D9EE73F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B10033C-2C11-4640-AE56-4951FFCD9B04}"/>
              </a:ext>
            </a:extLst>
          </p:cNvPr>
          <p:cNvSpPr>
            <a:spLocks noGrp="1"/>
          </p:cNvSpPr>
          <p:nvPr>
            <p:ph type="dt" sz="half" idx="10"/>
          </p:nvPr>
        </p:nvSpPr>
        <p:spPr/>
        <p:txBody>
          <a:bodyPr/>
          <a:lstStyle/>
          <a:p>
            <a:fld id="{47342721-D796-8E44-AD94-7E8D4B2275AD}" type="datetime1">
              <a:rPr lang="en-US" smtClean="0"/>
              <a:t>6/25/23</a:t>
            </a:fld>
            <a:endParaRPr lang="en-US" dirty="0"/>
          </a:p>
        </p:txBody>
      </p:sp>
      <p:sp>
        <p:nvSpPr>
          <p:cNvPr id="6" name="Footer Placeholder 5">
            <a:extLst>
              <a:ext uri="{FF2B5EF4-FFF2-40B4-BE49-F238E27FC236}">
                <a16:creationId xmlns:a16="http://schemas.microsoft.com/office/drawing/2014/main" id="{8A8D7A2F-240C-9591-450E-9F187367CA80}"/>
              </a:ext>
            </a:extLst>
          </p:cNvPr>
          <p:cNvSpPr>
            <a:spLocks noGrp="1"/>
          </p:cNvSpPr>
          <p:nvPr>
            <p:ph type="ftr" sz="quarter" idx="11"/>
          </p:nvPr>
        </p:nvSpPr>
        <p:spPr/>
        <p:txBody>
          <a:bodyPr/>
          <a:lstStyle/>
          <a:p>
            <a:r>
              <a:rPr lang="en-US" dirty="0"/>
              <a:t>Copyright 2023, R.M. McManus, S.J. Ward, &amp; A.K. Perry           Ethical Leadership: A Primer, Edward Elgar, 2023</a:t>
            </a:r>
          </a:p>
        </p:txBody>
      </p:sp>
      <p:sp>
        <p:nvSpPr>
          <p:cNvPr id="7" name="Slide Number Placeholder 6">
            <a:extLst>
              <a:ext uri="{FF2B5EF4-FFF2-40B4-BE49-F238E27FC236}">
                <a16:creationId xmlns:a16="http://schemas.microsoft.com/office/drawing/2014/main" id="{FE509526-C1F9-C51B-C8E9-49DECD26B7E0}"/>
              </a:ext>
            </a:extLst>
          </p:cNvPr>
          <p:cNvSpPr>
            <a:spLocks noGrp="1"/>
          </p:cNvSpPr>
          <p:nvPr>
            <p:ph type="sldNum" sz="quarter" idx="12"/>
          </p:nvPr>
        </p:nvSpPr>
        <p:spPr/>
        <p:txBody>
          <a:bodyPr/>
          <a:lstStyle/>
          <a:p>
            <a:fld id="{878EE1C7-6583-CA4A-A966-65B8C42A4551}" type="slidenum">
              <a:rPr lang="en-US" smtClean="0"/>
              <a:t>‹#›</a:t>
            </a:fld>
            <a:endParaRPr lang="en-US" dirty="0"/>
          </a:p>
        </p:txBody>
      </p:sp>
    </p:spTree>
    <p:extLst>
      <p:ext uri="{BB962C8B-B14F-4D97-AF65-F5344CB8AC3E}">
        <p14:creationId xmlns:p14="http://schemas.microsoft.com/office/powerpoint/2010/main" val="1210786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2113C-E4D6-8041-69F4-51978C531B9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43B9A64-F303-8B32-66D8-9EF86B18A0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72A1ADB-6A74-45BE-3B19-86419C3A3A5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9F8B87D-9F74-CED8-E4C0-97B6D43A7B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33317AC-A97C-2FA6-C47F-8D54C2C96A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FE092C9-A18C-8C1D-AA57-E6AC4200D728}"/>
              </a:ext>
            </a:extLst>
          </p:cNvPr>
          <p:cNvSpPr>
            <a:spLocks noGrp="1"/>
          </p:cNvSpPr>
          <p:nvPr>
            <p:ph type="dt" sz="half" idx="10"/>
          </p:nvPr>
        </p:nvSpPr>
        <p:spPr/>
        <p:txBody>
          <a:bodyPr/>
          <a:lstStyle/>
          <a:p>
            <a:fld id="{C1C79B8B-A0BE-F149-8841-007F7166CE00}" type="datetime1">
              <a:rPr lang="en-US" smtClean="0"/>
              <a:t>6/25/23</a:t>
            </a:fld>
            <a:endParaRPr lang="en-US" dirty="0"/>
          </a:p>
        </p:txBody>
      </p:sp>
      <p:sp>
        <p:nvSpPr>
          <p:cNvPr id="8" name="Footer Placeholder 7">
            <a:extLst>
              <a:ext uri="{FF2B5EF4-FFF2-40B4-BE49-F238E27FC236}">
                <a16:creationId xmlns:a16="http://schemas.microsoft.com/office/drawing/2014/main" id="{9B20C087-38B3-235D-84C2-857F612A3AE9}"/>
              </a:ext>
            </a:extLst>
          </p:cNvPr>
          <p:cNvSpPr>
            <a:spLocks noGrp="1"/>
          </p:cNvSpPr>
          <p:nvPr>
            <p:ph type="ftr" sz="quarter" idx="11"/>
          </p:nvPr>
        </p:nvSpPr>
        <p:spPr/>
        <p:txBody>
          <a:bodyPr/>
          <a:lstStyle/>
          <a:p>
            <a:r>
              <a:rPr lang="en-US" dirty="0"/>
              <a:t>Copyright 2023, R.M. McManus, S.J. Ward, &amp; A.K. Perry           Ethical Leadership: A Primer, Edward Elgar, 2023</a:t>
            </a:r>
          </a:p>
        </p:txBody>
      </p:sp>
      <p:sp>
        <p:nvSpPr>
          <p:cNvPr id="9" name="Slide Number Placeholder 8">
            <a:extLst>
              <a:ext uri="{FF2B5EF4-FFF2-40B4-BE49-F238E27FC236}">
                <a16:creationId xmlns:a16="http://schemas.microsoft.com/office/drawing/2014/main" id="{27559E3D-BE7C-92C2-FD52-A04B621A9AEF}"/>
              </a:ext>
            </a:extLst>
          </p:cNvPr>
          <p:cNvSpPr>
            <a:spLocks noGrp="1"/>
          </p:cNvSpPr>
          <p:nvPr>
            <p:ph type="sldNum" sz="quarter" idx="12"/>
          </p:nvPr>
        </p:nvSpPr>
        <p:spPr/>
        <p:txBody>
          <a:bodyPr/>
          <a:lstStyle/>
          <a:p>
            <a:fld id="{878EE1C7-6583-CA4A-A966-65B8C42A4551}" type="slidenum">
              <a:rPr lang="en-US" smtClean="0"/>
              <a:t>‹#›</a:t>
            </a:fld>
            <a:endParaRPr lang="en-US" dirty="0"/>
          </a:p>
        </p:txBody>
      </p:sp>
    </p:spTree>
    <p:extLst>
      <p:ext uri="{BB962C8B-B14F-4D97-AF65-F5344CB8AC3E}">
        <p14:creationId xmlns:p14="http://schemas.microsoft.com/office/powerpoint/2010/main" val="1449602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948DA-DBC0-C437-3199-0ACE19DAB24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71DEE5A-88DF-2A69-A8C3-6C51AD5D2C76}"/>
              </a:ext>
            </a:extLst>
          </p:cNvPr>
          <p:cNvSpPr>
            <a:spLocks noGrp="1"/>
          </p:cNvSpPr>
          <p:nvPr>
            <p:ph type="dt" sz="half" idx="10"/>
          </p:nvPr>
        </p:nvSpPr>
        <p:spPr/>
        <p:txBody>
          <a:bodyPr/>
          <a:lstStyle/>
          <a:p>
            <a:fld id="{24094FB3-A0FC-0043-B706-834623114F7C}" type="datetime1">
              <a:rPr lang="en-US" smtClean="0"/>
              <a:t>6/25/23</a:t>
            </a:fld>
            <a:endParaRPr lang="en-US" dirty="0"/>
          </a:p>
        </p:txBody>
      </p:sp>
      <p:sp>
        <p:nvSpPr>
          <p:cNvPr id="4" name="Footer Placeholder 3">
            <a:extLst>
              <a:ext uri="{FF2B5EF4-FFF2-40B4-BE49-F238E27FC236}">
                <a16:creationId xmlns:a16="http://schemas.microsoft.com/office/drawing/2014/main" id="{2152E9F3-5E9D-9709-1731-D45C7D54EF66}"/>
              </a:ext>
            </a:extLst>
          </p:cNvPr>
          <p:cNvSpPr>
            <a:spLocks noGrp="1"/>
          </p:cNvSpPr>
          <p:nvPr>
            <p:ph type="ftr" sz="quarter" idx="11"/>
          </p:nvPr>
        </p:nvSpPr>
        <p:spPr/>
        <p:txBody>
          <a:bodyPr/>
          <a:lstStyle/>
          <a:p>
            <a:r>
              <a:rPr lang="en-US" dirty="0"/>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9A1EAD84-DB25-EF37-5EA0-B271FDD7E0C9}"/>
              </a:ext>
            </a:extLst>
          </p:cNvPr>
          <p:cNvSpPr>
            <a:spLocks noGrp="1"/>
          </p:cNvSpPr>
          <p:nvPr>
            <p:ph type="sldNum" sz="quarter" idx="12"/>
          </p:nvPr>
        </p:nvSpPr>
        <p:spPr/>
        <p:txBody>
          <a:bodyPr/>
          <a:lstStyle/>
          <a:p>
            <a:fld id="{878EE1C7-6583-CA4A-A966-65B8C42A4551}" type="slidenum">
              <a:rPr lang="en-US" smtClean="0"/>
              <a:t>‹#›</a:t>
            </a:fld>
            <a:endParaRPr lang="en-US" dirty="0"/>
          </a:p>
        </p:txBody>
      </p:sp>
    </p:spTree>
    <p:extLst>
      <p:ext uri="{BB962C8B-B14F-4D97-AF65-F5344CB8AC3E}">
        <p14:creationId xmlns:p14="http://schemas.microsoft.com/office/powerpoint/2010/main" val="2191088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4E314B-96A7-259A-3F7B-0FA46B6AF132}"/>
              </a:ext>
            </a:extLst>
          </p:cNvPr>
          <p:cNvSpPr>
            <a:spLocks noGrp="1"/>
          </p:cNvSpPr>
          <p:nvPr>
            <p:ph type="dt" sz="half" idx="10"/>
          </p:nvPr>
        </p:nvSpPr>
        <p:spPr/>
        <p:txBody>
          <a:bodyPr/>
          <a:lstStyle/>
          <a:p>
            <a:fld id="{B2843FE3-1913-974B-9B00-BF33C23B699D}" type="datetime1">
              <a:rPr lang="en-US" smtClean="0"/>
              <a:t>6/25/23</a:t>
            </a:fld>
            <a:endParaRPr lang="en-US" dirty="0"/>
          </a:p>
        </p:txBody>
      </p:sp>
      <p:sp>
        <p:nvSpPr>
          <p:cNvPr id="3" name="Footer Placeholder 2">
            <a:extLst>
              <a:ext uri="{FF2B5EF4-FFF2-40B4-BE49-F238E27FC236}">
                <a16:creationId xmlns:a16="http://schemas.microsoft.com/office/drawing/2014/main" id="{442C4618-5773-7C50-0EF2-A80E828B5B59}"/>
              </a:ext>
            </a:extLst>
          </p:cNvPr>
          <p:cNvSpPr>
            <a:spLocks noGrp="1"/>
          </p:cNvSpPr>
          <p:nvPr>
            <p:ph type="ftr" sz="quarter" idx="11"/>
          </p:nvPr>
        </p:nvSpPr>
        <p:spPr/>
        <p:txBody>
          <a:bodyPr/>
          <a:lstStyle/>
          <a:p>
            <a:r>
              <a:rPr lang="en-US" dirty="0"/>
              <a:t>Copyright 2023, R.M. McManus, S.J. Ward, &amp; A.K. Perry           Ethical Leadership: A Primer, Edward Elgar, 2023</a:t>
            </a:r>
          </a:p>
        </p:txBody>
      </p:sp>
      <p:sp>
        <p:nvSpPr>
          <p:cNvPr id="4" name="Slide Number Placeholder 3">
            <a:extLst>
              <a:ext uri="{FF2B5EF4-FFF2-40B4-BE49-F238E27FC236}">
                <a16:creationId xmlns:a16="http://schemas.microsoft.com/office/drawing/2014/main" id="{ACF6A84A-DD91-61F6-7AC6-7F2497A6849C}"/>
              </a:ext>
            </a:extLst>
          </p:cNvPr>
          <p:cNvSpPr>
            <a:spLocks noGrp="1"/>
          </p:cNvSpPr>
          <p:nvPr>
            <p:ph type="sldNum" sz="quarter" idx="12"/>
          </p:nvPr>
        </p:nvSpPr>
        <p:spPr/>
        <p:txBody>
          <a:bodyPr/>
          <a:lstStyle/>
          <a:p>
            <a:fld id="{878EE1C7-6583-CA4A-A966-65B8C42A4551}" type="slidenum">
              <a:rPr lang="en-US" smtClean="0"/>
              <a:t>‹#›</a:t>
            </a:fld>
            <a:endParaRPr lang="en-US" dirty="0"/>
          </a:p>
        </p:txBody>
      </p:sp>
    </p:spTree>
    <p:extLst>
      <p:ext uri="{BB962C8B-B14F-4D97-AF65-F5344CB8AC3E}">
        <p14:creationId xmlns:p14="http://schemas.microsoft.com/office/powerpoint/2010/main" val="1984509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1837B-1E28-DE66-FA1A-2C389E5153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B116F6C-DBDB-4B0F-6AEE-802735771E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3E8FA02-77F5-E70D-118D-6EA78A6980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67E629-92BA-5D68-6895-4DA8EE15F501}"/>
              </a:ext>
            </a:extLst>
          </p:cNvPr>
          <p:cNvSpPr>
            <a:spLocks noGrp="1"/>
          </p:cNvSpPr>
          <p:nvPr>
            <p:ph type="dt" sz="half" idx="10"/>
          </p:nvPr>
        </p:nvSpPr>
        <p:spPr/>
        <p:txBody>
          <a:bodyPr/>
          <a:lstStyle/>
          <a:p>
            <a:fld id="{602D0A53-8714-8843-B5AC-52818F69AE85}" type="datetime1">
              <a:rPr lang="en-US" smtClean="0"/>
              <a:t>6/25/23</a:t>
            </a:fld>
            <a:endParaRPr lang="en-US" dirty="0"/>
          </a:p>
        </p:txBody>
      </p:sp>
      <p:sp>
        <p:nvSpPr>
          <p:cNvPr id="6" name="Footer Placeholder 5">
            <a:extLst>
              <a:ext uri="{FF2B5EF4-FFF2-40B4-BE49-F238E27FC236}">
                <a16:creationId xmlns:a16="http://schemas.microsoft.com/office/drawing/2014/main" id="{EEE1B7FE-E217-AC2C-0C15-BB87134BE9F9}"/>
              </a:ext>
            </a:extLst>
          </p:cNvPr>
          <p:cNvSpPr>
            <a:spLocks noGrp="1"/>
          </p:cNvSpPr>
          <p:nvPr>
            <p:ph type="ftr" sz="quarter" idx="11"/>
          </p:nvPr>
        </p:nvSpPr>
        <p:spPr/>
        <p:txBody>
          <a:bodyPr/>
          <a:lstStyle/>
          <a:p>
            <a:r>
              <a:rPr lang="en-US" dirty="0"/>
              <a:t>Copyright 2023, R.M. McManus, S.J. Ward, &amp; A.K. Perry           Ethical Leadership: A Primer, Edward Elgar, 2023</a:t>
            </a:r>
          </a:p>
        </p:txBody>
      </p:sp>
      <p:sp>
        <p:nvSpPr>
          <p:cNvPr id="7" name="Slide Number Placeholder 6">
            <a:extLst>
              <a:ext uri="{FF2B5EF4-FFF2-40B4-BE49-F238E27FC236}">
                <a16:creationId xmlns:a16="http://schemas.microsoft.com/office/drawing/2014/main" id="{7249F77C-4386-B816-D8D4-EA09A0775573}"/>
              </a:ext>
            </a:extLst>
          </p:cNvPr>
          <p:cNvSpPr>
            <a:spLocks noGrp="1"/>
          </p:cNvSpPr>
          <p:nvPr>
            <p:ph type="sldNum" sz="quarter" idx="12"/>
          </p:nvPr>
        </p:nvSpPr>
        <p:spPr/>
        <p:txBody>
          <a:bodyPr/>
          <a:lstStyle/>
          <a:p>
            <a:fld id="{878EE1C7-6583-CA4A-A966-65B8C42A4551}" type="slidenum">
              <a:rPr lang="en-US" smtClean="0"/>
              <a:t>‹#›</a:t>
            </a:fld>
            <a:endParaRPr lang="en-US" dirty="0"/>
          </a:p>
        </p:txBody>
      </p:sp>
    </p:spTree>
    <p:extLst>
      <p:ext uri="{BB962C8B-B14F-4D97-AF65-F5344CB8AC3E}">
        <p14:creationId xmlns:p14="http://schemas.microsoft.com/office/powerpoint/2010/main" val="2966325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2BABA-CD95-6223-CAC9-F64B8121C8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66B628D-D394-047E-115E-4225FEDDAC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5FED8F92-59E7-1D25-C33D-78F5EF4EE5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290461-F93D-B533-C915-4DE7E4BE034E}"/>
              </a:ext>
            </a:extLst>
          </p:cNvPr>
          <p:cNvSpPr>
            <a:spLocks noGrp="1"/>
          </p:cNvSpPr>
          <p:nvPr>
            <p:ph type="dt" sz="half" idx="10"/>
          </p:nvPr>
        </p:nvSpPr>
        <p:spPr/>
        <p:txBody>
          <a:bodyPr/>
          <a:lstStyle/>
          <a:p>
            <a:fld id="{39D1A339-763A-4848-9FEE-A915F0BF0802}" type="datetime1">
              <a:rPr lang="en-US" smtClean="0"/>
              <a:t>6/25/23</a:t>
            </a:fld>
            <a:endParaRPr lang="en-US" dirty="0"/>
          </a:p>
        </p:txBody>
      </p:sp>
      <p:sp>
        <p:nvSpPr>
          <p:cNvPr id="6" name="Footer Placeholder 5">
            <a:extLst>
              <a:ext uri="{FF2B5EF4-FFF2-40B4-BE49-F238E27FC236}">
                <a16:creationId xmlns:a16="http://schemas.microsoft.com/office/drawing/2014/main" id="{F0622BD4-FD79-BDB3-B2AF-C5FE084D0F77}"/>
              </a:ext>
            </a:extLst>
          </p:cNvPr>
          <p:cNvSpPr>
            <a:spLocks noGrp="1"/>
          </p:cNvSpPr>
          <p:nvPr>
            <p:ph type="ftr" sz="quarter" idx="11"/>
          </p:nvPr>
        </p:nvSpPr>
        <p:spPr/>
        <p:txBody>
          <a:bodyPr/>
          <a:lstStyle/>
          <a:p>
            <a:r>
              <a:rPr lang="en-US" dirty="0"/>
              <a:t>Copyright 2023, R.M. McManus, S.J. Ward, &amp; A.K. Perry           Ethical Leadership: A Primer, Edward Elgar, 2023</a:t>
            </a:r>
          </a:p>
        </p:txBody>
      </p:sp>
      <p:sp>
        <p:nvSpPr>
          <p:cNvPr id="7" name="Slide Number Placeholder 6">
            <a:extLst>
              <a:ext uri="{FF2B5EF4-FFF2-40B4-BE49-F238E27FC236}">
                <a16:creationId xmlns:a16="http://schemas.microsoft.com/office/drawing/2014/main" id="{6EA299AA-FA08-43AC-F1D4-07260B53E5A3}"/>
              </a:ext>
            </a:extLst>
          </p:cNvPr>
          <p:cNvSpPr>
            <a:spLocks noGrp="1"/>
          </p:cNvSpPr>
          <p:nvPr>
            <p:ph type="sldNum" sz="quarter" idx="12"/>
          </p:nvPr>
        </p:nvSpPr>
        <p:spPr/>
        <p:txBody>
          <a:bodyPr/>
          <a:lstStyle/>
          <a:p>
            <a:fld id="{878EE1C7-6583-CA4A-A966-65B8C42A4551}" type="slidenum">
              <a:rPr lang="en-US" smtClean="0"/>
              <a:t>‹#›</a:t>
            </a:fld>
            <a:endParaRPr lang="en-US" dirty="0"/>
          </a:p>
        </p:txBody>
      </p:sp>
    </p:spTree>
    <p:extLst>
      <p:ext uri="{BB962C8B-B14F-4D97-AF65-F5344CB8AC3E}">
        <p14:creationId xmlns:p14="http://schemas.microsoft.com/office/powerpoint/2010/main" val="242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897353-84E3-94D9-944A-4EB32FBFC2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49E3439-717E-2134-5C30-1E3A042CC4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9C2A31-714F-5BED-1671-63DE807A06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FD672B-F259-D347-BEAE-2A4D7F34DAFD}" type="datetime1">
              <a:rPr lang="en-US" smtClean="0"/>
              <a:t>6/25/23</a:t>
            </a:fld>
            <a:endParaRPr lang="en-US" dirty="0"/>
          </a:p>
        </p:txBody>
      </p:sp>
      <p:sp>
        <p:nvSpPr>
          <p:cNvPr id="5" name="Footer Placeholder 4">
            <a:extLst>
              <a:ext uri="{FF2B5EF4-FFF2-40B4-BE49-F238E27FC236}">
                <a16:creationId xmlns:a16="http://schemas.microsoft.com/office/drawing/2014/main" id="{8A6D0C4A-9C19-1B65-C40A-9C73FA3885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Copyright 2023, R.M. McManus, S.J. Ward, &amp; A.K. Perry           Ethical Leadership: A Primer, Edward Elgar, 2023</a:t>
            </a:r>
          </a:p>
        </p:txBody>
      </p:sp>
      <p:sp>
        <p:nvSpPr>
          <p:cNvPr id="6" name="Slide Number Placeholder 5">
            <a:extLst>
              <a:ext uri="{FF2B5EF4-FFF2-40B4-BE49-F238E27FC236}">
                <a16:creationId xmlns:a16="http://schemas.microsoft.com/office/drawing/2014/main" id="{69A4D767-222F-3A11-E7CF-7A336008B1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8EE1C7-6583-CA4A-A966-65B8C42A4551}" type="slidenum">
              <a:rPr lang="en-US" smtClean="0"/>
              <a:t>‹#›</a:t>
            </a:fld>
            <a:endParaRPr lang="en-US" dirty="0"/>
          </a:p>
        </p:txBody>
      </p:sp>
    </p:spTree>
    <p:extLst>
      <p:ext uri="{BB962C8B-B14F-4D97-AF65-F5344CB8AC3E}">
        <p14:creationId xmlns:p14="http://schemas.microsoft.com/office/powerpoint/2010/main" val="883988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https://attachments.office.net/owa/rmm002%40marietta.edu/service.svc/s/GetAttachmentThumbnail?id=AAMkADNlZmQ4NjBjLTdjNDYtNDMwZC05Y2RlLWJkOTdmMTgyZTExMwBGAAAAAAAn6ida%2BIqVQqZUw34ylwAiBwC4yhjVkD2UT7TXfp6QqkAHAAAAAAEMAAC4yhjVkD2UT7TXfp6QqkAHAARu6cYBAAABEgAQAI2DDc2lsJVPs71PGtUT1cI%3D&amp;thumbnailType=2&amp;token=eyJhbGciOiJSUzI1NiIsImtpZCI6IkQ4OThGN0RDMjk2ODQ1MDk1RUUwREZGQ0MzODBBOTM5NjUwNDNFNjQiLCJ0eXAiOiJKV1QiLCJ4NXQiOiIySmozM0Nsb1JRbGU0Tl84dzRDcE9XVUVQbVEifQ.eyJvcmlnaW4iOiJodHRwczovL291dGxvb2sub2ZmaWNlLmNvbSIsInVjIjoiYWY2ZGE2M2VkYWM0NDFjNGJlOWNkZTY3NGMyODQzNDAiLCJ2ZXIiOiJFeGNoYW5nZS5DYWxsYmFjay5WMSIsImFwcGN0eHNlbmRlciI6Ik93YURvd25sb2FkQDRlNTQxYjY1LWZlNTEtNGQxYi05NTJkLTAwYzU5MmEyN2VlZSIsImlzc3JpbmciOiJXVyIsImFwcGN0eCI6IntcIm1zZXhjaHByb3RcIjpcIm93YVwiLFwicHVpZFwiOlwiMTE1Mzk3NzAyNTYxMjIwNDI2M1wiLFwic2NvcGVcIjpcIk93YURvd25sb2FkXCIsXCJvaWRcIjpcIjQ0YWRmMGZhLTk4OTgtNGJlYi1hZTZlLWFiZDA3MjU2ZGEzOFwiLFwicHJpbWFyeXNpZFwiOlwiUy0xLTUtMjEtMzU5MDg0MzgxOC0zMDA0OTYwMTYzLTQyMzMzNjYzMDktMTE0MjQxN1wifSIsIm5iZiI6MTY3MjA4NTM4NiwiZXhwIjoxNjcyMDg1OTg2LCJpc3MiOiIwMDAwMDAwMi0wMDAwLTBmZjEtY2UwMC0wMDAwMDAwMDAwMDBANGU1NDFiNjUtZmU1MS00ZDFiLTk1MmQtMDBjNTkyYTI3ZWVlIiwiYXVkIjoiMDAwMDAwMDItMDAwMC0wZmYxLWNlMDAtMDAwMDAwMDAwMDAwL2F0dGFjaG1lbnRzLm9mZmljZS5uZXRANGU1NDFiNjUtZmU1MS00ZDFiLTk1MmQtMDBjNTkyYTI3ZWVlIiwiaGFwcCI6Im93YSJ9.I-RwrmNzuKP0et1pGCYZGL8yaUrDJPi42PplLVl2j8NcoPZOH1uyP_qrj4Xx93ieniDJueU8ySmShmV6MSquO8eWts5XUmChCFRqdLtpnZovrZQOJ3O0JAibnodmvuZkSqil6nnX5ObDEFhP7adLMTf5OK69phcULJw89ogtXx0_Ji_zv7OO4IJAthB01EsnPetczUFfOmH0qgltc53IYd4_x5HsGmHp9oVw9Bk4UH16vg9fjo7ZwQSk9YXnJKt79Bd4Ou8R1fC5BdtaNgJwkbIIkn2sDAeZZcK05bySGFWr1fDuI2-DG8Vdlv-ZjIn-4gREtfvra4RbRzJlPhANVg&amp;X-OWA-CANARY=GCwr4NW8WEaD-SLG2kejzcAX_zR959oYmP_GQ_f9dzfrjBpvyeLrFxzy8GvFJRUPq3CmJa7G-04.&amp;owa=outlook.office.com&amp;scriptVer=20221209009.13&amp;animation=true"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F738665C-C2D3-D107-E85E-1F21F68702F4}"/>
              </a:ext>
            </a:extLst>
          </p:cNvPr>
          <p:cNvSpPr>
            <a:spLocks noChangeArrowheads="1"/>
          </p:cNvSpPr>
          <p:nvPr/>
        </p:nvSpPr>
        <p:spPr bwMode="auto">
          <a:xfrm>
            <a:off x="5314950" y="22574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2049" name="Picture 3">
            <a:extLst>
              <a:ext uri="{FF2B5EF4-FFF2-40B4-BE49-F238E27FC236}">
                <a16:creationId xmlns:a16="http://schemas.microsoft.com/office/drawing/2014/main" id="{F390A59E-AC40-4F7E-3EE3-F518F25B8BB8}"/>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6827383" y="0"/>
            <a:ext cx="5399999" cy="685799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242949E0-D572-3A9E-D263-AF3EB1ED9C3D}"/>
              </a:ext>
            </a:extLst>
          </p:cNvPr>
          <p:cNvSpPr txBox="1"/>
          <p:nvPr/>
        </p:nvSpPr>
        <p:spPr>
          <a:xfrm>
            <a:off x="914400" y="685800"/>
            <a:ext cx="4987263" cy="1446550"/>
          </a:xfrm>
          <a:prstGeom prst="rect">
            <a:avLst/>
          </a:prstGeom>
          <a:noFill/>
        </p:spPr>
        <p:txBody>
          <a:bodyPr wrap="none" rtlCol="0">
            <a:spAutoFit/>
          </a:bodyPr>
          <a:lstStyle/>
          <a:p>
            <a:r>
              <a:rPr lang="en-US" sz="4400" i="1" dirty="0">
                <a:latin typeface="Arial" panose="020B0604020202020204" pitchFamily="34" charset="0"/>
                <a:cs typeface="Arial" panose="020B0604020202020204" pitchFamily="34" charset="0"/>
              </a:rPr>
              <a:t>Ethical Leadership:</a:t>
            </a:r>
          </a:p>
          <a:p>
            <a:r>
              <a:rPr lang="en-US" sz="4400" i="1" dirty="0">
                <a:latin typeface="Arial" panose="020B0604020202020204" pitchFamily="34" charset="0"/>
                <a:cs typeface="Arial" panose="020B0604020202020204" pitchFamily="34" charset="0"/>
              </a:rPr>
              <a:t>A Primer</a:t>
            </a:r>
          </a:p>
        </p:txBody>
      </p:sp>
      <p:sp>
        <p:nvSpPr>
          <p:cNvPr id="4" name="TextBox 3">
            <a:extLst>
              <a:ext uri="{FF2B5EF4-FFF2-40B4-BE49-F238E27FC236}">
                <a16:creationId xmlns:a16="http://schemas.microsoft.com/office/drawing/2014/main" id="{FE8E5322-A381-EFBD-8B57-41E53BE3D904}"/>
              </a:ext>
            </a:extLst>
          </p:cNvPr>
          <p:cNvSpPr txBox="1"/>
          <p:nvPr/>
        </p:nvSpPr>
        <p:spPr>
          <a:xfrm>
            <a:off x="914400" y="2257425"/>
            <a:ext cx="4345036" cy="2554545"/>
          </a:xfrm>
          <a:prstGeom prst="rect">
            <a:avLst/>
          </a:prstGeom>
          <a:noFill/>
        </p:spPr>
        <p:txBody>
          <a:bodyPr wrap="none" rtlCol="0">
            <a:spAutoFit/>
          </a:bodyPr>
          <a:lstStyle/>
          <a:p>
            <a:r>
              <a:rPr lang="en-US" sz="3200" dirty="0">
                <a:latin typeface="Arial" panose="020B0604020202020204" pitchFamily="34" charset="0"/>
                <a:cs typeface="Arial" panose="020B0604020202020204" pitchFamily="34" charset="0"/>
              </a:rPr>
              <a:t>Chapter 10</a:t>
            </a:r>
          </a:p>
          <a:p>
            <a:r>
              <a:rPr lang="en-US" sz="3200" dirty="0">
                <a:latin typeface="Arial" panose="020B0604020202020204" pitchFamily="34" charset="0"/>
                <a:cs typeface="Arial" panose="020B0604020202020204" pitchFamily="34" charset="0"/>
              </a:rPr>
              <a:t>Social Contract Theory</a:t>
            </a:r>
          </a:p>
          <a:p>
            <a:endParaRPr lang="en-US" sz="3200" dirty="0">
              <a:latin typeface="Arial" panose="020B0604020202020204" pitchFamily="34" charset="0"/>
              <a:cs typeface="Arial" panose="020B0604020202020204" pitchFamily="34" charset="0"/>
            </a:endParaRPr>
          </a:p>
          <a:p>
            <a:pPr marL="0" marR="0">
              <a:spcBef>
                <a:spcPts val="0"/>
              </a:spcBef>
              <a:spcAft>
                <a:spcPts val="0"/>
              </a:spcAft>
            </a:pPr>
            <a:r>
              <a:rPr lang="en-GB" sz="3200" dirty="0" err="1">
                <a:effectLst/>
                <a:latin typeface="Arial" panose="020B0604020202020204" pitchFamily="34" charset="0"/>
                <a:ea typeface="Calibri" panose="020F0502020204030204" pitchFamily="34" charset="0"/>
                <a:cs typeface="Arial" panose="020B0604020202020204" pitchFamily="34" charset="0"/>
              </a:rPr>
              <a:t>Lavina</a:t>
            </a:r>
            <a:r>
              <a:rPr lang="en-GB" sz="3200" dirty="0">
                <a:effectLst/>
                <a:latin typeface="Arial" panose="020B0604020202020204" pitchFamily="34" charset="0"/>
                <a:ea typeface="Calibri" panose="020F0502020204030204" pitchFamily="34" charset="0"/>
                <a:cs typeface="Arial" panose="020B0604020202020204" pitchFamily="34" charset="0"/>
              </a:rPr>
              <a:t> </a:t>
            </a:r>
            <a:r>
              <a:rPr lang="en-GB" sz="3200" dirty="0" err="1">
                <a:effectLst/>
                <a:latin typeface="Arial" panose="020B0604020202020204" pitchFamily="34" charset="0"/>
                <a:ea typeface="Calibri" panose="020F0502020204030204" pitchFamily="34" charset="0"/>
                <a:cs typeface="Arial" panose="020B0604020202020204" pitchFamily="34" charset="0"/>
              </a:rPr>
              <a:t>Sequeira</a:t>
            </a:r>
            <a:r>
              <a:rPr lang="en-GB" sz="3200" dirty="0">
                <a:effectLst/>
                <a:latin typeface="Arial" panose="020B0604020202020204" pitchFamily="34" charset="0"/>
                <a:ea typeface="Calibri" panose="020F0502020204030204" pitchFamily="34" charset="0"/>
                <a:cs typeface="Arial" panose="020B0604020202020204" pitchFamily="34" charset="0"/>
              </a:rPr>
              <a:t> &amp;</a:t>
            </a:r>
          </a:p>
          <a:p>
            <a:pPr marL="0" marR="0">
              <a:spcBef>
                <a:spcPts val="0"/>
              </a:spcBef>
              <a:spcAft>
                <a:spcPts val="0"/>
              </a:spcAft>
            </a:pPr>
            <a:r>
              <a:rPr lang="en-GB" sz="3200" dirty="0">
                <a:effectLst/>
                <a:latin typeface="Arial" panose="020B0604020202020204" pitchFamily="34" charset="0"/>
                <a:ea typeface="Calibri" panose="020F0502020204030204" pitchFamily="34" charset="0"/>
                <a:cs typeface="Arial" panose="020B0604020202020204" pitchFamily="34" charset="0"/>
              </a:rPr>
              <a:t>Stanley J. Ward</a:t>
            </a:r>
            <a:r>
              <a:rPr lang="en-US" sz="3200" dirty="0">
                <a:effectLst/>
                <a:latin typeface="Arial" panose="020B0604020202020204" pitchFamily="34" charset="0"/>
                <a:cs typeface="Arial" panose="020B0604020202020204" pitchFamily="34" charset="0"/>
              </a:rPr>
              <a:t> </a:t>
            </a:r>
            <a:endParaRPr lang="en-US" sz="3200" dirty="0">
              <a:effectLst/>
              <a:latin typeface="Arial" panose="020B0604020202020204" pitchFamily="34" charset="0"/>
              <a:ea typeface="Calibri" panose="020F050202020403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AAD86B81-E31A-0FE5-CD1E-42B90EB47F4D}"/>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6" name="Slide Number Placeholder 5">
            <a:extLst>
              <a:ext uri="{FF2B5EF4-FFF2-40B4-BE49-F238E27FC236}">
                <a16:creationId xmlns:a16="http://schemas.microsoft.com/office/drawing/2014/main" id="{EF946AEC-C88B-BE1C-7B1A-14223C3B5C81}"/>
              </a:ext>
            </a:extLst>
          </p:cNvPr>
          <p:cNvSpPr>
            <a:spLocks noGrp="1"/>
          </p:cNvSpPr>
          <p:nvPr>
            <p:ph type="sldNum" sz="quarter" idx="12"/>
          </p:nvPr>
        </p:nvSpPr>
        <p:spPr/>
        <p:txBody>
          <a:bodyPr/>
          <a:lstStyle/>
          <a:p>
            <a:fld id="{878EE1C7-6583-CA4A-A966-65B8C42A4551}" type="slidenum">
              <a:rPr lang="en-US" smtClean="0"/>
              <a:t>1</a:t>
            </a:fld>
            <a:endParaRPr lang="en-US"/>
          </a:p>
        </p:txBody>
      </p:sp>
    </p:spTree>
    <p:extLst>
      <p:ext uri="{BB962C8B-B14F-4D97-AF65-F5344CB8AC3E}">
        <p14:creationId xmlns:p14="http://schemas.microsoft.com/office/powerpoint/2010/main" val="359361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87F87-0777-1B67-54D2-C3CD7EB9D0A8}"/>
              </a:ext>
            </a:extLst>
          </p:cNvPr>
          <p:cNvSpPr>
            <a:spLocks noGrp="1"/>
          </p:cNvSpPr>
          <p:nvPr>
            <p:ph type="title"/>
          </p:nvPr>
        </p:nvSpPr>
        <p:spPr>
          <a:xfrm>
            <a:off x="838200" y="365125"/>
            <a:ext cx="10515600" cy="1785408"/>
          </a:xfrm>
        </p:spPr>
        <p:txBody>
          <a:bodyPr>
            <a:noAutofit/>
          </a:bodyPr>
          <a:lstStyle/>
          <a:p>
            <a:r>
              <a:rPr lang="en-US" dirty="0">
                <a:solidFill>
                  <a:schemeClr val="bg1"/>
                </a:solidFill>
                <a:latin typeface="Arial" panose="020B0604020202020204" pitchFamily="34" charset="0"/>
                <a:cs typeface="Arial" panose="020B0604020202020204" pitchFamily="34" charset="0"/>
              </a:rPr>
              <a:t>Case Study: </a:t>
            </a:r>
            <a:r>
              <a:rPr lang="en-GB" dirty="0">
                <a:solidFill>
                  <a:schemeClr val="bg1"/>
                </a:solidFill>
                <a:effectLst/>
                <a:latin typeface="Arial" panose="020B0604020202020204" pitchFamily="34" charset="0"/>
                <a:ea typeface="Calibri" panose="020F0502020204030204" pitchFamily="34" charset="0"/>
                <a:cs typeface="Arial" panose="020B0604020202020204" pitchFamily="34" charset="0"/>
              </a:rPr>
              <a:t>The need for a new social contract in higher education</a:t>
            </a:r>
            <a:r>
              <a:rPr lang="en-US" dirty="0">
                <a:solidFill>
                  <a:schemeClr val="bg1"/>
                </a:solidFill>
                <a:effectLst/>
                <a:latin typeface="Arial" panose="020B0604020202020204" pitchFamily="34" charset="0"/>
                <a:cs typeface="Arial" panose="020B0604020202020204" pitchFamily="34" charset="0"/>
              </a:rPr>
              <a:t> </a:t>
            </a:r>
            <a:br>
              <a:rPr lang="en-US"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br>
            <a:endParaRPr lang="en-US" dirty="0">
              <a:solidFill>
                <a:schemeClr val="bg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10C8157F-6860-9D3F-E100-2CA8AB8D42BF}"/>
              </a:ext>
            </a:extLst>
          </p:cNvPr>
          <p:cNvSpPr>
            <a:spLocks noGrp="1"/>
          </p:cNvSpPr>
          <p:nvPr>
            <p:ph idx="1"/>
          </p:nvPr>
        </p:nvSpPr>
        <p:spPr/>
        <p:txBody>
          <a:bodyPr/>
          <a:lstStyle/>
          <a:p>
            <a:pPr marL="0" indent="0">
              <a:buNone/>
            </a:pPr>
            <a:br>
              <a:rPr lang="en-US" dirty="0"/>
            </a:br>
            <a:endParaRPr lang="en-US" dirty="0"/>
          </a:p>
        </p:txBody>
      </p:sp>
      <p:sp>
        <p:nvSpPr>
          <p:cNvPr id="4" name="Footer Placeholder 3">
            <a:extLst>
              <a:ext uri="{FF2B5EF4-FFF2-40B4-BE49-F238E27FC236}">
                <a16:creationId xmlns:a16="http://schemas.microsoft.com/office/drawing/2014/main" id="{00CFEEC6-09F6-F4C8-E10C-414AC6FC4A96}"/>
              </a:ext>
            </a:extLst>
          </p:cNvPr>
          <p:cNvSpPr>
            <a:spLocks noGrp="1"/>
          </p:cNvSpPr>
          <p:nvPr>
            <p:ph type="ftr" sz="quarter" idx="11"/>
          </p:nvPr>
        </p:nvSpPr>
        <p:spPr/>
        <p:txBody>
          <a:bodyPr/>
          <a:lstStyle/>
          <a:p>
            <a:r>
              <a:rPr lang="en-US" dirty="0"/>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8B85A4F6-22EB-12E8-90BE-E7B146A95DD9}"/>
              </a:ext>
            </a:extLst>
          </p:cNvPr>
          <p:cNvSpPr>
            <a:spLocks noGrp="1"/>
          </p:cNvSpPr>
          <p:nvPr>
            <p:ph type="sldNum" sz="quarter" idx="12"/>
          </p:nvPr>
        </p:nvSpPr>
        <p:spPr/>
        <p:txBody>
          <a:bodyPr/>
          <a:lstStyle/>
          <a:p>
            <a:fld id="{878EE1C7-6583-CA4A-A966-65B8C42A4551}" type="slidenum">
              <a:rPr lang="en-US" smtClean="0"/>
              <a:t>10</a:t>
            </a:fld>
            <a:endParaRPr lang="en-US" dirty="0"/>
          </a:p>
        </p:txBody>
      </p:sp>
    </p:spTree>
    <p:extLst>
      <p:ext uri="{BB962C8B-B14F-4D97-AF65-F5344CB8AC3E}">
        <p14:creationId xmlns:p14="http://schemas.microsoft.com/office/powerpoint/2010/main" val="546436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BA52624-CFB4-53E6-7090-9EF59516BAD0}"/>
              </a:ext>
            </a:extLst>
          </p:cNvPr>
          <p:cNvSpPr>
            <a:spLocks noGrp="1"/>
          </p:cNvSpPr>
          <p:nvPr>
            <p:ph type="ftr" sz="quarter" idx="11"/>
          </p:nvPr>
        </p:nvSpPr>
        <p:spPr/>
        <p:txBody>
          <a:bodyPr/>
          <a:lstStyle/>
          <a:p>
            <a:r>
              <a:rPr lang="en-US" dirty="0"/>
              <a:t>Copyright 2023, R.M. McManus, S.J. Ward, &amp; A.K. Perry           Ethical Leadership: A Primer, Edward Elgar, 2023</a:t>
            </a:r>
          </a:p>
        </p:txBody>
      </p:sp>
      <p:sp>
        <p:nvSpPr>
          <p:cNvPr id="3" name="Slide Number Placeholder 2">
            <a:extLst>
              <a:ext uri="{FF2B5EF4-FFF2-40B4-BE49-F238E27FC236}">
                <a16:creationId xmlns:a16="http://schemas.microsoft.com/office/drawing/2014/main" id="{52CF1883-9A0A-B77A-5190-CE14C952D7BB}"/>
              </a:ext>
            </a:extLst>
          </p:cNvPr>
          <p:cNvSpPr>
            <a:spLocks noGrp="1"/>
          </p:cNvSpPr>
          <p:nvPr>
            <p:ph type="sldNum" sz="quarter" idx="12"/>
          </p:nvPr>
        </p:nvSpPr>
        <p:spPr/>
        <p:txBody>
          <a:bodyPr/>
          <a:lstStyle/>
          <a:p>
            <a:fld id="{878EE1C7-6583-CA4A-A966-65B8C42A4551}" type="slidenum">
              <a:rPr lang="en-US" smtClean="0"/>
              <a:t>11</a:t>
            </a:fld>
            <a:endParaRPr lang="en-US" dirty="0"/>
          </a:p>
        </p:txBody>
      </p:sp>
      <p:pic>
        <p:nvPicPr>
          <p:cNvPr id="10" name="Picture 9">
            <a:extLst>
              <a:ext uri="{FF2B5EF4-FFF2-40B4-BE49-F238E27FC236}">
                <a16:creationId xmlns:a16="http://schemas.microsoft.com/office/drawing/2014/main" id="{E8F6A9EB-C934-53F5-5C6C-35E79347211D}"/>
              </a:ext>
            </a:extLst>
          </p:cNvPr>
          <p:cNvPicPr>
            <a:picLocks noChangeAspect="1"/>
          </p:cNvPicPr>
          <p:nvPr/>
        </p:nvPicPr>
        <p:blipFill>
          <a:blip r:embed="rId2"/>
          <a:stretch>
            <a:fillRect/>
          </a:stretch>
        </p:blipFill>
        <p:spPr>
          <a:xfrm>
            <a:off x="1490133" y="-1058114"/>
            <a:ext cx="8525713" cy="8525713"/>
          </a:xfrm>
          <a:prstGeom prst="rect">
            <a:avLst/>
          </a:prstGeom>
        </p:spPr>
      </p:pic>
    </p:spTree>
    <p:extLst>
      <p:ext uri="{BB962C8B-B14F-4D97-AF65-F5344CB8AC3E}">
        <p14:creationId xmlns:p14="http://schemas.microsoft.com/office/powerpoint/2010/main" val="3017377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1CF7B-1ACA-CE06-43E9-C47593B77EC8}"/>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Discussion Questions</a:t>
            </a:r>
          </a:p>
        </p:txBody>
      </p:sp>
      <p:sp>
        <p:nvSpPr>
          <p:cNvPr id="3" name="Content Placeholder 2">
            <a:extLst>
              <a:ext uri="{FF2B5EF4-FFF2-40B4-BE49-F238E27FC236}">
                <a16:creationId xmlns:a16="http://schemas.microsoft.com/office/drawing/2014/main" id="{844176C4-F02A-DBD8-7AC1-8C63538AC6D8}"/>
              </a:ext>
            </a:extLst>
          </p:cNvPr>
          <p:cNvSpPr>
            <a:spLocks noGrp="1"/>
          </p:cNvSpPr>
          <p:nvPr>
            <p:ph idx="1"/>
          </p:nvPr>
        </p:nvSpPr>
        <p:spPr>
          <a:xfrm>
            <a:off x="838200" y="1447800"/>
            <a:ext cx="10515600" cy="4729163"/>
          </a:xfrm>
        </p:spPr>
        <p:txBody>
          <a:bodyPr>
            <a:normAutofit fontScale="25000" lnSpcReduction="20000"/>
          </a:bodyPr>
          <a:lstStyle/>
          <a:p>
            <a:pPr>
              <a:lnSpc>
                <a:spcPct val="120000"/>
              </a:lnSpc>
              <a:spcBef>
                <a:spcPts val="0"/>
              </a:spcBef>
            </a:pPr>
            <a:r>
              <a:rPr lang="en-GB" sz="11200" dirty="0">
                <a:solidFill>
                  <a:schemeClr val="bg1"/>
                </a:solidFill>
                <a:effectLst/>
                <a:latin typeface="Arial" panose="020B0604020202020204" pitchFamily="34" charset="0"/>
                <a:ea typeface="Calibri" panose="020F0502020204030204" pitchFamily="34" charset="0"/>
                <a:cs typeface="Arial" panose="020B0604020202020204" pitchFamily="34" charset="0"/>
              </a:rPr>
              <a:t>The social contract assumes that the leader and follower must hold a mutually compatible goal. In what situations do you think the leader and follower must have a </a:t>
            </a:r>
            <a:r>
              <a:rPr lang="en-GB" sz="112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common</a:t>
            </a:r>
            <a:r>
              <a:rPr lang="en-GB" sz="11200" dirty="0">
                <a:solidFill>
                  <a:schemeClr val="bg1"/>
                </a:solidFill>
                <a:effectLst/>
                <a:latin typeface="Arial" panose="020B0604020202020204" pitchFamily="34" charset="0"/>
                <a:ea typeface="Calibri" panose="020F0502020204030204" pitchFamily="34" charset="0"/>
                <a:cs typeface="Arial" panose="020B0604020202020204" pitchFamily="34" charset="0"/>
              </a:rPr>
              <a:t> goal?</a:t>
            </a:r>
            <a:endParaRPr lang="en-US" sz="1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marR="0" indent="0">
              <a:lnSpc>
                <a:spcPct val="120000"/>
              </a:lnSpc>
              <a:spcBef>
                <a:spcPts val="0"/>
              </a:spcBef>
              <a:spcAft>
                <a:spcPts val="0"/>
              </a:spcAft>
              <a:buNone/>
            </a:pPr>
            <a:endParaRPr lang="en-GB" sz="1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nSpc>
                <a:spcPct val="120000"/>
              </a:lnSpc>
              <a:spcBef>
                <a:spcPts val="0"/>
              </a:spcBef>
            </a:pPr>
            <a:r>
              <a:rPr lang="en-GB" sz="11200" dirty="0">
                <a:solidFill>
                  <a:schemeClr val="bg1"/>
                </a:solidFill>
                <a:effectLst/>
                <a:latin typeface="Arial" panose="020B0604020202020204" pitchFamily="34" charset="0"/>
                <a:ea typeface="Calibri" panose="020F0502020204030204" pitchFamily="34" charset="0"/>
                <a:cs typeface="Arial" panose="020B0604020202020204" pitchFamily="34" charset="0"/>
              </a:rPr>
              <a:t>Which approach to Social Contract theory do you find most compelling? Explain your answer.</a:t>
            </a:r>
            <a:endParaRPr lang="en-US" sz="1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marR="0" indent="0">
              <a:lnSpc>
                <a:spcPct val="120000"/>
              </a:lnSpc>
              <a:spcBef>
                <a:spcPts val="0"/>
              </a:spcBef>
              <a:spcAft>
                <a:spcPts val="0"/>
              </a:spcAft>
              <a:buNone/>
            </a:pPr>
            <a:r>
              <a:rPr lang="en-GB" sz="112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endParaRPr lang="en-US" sz="1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nSpc>
                <a:spcPct val="120000"/>
              </a:lnSpc>
              <a:spcBef>
                <a:spcPts val="0"/>
              </a:spcBef>
            </a:pPr>
            <a:r>
              <a:rPr lang="en-GB" sz="11200" dirty="0">
                <a:solidFill>
                  <a:schemeClr val="bg1"/>
                </a:solidFill>
                <a:effectLst/>
                <a:latin typeface="Arial" panose="020B0604020202020204" pitchFamily="34" charset="0"/>
                <a:ea typeface="Calibri" panose="020F0502020204030204" pitchFamily="34" charset="0"/>
                <a:cs typeface="Arial" panose="020B0604020202020204" pitchFamily="34" charset="0"/>
              </a:rPr>
              <a:t>If a society is not treating some of its members justly, are those members obligated still to defer to the rules and obligations of that society? Provide examples to justify your reasoning.</a:t>
            </a:r>
            <a:endParaRPr lang="en-US" sz="1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marR="0" indent="0">
              <a:lnSpc>
                <a:spcPct val="200000"/>
              </a:lnSpc>
              <a:spcBef>
                <a:spcPts val="0"/>
              </a:spcBef>
              <a:spcAft>
                <a:spcPts val="0"/>
              </a:spcAft>
              <a:buNone/>
            </a:pPr>
            <a:r>
              <a:rPr lang="en-GB" sz="59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endParaRPr lang="en-US" sz="59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marR="0" indent="0">
              <a:lnSpc>
                <a:spcPct val="200000"/>
              </a:lnSpc>
              <a:spcBef>
                <a:spcPts val="0"/>
              </a:spcBef>
              <a:spcAft>
                <a:spcPts val="0"/>
              </a:spcAft>
              <a:buNone/>
            </a:pPr>
            <a:r>
              <a:rPr lang="en-GB" sz="59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endParaRPr lang="en-US" sz="59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marR="0" indent="0" algn="l">
              <a:lnSpc>
                <a:spcPct val="120000"/>
              </a:lnSpc>
              <a:spcBef>
                <a:spcPts val="0"/>
              </a:spcBef>
              <a:spcAft>
                <a:spcPts val="0"/>
              </a:spcAft>
              <a:buNone/>
              <a:tabLst>
                <a:tab pos="143510" algn="l"/>
                <a:tab pos="287655" algn="l"/>
                <a:tab pos="431800" algn="l"/>
                <a:tab pos="575945" algn="l"/>
                <a:tab pos="719455" algn="l"/>
                <a:tab pos="863600" algn="l"/>
                <a:tab pos="143510" algn="l"/>
                <a:tab pos="287655" algn="l"/>
                <a:tab pos="431800" algn="l"/>
                <a:tab pos="575945" algn="l"/>
                <a:tab pos="617855" algn="l"/>
                <a:tab pos="719455" algn="l"/>
                <a:tab pos="863600" algn="l"/>
              </a:tabLst>
            </a:pPr>
            <a:r>
              <a:rPr lang="en-GB" sz="3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endParaRPr lang="en-US" sz="3300" dirty="0">
              <a:solidFill>
                <a:schemeClr val="bg1"/>
              </a:solidFill>
              <a:effectLst/>
              <a:latin typeface="Arial" panose="020B0604020202020204" pitchFamily="34" charset="0"/>
              <a:ea typeface="Arno Pro"/>
              <a:cs typeface="Arial" panose="020B0604020202020204" pitchFamily="34" charset="0"/>
            </a:endParaRPr>
          </a:p>
          <a:p>
            <a:pPr marL="0" indent="0">
              <a:lnSpc>
                <a:spcPct val="120000"/>
              </a:lnSpc>
              <a:spcBef>
                <a:spcPts val="0"/>
              </a:spcBef>
              <a:buNone/>
            </a:pPr>
            <a:endParaRPr lang="en-US"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indent="0">
              <a:lnSpc>
                <a:spcPct val="120000"/>
              </a:lnSpc>
              <a:spcBef>
                <a:spcPts val="0"/>
              </a:spcBef>
              <a:buNone/>
            </a:pPr>
            <a:endParaRPr lang="en-US" sz="51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marL="0" indent="0">
              <a:lnSpc>
                <a:spcPct val="120000"/>
              </a:lnSpc>
              <a:spcBef>
                <a:spcPts val="0"/>
              </a:spcBef>
              <a:buNone/>
            </a:pPr>
            <a:endParaRPr lang="en-US"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a:lnSpc>
                <a:spcPct val="120000"/>
              </a:lnSpc>
              <a:spcBef>
                <a:spcPts val="0"/>
              </a:spcBef>
            </a:pPr>
            <a:endParaRPr lang="en-US"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a:lnSpc>
                <a:spcPct val="120000"/>
              </a:lnSpc>
              <a:spcBef>
                <a:spcPts val="0"/>
              </a:spcBef>
            </a:pPr>
            <a:endParaRPr lang="en-US"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en-US" dirty="0"/>
          </a:p>
        </p:txBody>
      </p:sp>
      <p:sp>
        <p:nvSpPr>
          <p:cNvPr id="4" name="Footer Placeholder 3">
            <a:extLst>
              <a:ext uri="{FF2B5EF4-FFF2-40B4-BE49-F238E27FC236}">
                <a16:creationId xmlns:a16="http://schemas.microsoft.com/office/drawing/2014/main" id="{FFA73053-191F-7AD2-E4D4-819B27BE18EA}"/>
              </a:ext>
            </a:extLst>
          </p:cNvPr>
          <p:cNvSpPr>
            <a:spLocks noGrp="1"/>
          </p:cNvSpPr>
          <p:nvPr>
            <p:ph type="ftr" sz="quarter" idx="11"/>
          </p:nvPr>
        </p:nvSpPr>
        <p:spPr/>
        <p:txBody>
          <a:bodyPr/>
          <a:lstStyle/>
          <a:p>
            <a:r>
              <a:rPr lang="en-US" dirty="0"/>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BC51AB61-836F-36A2-F9CD-57BB0E450866}"/>
              </a:ext>
            </a:extLst>
          </p:cNvPr>
          <p:cNvSpPr>
            <a:spLocks noGrp="1"/>
          </p:cNvSpPr>
          <p:nvPr>
            <p:ph type="sldNum" sz="quarter" idx="12"/>
          </p:nvPr>
        </p:nvSpPr>
        <p:spPr/>
        <p:txBody>
          <a:bodyPr/>
          <a:lstStyle/>
          <a:p>
            <a:fld id="{878EE1C7-6583-CA4A-A966-65B8C42A4551}" type="slidenum">
              <a:rPr lang="en-US" smtClean="0"/>
              <a:t>12</a:t>
            </a:fld>
            <a:endParaRPr lang="en-US" dirty="0"/>
          </a:p>
        </p:txBody>
      </p:sp>
    </p:spTree>
    <p:extLst>
      <p:ext uri="{BB962C8B-B14F-4D97-AF65-F5344CB8AC3E}">
        <p14:creationId xmlns:p14="http://schemas.microsoft.com/office/powerpoint/2010/main" val="1510050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B976C-3F96-7133-C8B2-F45C4FB1DA62}"/>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Discussion Questions</a:t>
            </a:r>
          </a:p>
        </p:txBody>
      </p:sp>
      <p:sp>
        <p:nvSpPr>
          <p:cNvPr id="3" name="Content Placeholder 2">
            <a:extLst>
              <a:ext uri="{FF2B5EF4-FFF2-40B4-BE49-F238E27FC236}">
                <a16:creationId xmlns:a16="http://schemas.microsoft.com/office/drawing/2014/main" id="{464002EC-CC25-7B9C-7963-ECDC1B00E385}"/>
              </a:ext>
            </a:extLst>
          </p:cNvPr>
          <p:cNvSpPr>
            <a:spLocks noGrp="1"/>
          </p:cNvSpPr>
          <p:nvPr>
            <p:ph idx="1"/>
          </p:nvPr>
        </p:nvSpPr>
        <p:spPr/>
        <p:txBody>
          <a:bodyPr>
            <a:normAutofit/>
          </a:bodyPr>
          <a:lstStyle/>
          <a:p>
            <a:pPr>
              <a:lnSpc>
                <a:spcPct val="100000"/>
              </a:lnSpc>
              <a:spcBef>
                <a:spcPts val="0"/>
              </a:spcBef>
            </a:pPr>
            <a:r>
              <a:rPr lang="en-GB" sz="2800" dirty="0">
                <a:solidFill>
                  <a:schemeClr val="bg1"/>
                </a:solidFill>
                <a:effectLst/>
                <a:latin typeface="Arial" panose="020B0604020202020204" pitchFamily="34" charset="0"/>
                <a:ea typeface="Calibri" panose="020F0502020204030204" pitchFamily="34" charset="0"/>
                <a:cs typeface="Arial" panose="020B0604020202020204" pitchFamily="34" charset="0"/>
              </a:rPr>
              <a:t>Do you believe the primary purpose of higher education should be to train students to contribute to the social good, or do you believe its primary purpose should be to increase the lifetime earning potential of students? Explain your reasoning.</a:t>
            </a:r>
            <a:endParaRPr lang="en-US" sz="2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indent="0">
              <a:lnSpc>
                <a:spcPct val="100000"/>
              </a:lnSpc>
              <a:spcBef>
                <a:spcPts val="0"/>
              </a:spcBef>
              <a:buNone/>
            </a:pPr>
            <a:endParaRPr lang="en-US" sz="2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nSpc>
                <a:spcPct val="100000"/>
              </a:lnSpc>
              <a:spcBef>
                <a:spcPts val="0"/>
              </a:spcBef>
            </a:pPr>
            <a:r>
              <a:rPr lang="en-GB" sz="2800" dirty="0">
                <a:solidFill>
                  <a:schemeClr val="bg1"/>
                </a:solidFill>
                <a:effectLst/>
                <a:latin typeface="Arial" panose="020B0604020202020204" pitchFamily="34" charset="0"/>
                <a:ea typeface="Calibri" panose="020F0502020204030204" pitchFamily="34" charset="0"/>
                <a:cs typeface="Arial" panose="020B0604020202020204" pitchFamily="34" charset="0"/>
              </a:rPr>
              <a:t>If higher education contributes to the public good, should it be free to students? Why or why not?</a:t>
            </a:r>
            <a:endParaRPr lang="en-US" sz="2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dirty="0"/>
          </a:p>
        </p:txBody>
      </p:sp>
      <p:sp>
        <p:nvSpPr>
          <p:cNvPr id="4" name="Footer Placeholder 3">
            <a:extLst>
              <a:ext uri="{FF2B5EF4-FFF2-40B4-BE49-F238E27FC236}">
                <a16:creationId xmlns:a16="http://schemas.microsoft.com/office/drawing/2014/main" id="{1727DE8C-1AC2-69C7-6B81-19871B9E69C5}"/>
              </a:ext>
            </a:extLst>
          </p:cNvPr>
          <p:cNvSpPr>
            <a:spLocks noGrp="1"/>
          </p:cNvSpPr>
          <p:nvPr>
            <p:ph type="ftr" sz="quarter" idx="11"/>
          </p:nvPr>
        </p:nvSpPr>
        <p:spPr/>
        <p:txBody>
          <a:bodyPr/>
          <a:lstStyle/>
          <a:p>
            <a:r>
              <a:rPr lang="en-US" dirty="0"/>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2B7E3B9F-F07E-8A1C-E7EB-DB585334ADEA}"/>
              </a:ext>
            </a:extLst>
          </p:cNvPr>
          <p:cNvSpPr>
            <a:spLocks noGrp="1"/>
          </p:cNvSpPr>
          <p:nvPr>
            <p:ph type="sldNum" sz="quarter" idx="12"/>
          </p:nvPr>
        </p:nvSpPr>
        <p:spPr/>
        <p:txBody>
          <a:bodyPr/>
          <a:lstStyle/>
          <a:p>
            <a:fld id="{878EE1C7-6583-CA4A-A966-65B8C42A4551}" type="slidenum">
              <a:rPr lang="en-US" smtClean="0"/>
              <a:t>13</a:t>
            </a:fld>
            <a:endParaRPr lang="en-US" dirty="0"/>
          </a:p>
        </p:txBody>
      </p:sp>
    </p:spTree>
    <p:extLst>
      <p:ext uri="{BB962C8B-B14F-4D97-AF65-F5344CB8AC3E}">
        <p14:creationId xmlns:p14="http://schemas.microsoft.com/office/powerpoint/2010/main" val="293513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B7310-B31E-BB1B-61E8-84D5D6224A37}"/>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Framing Question</a:t>
            </a:r>
          </a:p>
        </p:txBody>
      </p:sp>
      <p:sp>
        <p:nvSpPr>
          <p:cNvPr id="3" name="Content Placeholder 2">
            <a:extLst>
              <a:ext uri="{FF2B5EF4-FFF2-40B4-BE49-F238E27FC236}">
                <a16:creationId xmlns:a16="http://schemas.microsoft.com/office/drawing/2014/main" id="{8DD75512-CB9A-E13C-067F-2695EF629181}"/>
              </a:ext>
            </a:extLst>
          </p:cNvPr>
          <p:cNvSpPr>
            <a:spLocks noGrp="1"/>
          </p:cNvSpPr>
          <p:nvPr>
            <p:ph idx="1"/>
          </p:nvPr>
        </p:nvSpPr>
        <p:spPr>
          <a:xfrm>
            <a:off x="838200" y="1445615"/>
            <a:ext cx="10863263" cy="4351338"/>
          </a:xfrm>
        </p:spPr>
        <p:txBody>
          <a:bodyPr>
            <a:normAutofit/>
          </a:bodyPr>
          <a:lstStyle/>
          <a:p>
            <a:pPr marL="0" marR="0" indent="0">
              <a:lnSpc>
                <a:spcPct val="200000"/>
              </a:lnSpc>
              <a:spcBef>
                <a:spcPts val="0"/>
              </a:spcBef>
              <a:spcAft>
                <a:spcPts val="0"/>
              </a:spcAft>
              <a:buNone/>
            </a:pPr>
            <a:r>
              <a:rPr lang="en-GB" dirty="0">
                <a:solidFill>
                  <a:schemeClr val="bg1"/>
                </a:solidFill>
                <a:effectLst/>
                <a:latin typeface="Arial" panose="020B0604020202020204" pitchFamily="34" charset="0"/>
                <a:ea typeface="Calibri" panose="020F0502020204030204" pitchFamily="34" charset="0"/>
                <a:cs typeface="Arial" panose="020B0604020202020204" pitchFamily="34" charset="0"/>
              </a:rPr>
              <a:t>‘What obligations do leaders and followers have to each other?’</a:t>
            </a:r>
            <a:endParaRPr lang="en-US"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5C572CFF-6AF6-A284-A58B-23C354017F8F}"/>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26E800A8-1CB6-F808-742D-61B9B03ADD5C}"/>
              </a:ext>
            </a:extLst>
          </p:cNvPr>
          <p:cNvSpPr>
            <a:spLocks noGrp="1"/>
          </p:cNvSpPr>
          <p:nvPr>
            <p:ph type="sldNum" sz="quarter" idx="12"/>
          </p:nvPr>
        </p:nvSpPr>
        <p:spPr/>
        <p:txBody>
          <a:bodyPr/>
          <a:lstStyle/>
          <a:p>
            <a:fld id="{878EE1C7-6583-CA4A-A966-65B8C42A4551}" type="slidenum">
              <a:rPr lang="en-US" smtClean="0"/>
              <a:t>2</a:t>
            </a:fld>
            <a:endParaRPr lang="en-US"/>
          </a:p>
        </p:txBody>
      </p:sp>
    </p:spTree>
    <p:extLst>
      <p:ext uri="{BB962C8B-B14F-4D97-AF65-F5344CB8AC3E}">
        <p14:creationId xmlns:p14="http://schemas.microsoft.com/office/powerpoint/2010/main" val="482039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982A9ADF-B378-B8E0-DE68-944D856C9EA0}"/>
              </a:ext>
            </a:extLst>
          </p:cNvPr>
          <p:cNvSpPr>
            <a:spLocks noGrp="1"/>
          </p:cNvSpPr>
          <p:nvPr>
            <p:ph type="ftr" sz="quarter" idx="11"/>
          </p:nvPr>
        </p:nvSpPr>
        <p:spPr/>
        <p:txBody>
          <a:bodyPr/>
          <a:lstStyle/>
          <a:p>
            <a:r>
              <a:rPr lang="en-US"/>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F59FCF84-5A5A-53EE-4D6E-29ED25B14C46}"/>
              </a:ext>
            </a:extLst>
          </p:cNvPr>
          <p:cNvSpPr>
            <a:spLocks noGrp="1"/>
          </p:cNvSpPr>
          <p:nvPr>
            <p:ph type="sldNum" sz="quarter" idx="12"/>
          </p:nvPr>
        </p:nvSpPr>
        <p:spPr/>
        <p:txBody>
          <a:bodyPr/>
          <a:lstStyle/>
          <a:p>
            <a:fld id="{878EE1C7-6583-CA4A-A966-65B8C42A4551}" type="slidenum">
              <a:rPr lang="en-US" smtClean="0"/>
              <a:t>3</a:t>
            </a:fld>
            <a:endParaRPr lang="en-US"/>
          </a:p>
        </p:txBody>
      </p:sp>
      <p:sp>
        <p:nvSpPr>
          <p:cNvPr id="7" name="TextBox 6">
            <a:extLst>
              <a:ext uri="{FF2B5EF4-FFF2-40B4-BE49-F238E27FC236}">
                <a16:creationId xmlns:a16="http://schemas.microsoft.com/office/drawing/2014/main" id="{2DDB9495-3197-BC92-1D5B-AFD76028118E}"/>
              </a:ext>
            </a:extLst>
          </p:cNvPr>
          <p:cNvSpPr txBox="1"/>
          <p:nvPr/>
        </p:nvSpPr>
        <p:spPr>
          <a:xfrm>
            <a:off x="742950" y="371476"/>
            <a:ext cx="2295693" cy="769441"/>
          </a:xfrm>
          <a:prstGeom prst="rect">
            <a:avLst/>
          </a:prstGeom>
          <a:noFill/>
        </p:spPr>
        <p:txBody>
          <a:bodyPr wrap="none" rtlCol="0">
            <a:spAutoFit/>
          </a:bodyPr>
          <a:lstStyle/>
          <a:p>
            <a:r>
              <a:rPr lang="en-US" sz="4400">
                <a:latin typeface="Arial" panose="020B0604020202020204" pitchFamily="34" charset="0"/>
                <a:cs typeface="Arial" panose="020B0604020202020204" pitchFamily="34" charset="0"/>
              </a:rPr>
              <a:t>Timeline</a:t>
            </a:r>
          </a:p>
        </p:txBody>
      </p:sp>
      <p:pic>
        <p:nvPicPr>
          <p:cNvPr id="11" name="Picture 10">
            <a:extLst>
              <a:ext uri="{FF2B5EF4-FFF2-40B4-BE49-F238E27FC236}">
                <a16:creationId xmlns:a16="http://schemas.microsoft.com/office/drawing/2014/main" id="{0BDBD69F-7D32-86B2-1552-B67293C2E674}"/>
              </a:ext>
            </a:extLst>
          </p:cNvPr>
          <p:cNvPicPr>
            <a:picLocks noChangeAspect="1"/>
          </p:cNvPicPr>
          <p:nvPr/>
        </p:nvPicPr>
        <p:blipFill>
          <a:blip r:embed="rId2"/>
          <a:stretch>
            <a:fillRect/>
          </a:stretch>
        </p:blipFill>
        <p:spPr>
          <a:xfrm>
            <a:off x="-45720" y="-2267791"/>
            <a:ext cx="12237720" cy="12237720"/>
          </a:xfrm>
          <a:prstGeom prst="rect">
            <a:avLst/>
          </a:prstGeom>
        </p:spPr>
      </p:pic>
    </p:spTree>
    <p:extLst>
      <p:ext uri="{BB962C8B-B14F-4D97-AF65-F5344CB8AC3E}">
        <p14:creationId xmlns:p14="http://schemas.microsoft.com/office/powerpoint/2010/main" val="2901083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1068F-F8AF-49BB-218F-7222131CEB44}"/>
              </a:ext>
            </a:extLst>
          </p:cNvPr>
          <p:cNvSpPr>
            <a:spLocks noGrp="1"/>
          </p:cNvSpPr>
          <p:nvPr>
            <p:ph type="title"/>
          </p:nvPr>
        </p:nvSpPr>
        <p:spPr>
          <a:xfrm>
            <a:off x="838200" y="0"/>
            <a:ext cx="10515600" cy="1325563"/>
          </a:xfrm>
        </p:spPr>
        <p:txBody>
          <a:bodyPr/>
          <a:lstStyle/>
          <a:p>
            <a:r>
              <a:rPr lang="en-US" dirty="0">
                <a:solidFill>
                  <a:schemeClr val="bg1"/>
                </a:solidFill>
                <a:latin typeface="Arial" panose="020B0604020202020204" pitchFamily="34" charset="0"/>
                <a:cs typeface="Arial" panose="020B0604020202020204" pitchFamily="34" charset="0"/>
              </a:rPr>
              <a:t>History</a:t>
            </a:r>
          </a:p>
        </p:txBody>
      </p:sp>
      <p:sp>
        <p:nvSpPr>
          <p:cNvPr id="3" name="Content Placeholder 2">
            <a:extLst>
              <a:ext uri="{FF2B5EF4-FFF2-40B4-BE49-F238E27FC236}">
                <a16:creationId xmlns:a16="http://schemas.microsoft.com/office/drawing/2014/main" id="{40B9FE47-FFF4-10E5-C27D-371F84E98E86}"/>
              </a:ext>
            </a:extLst>
          </p:cNvPr>
          <p:cNvSpPr>
            <a:spLocks noGrp="1"/>
          </p:cNvSpPr>
          <p:nvPr>
            <p:ph idx="1"/>
          </p:nvPr>
        </p:nvSpPr>
        <p:spPr>
          <a:xfrm>
            <a:off x="838200" y="1056903"/>
            <a:ext cx="10515600" cy="5073816"/>
          </a:xfrm>
        </p:spPr>
        <p:txBody>
          <a:bodyPr>
            <a:normAutofit fontScale="25000" lnSpcReduction="20000"/>
          </a:bodyPr>
          <a:lstStyle/>
          <a:p>
            <a:pPr marL="0" indent="0">
              <a:lnSpc>
                <a:spcPct val="100000"/>
              </a:lnSpc>
              <a:buNone/>
            </a:pPr>
            <a:r>
              <a:rPr lang="en-US" sz="9600" dirty="0">
                <a:solidFill>
                  <a:schemeClr val="bg1"/>
                </a:solidFill>
                <a:latin typeface="Arial" panose="020B0604020202020204" pitchFamily="34" charset="0"/>
                <a:cs typeface="Arial" panose="020B0604020202020204" pitchFamily="34" charset="0"/>
              </a:rPr>
              <a:t>Socrates (5</a:t>
            </a:r>
            <a:r>
              <a:rPr lang="en-US" sz="9600" baseline="30000" dirty="0">
                <a:solidFill>
                  <a:schemeClr val="bg1"/>
                </a:solidFill>
                <a:latin typeface="Arial" panose="020B0604020202020204" pitchFamily="34" charset="0"/>
                <a:cs typeface="Arial" panose="020B0604020202020204" pitchFamily="34" charset="0"/>
              </a:rPr>
              <a:t>th</a:t>
            </a:r>
            <a:r>
              <a:rPr lang="en-US" sz="9600" dirty="0">
                <a:solidFill>
                  <a:schemeClr val="bg1"/>
                </a:solidFill>
                <a:latin typeface="Arial" panose="020B0604020202020204" pitchFamily="34" charset="0"/>
                <a:cs typeface="Arial" panose="020B0604020202020204" pitchFamily="34" charset="0"/>
              </a:rPr>
              <a:t> Century BCE)</a:t>
            </a:r>
          </a:p>
          <a:p>
            <a:pPr marL="0" indent="0">
              <a:lnSpc>
                <a:spcPct val="100000"/>
              </a:lnSpc>
              <a:buNone/>
            </a:pPr>
            <a:endParaRPr lang="en-US" sz="9600" dirty="0">
              <a:solidFill>
                <a:schemeClr val="bg1"/>
              </a:solidFill>
              <a:latin typeface="Arial" panose="020B0604020202020204" pitchFamily="34" charset="0"/>
              <a:cs typeface="Arial" panose="020B0604020202020204" pitchFamily="34" charset="0"/>
            </a:endParaRPr>
          </a:p>
          <a:p>
            <a:pPr marL="0" indent="0">
              <a:lnSpc>
                <a:spcPct val="100000"/>
              </a:lnSpc>
              <a:buNone/>
            </a:pPr>
            <a:r>
              <a:rPr lang="en-GB" sz="9600" dirty="0">
                <a:solidFill>
                  <a:schemeClr val="bg1"/>
                </a:solidFill>
                <a:effectLst/>
                <a:latin typeface="Arial" panose="020B0604020202020204" pitchFamily="34" charset="0"/>
                <a:ea typeface="Calibri" panose="020F0502020204030204" pitchFamily="34" charset="0"/>
                <a:cs typeface="Arial" panose="020B0604020202020204" pitchFamily="34" charset="0"/>
              </a:rPr>
              <a:t>Thomas Hobbes (1588 –1679)</a:t>
            </a:r>
          </a:p>
          <a:p>
            <a:pPr marL="457200" lvl="1" indent="0">
              <a:lnSpc>
                <a:spcPct val="100000"/>
              </a:lnSpc>
              <a:buNone/>
            </a:pPr>
            <a:r>
              <a:rPr lang="en-GB" sz="9600" i="1" dirty="0">
                <a:solidFill>
                  <a:schemeClr val="bg1"/>
                </a:solidFill>
                <a:latin typeface="Arial" panose="020B0604020202020204" pitchFamily="34" charset="0"/>
                <a:ea typeface="Calibri" panose="020F0502020204030204" pitchFamily="34" charset="0"/>
                <a:cs typeface="Arial" panose="020B0604020202020204" pitchFamily="34" charset="0"/>
              </a:rPr>
              <a:t>	Leviathan</a:t>
            </a:r>
            <a:r>
              <a:rPr lang="en-GB" sz="9600" dirty="0">
                <a:solidFill>
                  <a:schemeClr val="bg1"/>
                </a:solidFill>
                <a:latin typeface="Arial" panose="020B0604020202020204" pitchFamily="34" charset="0"/>
                <a:ea typeface="Calibri" panose="020F0502020204030204" pitchFamily="34" charset="0"/>
                <a:cs typeface="Arial" panose="020B0604020202020204" pitchFamily="34" charset="0"/>
              </a:rPr>
              <a:t> (1651)</a:t>
            </a:r>
          </a:p>
          <a:p>
            <a:pPr marL="457200" lvl="1" indent="0">
              <a:lnSpc>
                <a:spcPct val="100000"/>
              </a:lnSpc>
              <a:buNone/>
            </a:pPr>
            <a:endParaRPr lang="en-GB" sz="9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indent="0">
              <a:lnSpc>
                <a:spcPct val="100000"/>
              </a:lnSpc>
              <a:buNone/>
            </a:pPr>
            <a:r>
              <a:rPr lang="en-GB" sz="9600" dirty="0">
                <a:solidFill>
                  <a:schemeClr val="bg1"/>
                </a:solidFill>
                <a:effectLst/>
                <a:latin typeface="Arial" panose="020B0604020202020204" pitchFamily="34" charset="0"/>
                <a:ea typeface="Calibri" panose="020F0502020204030204" pitchFamily="34" charset="0"/>
                <a:cs typeface="Arial" panose="020B0604020202020204" pitchFamily="34" charset="0"/>
              </a:rPr>
              <a:t>John Locke (1632–1704)</a:t>
            </a:r>
          </a:p>
          <a:p>
            <a:pPr marL="0" indent="0">
              <a:lnSpc>
                <a:spcPct val="100000"/>
              </a:lnSpc>
              <a:buNone/>
            </a:pPr>
            <a:r>
              <a:rPr lang="en-GB" sz="9600" i="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GB" sz="96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Two Treatises on Government (1689)</a:t>
            </a:r>
          </a:p>
          <a:p>
            <a:pPr marL="0" indent="0">
              <a:lnSpc>
                <a:spcPct val="100000"/>
              </a:lnSpc>
              <a:buNone/>
            </a:pPr>
            <a:endParaRPr lang="en-GB" sz="9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indent="0">
              <a:lnSpc>
                <a:spcPct val="100000"/>
              </a:lnSpc>
              <a:buNone/>
            </a:pPr>
            <a:r>
              <a:rPr lang="en-GB" sz="9600" dirty="0">
                <a:solidFill>
                  <a:schemeClr val="bg1"/>
                </a:solidFill>
                <a:effectLst/>
                <a:latin typeface="Arial" panose="020B0604020202020204" pitchFamily="34" charset="0"/>
                <a:ea typeface="Calibri" panose="020F0502020204030204" pitchFamily="34" charset="0"/>
                <a:cs typeface="Arial" panose="020B0604020202020204" pitchFamily="34" charset="0"/>
              </a:rPr>
              <a:t>Jean-Jacques Rousseau</a:t>
            </a:r>
            <a:r>
              <a:rPr lang="en-US" sz="9600" dirty="0">
                <a:solidFill>
                  <a:schemeClr val="bg1"/>
                </a:solidFill>
                <a:effectLst/>
                <a:latin typeface="Arial" panose="020B0604020202020204" pitchFamily="34" charset="0"/>
                <a:cs typeface="Arial" panose="020B0604020202020204" pitchFamily="34" charset="0"/>
              </a:rPr>
              <a:t>  (1712–1778)</a:t>
            </a:r>
          </a:p>
          <a:p>
            <a:pPr marL="0" indent="0">
              <a:lnSpc>
                <a:spcPct val="100000"/>
              </a:lnSpc>
              <a:buNone/>
            </a:pPr>
            <a:r>
              <a:rPr lang="en-US" sz="9600" dirty="0">
                <a:solidFill>
                  <a:schemeClr val="bg1"/>
                </a:solidFill>
                <a:effectLst/>
                <a:latin typeface="Arial" panose="020B0604020202020204" pitchFamily="34" charset="0"/>
                <a:cs typeface="Arial" panose="020B0604020202020204" pitchFamily="34" charset="0"/>
              </a:rPr>
              <a:t>	</a:t>
            </a:r>
            <a:r>
              <a:rPr lang="en-US" sz="9600" i="1" dirty="0">
                <a:solidFill>
                  <a:schemeClr val="bg1"/>
                </a:solidFill>
                <a:effectLst/>
                <a:latin typeface="Arial" panose="020B0604020202020204" pitchFamily="34" charset="0"/>
                <a:cs typeface="Arial" panose="020B0604020202020204" pitchFamily="34" charset="0"/>
              </a:rPr>
              <a:t>The Social Contract </a:t>
            </a:r>
            <a:r>
              <a:rPr lang="en-US" sz="9600" dirty="0">
                <a:solidFill>
                  <a:schemeClr val="bg1"/>
                </a:solidFill>
                <a:effectLst/>
                <a:latin typeface="Arial" panose="020B0604020202020204" pitchFamily="34" charset="0"/>
                <a:cs typeface="Arial" panose="020B0604020202020204" pitchFamily="34" charset="0"/>
              </a:rPr>
              <a:t>(1762)</a:t>
            </a:r>
          </a:p>
          <a:p>
            <a:pPr marL="0" indent="0">
              <a:lnSpc>
                <a:spcPct val="100000"/>
              </a:lnSpc>
              <a:buNone/>
            </a:pPr>
            <a:endParaRPr lang="en-US" sz="9600" dirty="0">
              <a:solidFill>
                <a:schemeClr val="bg1"/>
              </a:solidFill>
              <a:effectLst/>
              <a:latin typeface="Arial" panose="020B0604020202020204" pitchFamily="34" charset="0"/>
              <a:cs typeface="Arial" panose="020B0604020202020204" pitchFamily="34" charset="0"/>
            </a:endParaRPr>
          </a:p>
          <a:p>
            <a:pPr marL="0" indent="0">
              <a:lnSpc>
                <a:spcPct val="100000"/>
              </a:lnSpc>
              <a:buNone/>
            </a:pPr>
            <a:r>
              <a:rPr lang="en-US" sz="9600" dirty="0">
                <a:solidFill>
                  <a:schemeClr val="bg1"/>
                </a:solidFill>
                <a:latin typeface="Arial" panose="020B0604020202020204" pitchFamily="34" charset="0"/>
                <a:cs typeface="Arial" panose="020B0604020202020204" pitchFamily="34" charset="0"/>
              </a:rPr>
              <a:t>John Rawls</a:t>
            </a:r>
          </a:p>
          <a:p>
            <a:pPr marL="0" indent="0">
              <a:lnSpc>
                <a:spcPct val="100000"/>
              </a:lnSpc>
              <a:buNone/>
            </a:pPr>
            <a:r>
              <a:rPr lang="en-US" sz="9600" dirty="0">
                <a:solidFill>
                  <a:schemeClr val="bg1"/>
                </a:solidFill>
                <a:latin typeface="Arial" panose="020B0604020202020204" pitchFamily="34" charset="0"/>
                <a:cs typeface="Arial" panose="020B0604020202020204" pitchFamily="34" charset="0"/>
              </a:rPr>
              <a:t>	</a:t>
            </a:r>
            <a:r>
              <a:rPr lang="en-US" sz="9600" i="1" dirty="0">
                <a:solidFill>
                  <a:schemeClr val="bg1"/>
                </a:solidFill>
                <a:latin typeface="Arial" panose="020B0604020202020204" pitchFamily="34" charset="0"/>
                <a:cs typeface="Arial" panose="020B0604020202020204" pitchFamily="34" charset="0"/>
              </a:rPr>
              <a:t>A Theory of Justice </a:t>
            </a:r>
            <a:r>
              <a:rPr lang="en-US" sz="9600" dirty="0">
                <a:solidFill>
                  <a:schemeClr val="bg1"/>
                </a:solidFill>
                <a:latin typeface="Arial" panose="020B0604020202020204" pitchFamily="34" charset="0"/>
                <a:cs typeface="Arial" panose="020B0604020202020204" pitchFamily="34" charset="0"/>
              </a:rPr>
              <a:t>(1971)</a:t>
            </a:r>
          </a:p>
          <a:p>
            <a:pPr marL="0" indent="0">
              <a:lnSpc>
                <a:spcPct val="100000"/>
              </a:lnSpc>
              <a:buNone/>
            </a:pPr>
            <a:r>
              <a:rPr lang="en-US" sz="7400" dirty="0">
                <a:solidFill>
                  <a:schemeClr val="bg1"/>
                </a:solidFill>
                <a:effectLst/>
                <a:latin typeface="Arial" panose="020B0604020202020204" pitchFamily="34" charset="0"/>
                <a:cs typeface="Arial" panose="020B0604020202020204" pitchFamily="34" charset="0"/>
              </a:rPr>
              <a:t>	</a:t>
            </a:r>
          </a:p>
          <a:p>
            <a:pPr marL="0" indent="0">
              <a:lnSpc>
                <a:spcPct val="100000"/>
              </a:lnSpc>
              <a:buNone/>
            </a:pPr>
            <a:r>
              <a:rPr lang="en-US" dirty="0">
                <a:solidFill>
                  <a:schemeClr val="bg1"/>
                </a:solidFill>
                <a:latin typeface="Arial" panose="020B0604020202020204" pitchFamily="34" charset="0"/>
                <a:cs typeface="Arial" panose="020B0604020202020204" pitchFamily="34" charset="0"/>
              </a:rPr>
              <a:t>	</a:t>
            </a:r>
          </a:p>
          <a:p>
            <a:pPr lvl="1"/>
            <a:endParaRPr lang="en-US" i="1" dirty="0">
              <a:solidFill>
                <a:schemeClr val="bg1"/>
              </a:solidFill>
            </a:endParaRPr>
          </a:p>
        </p:txBody>
      </p:sp>
      <p:sp>
        <p:nvSpPr>
          <p:cNvPr id="5" name="Footer Placeholder 4">
            <a:extLst>
              <a:ext uri="{FF2B5EF4-FFF2-40B4-BE49-F238E27FC236}">
                <a16:creationId xmlns:a16="http://schemas.microsoft.com/office/drawing/2014/main" id="{4C661162-B660-CDCF-B660-4C04E8DD10F3}"/>
              </a:ext>
            </a:extLst>
          </p:cNvPr>
          <p:cNvSpPr>
            <a:spLocks noGrp="1"/>
          </p:cNvSpPr>
          <p:nvPr>
            <p:ph type="ftr" sz="quarter" idx="11"/>
          </p:nvPr>
        </p:nvSpPr>
        <p:spPr/>
        <p:txBody>
          <a:bodyPr/>
          <a:lstStyle/>
          <a:p>
            <a:r>
              <a:rPr lang="en-US" dirty="0"/>
              <a:t>Copyright 2023, R.M. McManus, S.J. Ward, &amp; A.K. Perry           Ethical Leadership: A Primer, Edward Elgar, 2023</a:t>
            </a:r>
          </a:p>
        </p:txBody>
      </p:sp>
      <p:sp>
        <p:nvSpPr>
          <p:cNvPr id="6" name="Slide Number Placeholder 5">
            <a:extLst>
              <a:ext uri="{FF2B5EF4-FFF2-40B4-BE49-F238E27FC236}">
                <a16:creationId xmlns:a16="http://schemas.microsoft.com/office/drawing/2014/main" id="{FCFBDE71-2323-08FE-3A39-0DC7142A57EF}"/>
              </a:ext>
            </a:extLst>
          </p:cNvPr>
          <p:cNvSpPr>
            <a:spLocks noGrp="1"/>
          </p:cNvSpPr>
          <p:nvPr>
            <p:ph type="sldNum" sz="quarter" idx="12"/>
          </p:nvPr>
        </p:nvSpPr>
        <p:spPr/>
        <p:txBody>
          <a:bodyPr/>
          <a:lstStyle/>
          <a:p>
            <a:fld id="{878EE1C7-6583-CA4A-A966-65B8C42A4551}" type="slidenum">
              <a:rPr lang="en-US" smtClean="0"/>
              <a:t>4</a:t>
            </a:fld>
            <a:endParaRPr lang="en-US" dirty="0"/>
          </a:p>
        </p:txBody>
      </p:sp>
    </p:spTree>
    <p:extLst>
      <p:ext uri="{BB962C8B-B14F-4D97-AF65-F5344CB8AC3E}">
        <p14:creationId xmlns:p14="http://schemas.microsoft.com/office/powerpoint/2010/main" val="4148991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4F369-06F0-0EC4-6684-20BC2B5E0B46}"/>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Major Concepts</a:t>
            </a:r>
          </a:p>
        </p:txBody>
      </p:sp>
      <p:sp>
        <p:nvSpPr>
          <p:cNvPr id="3" name="Content Placeholder 2">
            <a:extLst>
              <a:ext uri="{FF2B5EF4-FFF2-40B4-BE49-F238E27FC236}">
                <a16:creationId xmlns:a16="http://schemas.microsoft.com/office/drawing/2014/main" id="{C601E057-E113-A3F4-D1F2-D71B96218E35}"/>
              </a:ext>
            </a:extLst>
          </p:cNvPr>
          <p:cNvSpPr>
            <a:spLocks noGrp="1"/>
          </p:cNvSpPr>
          <p:nvPr>
            <p:ph idx="1"/>
          </p:nvPr>
        </p:nvSpPr>
        <p:spPr/>
        <p:txBody>
          <a:bodyPr>
            <a:normAutofit/>
          </a:bodyPr>
          <a:lstStyle/>
          <a:p>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An exchange between leader and follower (the State and citizens)</a:t>
            </a:r>
          </a:p>
          <a:p>
            <a:endParaRPr lang="en-US" dirty="0">
              <a:solidFill>
                <a:schemeClr val="bg1"/>
              </a:solidFill>
              <a:latin typeface="Arial" panose="020B0604020202020204" pitchFamily="34" charset="0"/>
              <a:ea typeface="Calibri" panose="020F0502020204030204" pitchFamily="34" charset="0"/>
              <a:cs typeface="Arial" panose="020B0604020202020204" pitchFamily="34" charset="0"/>
            </a:endParaRPr>
          </a:p>
          <a:p>
            <a:r>
              <a:rPr lang="en-US" dirty="0">
                <a:solidFill>
                  <a:schemeClr val="bg1"/>
                </a:solidFill>
                <a:latin typeface="Arial" panose="020B0604020202020204" pitchFamily="34" charset="0"/>
                <a:ea typeface="Calibri" panose="020F0502020204030204" pitchFamily="34" charset="0"/>
                <a:cs typeface="Arial" panose="020B0604020202020204" pitchFamily="34" charset="0"/>
              </a:rPr>
              <a:t>Consent</a:t>
            </a:r>
          </a:p>
          <a:p>
            <a:endParaRPr lang="en-US" dirty="0">
              <a:solidFill>
                <a:schemeClr val="bg1"/>
              </a:solidFill>
              <a:latin typeface="Arial" panose="020B0604020202020204" pitchFamily="34" charset="0"/>
              <a:ea typeface="Calibri" panose="020F0502020204030204" pitchFamily="34" charset="0"/>
              <a:cs typeface="Arial" panose="020B0604020202020204" pitchFamily="34" charset="0"/>
            </a:endParaRPr>
          </a:p>
          <a:p>
            <a:r>
              <a:rPr lang="en-US" dirty="0">
                <a:solidFill>
                  <a:schemeClr val="bg1"/>
                </a:solidFill>
                <a:latin typeface="Arial" panose="020B0604020202020204" pitchFamily="34" charset="0"/>
                <a:ea typeface="Calibri" panose="020F0502020204030204" pitchFamily="34" charset="0"/>
                <a:cs typeface="Arial" panose="020B0604020202020204" pitchFamily="34" charset="0"/>
              </a:rPr>
              <a:t>Rational choice</a:t>
            </a:r>
          </a:p>
          <a:p>
            <a:pPr marL="0" indent="0">
              <a:buNone/>
            </a:pPr>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pPr marL="0" indent="0">
              <a:buNone/>
            </a:pPr>
            <a:endParaRPr lang="en-US" dirty="0">
              <a:solidFill>
                <a:schemeClr val="bg1"/>
              </a:solidFill>
              <a:latin typeface="Arial" panose="020B0604020202020204" pitchFamily="34" charset="0"/>
              <a:cs typeface="Arial" panose="020B0604020202020204" pitchFamily="34" charset="0"/>
            </a:endParaRPr>
          </a:p>
          <a:p>
            <a:pPr marL="0" indent="0">
              <a:buNone/>
            </a:pPr>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endParaRPr lang="en-US" dirty="0"/>
          </a:p>
        </p:txBody>
      </p:sp>
      <p:sp>
        <p:nvSpPr>
          <p:cNvPr id="4" name="Footer Placeholder 3">
            <a:extLst>
              <a:ext uri="{FF2B5EF4-FFF2-40B4-BE49-F238E27FC236}">
                <a16:creationId xmlns:a16="http://schemas.microsoft.com/office/drawing/2014/main" id="{F1B42B00-0F4A-F936-B64F-1FEBAB771391}"/>
              </a:ext>
            </a:extLst>
          </p:cNvPr>
          <p:cNvSpPr>
            <a:spLocks noGrp="1"/>
          </p:cNvSpPr>
          <p:nvPr>
            <p:ph type="ftr" sz="quarter" idx="11"/>
          </p:nvPr>
        </p:nvSpPr>
        <p:spPr/>
        <p:txBody>
          <a:bodyPr/>
          <a:lstStyle/>
          <a:p>
            <a:r>
              <a:rPr lang="en-US" dirty="0"/>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8B6167F3-594F-DEAD-34BF-A930C6CF0645}"/>
              </a:ext>
            </a:extLst>
          </p:cNvPr>
          <p:cNvSpPr>
            <a:spLocks noGrp="1"/>
          </p:cNvSpPr>
          <p:nvPr>
            <p:ph type="sldNum" sz="quarter" idx="12"/>
          </p:nvPr>
        </p:nvSpPr>
        <p:spPr/>
        <p:txBody>
          <a:bodyPr/>
          <a:lstStyle/>
          <a:p>
            <a:fld id="{878EE1C7-6583-CA4A-A966-65B8C42A4551}" type="slidenum">
              <a:rPr lang="en-US" smtClean="0"/>
              <a:t>5</a:t>
            </a:fld>
            <a:endParaRPr lang="en-US" dirty="0"/>
          </a:p>
        </p:txBody>
      </p:sp>
    </p:spTree>
    <p:extLst>
      <p:ext uri="{BB962C8B-B14F-4D97-AF65-F5344CB8AC3E}">
        <p14:creationId xmlns:p14="http://schemas.microsoft.com/office/powerpoint/2010/main" val="2614000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E889A66-3A37-52FF-50E7-542F62417AE7}"/>
              </a:ext>
            </a:extLst>
          </p:cNvPr>
          <p:cNvSpPr>
            <a:spLocks noGrp="1"/>
          </p:cNvSpPr>
          <p:nvPr>
            <p:ph type="ftr" sz="quarter" idx="11"/>
          </p:nvPr>
        </p:nvSpPr>
        <p:spPr/>
        <p:txBody>
          <a:bodyPr/>
          <a:lstStyle/>
          <a:p>
            <a:r>
              <a:rPr lang="en-US"/>
              <a:t>Copyright 2023, R.M. McManus, S.J. Ward, &amp; A.K. Perry           Ethical Leadership: A Primer, Edward Elgar, 2023</a:t>
            </a:r>
            <a:endParaRPr lang="en-US" dirty="0"/>
          </a:p>
        </p:txBody>
      </p:sp>
      <p:sp>
        <p:nvSpPr>
          <p:cNvPr id="3" name="Slide Number Placeholder 2">
            <a:extLst>
              <a:ext uri="{FF2B5EF4-FFF2-40B4-BE49-F238E27FC236}">
                <a16:creationId xmlns:a16="http://schemas.microsoft.com/office/drawing/2014/main" id="{42C19BE4-802D-D748-8FC6-4AFC7CC4B438}"/>
              </a:ext>
            </a:extLst>
          </p:cNvPr>
          <p:cNvSpPr>
            <a:spLocks noGrp="1"/>
          </p:cNvSpPr>
          <p:nvPr>
            <p:ph type="sldNum" sz="quarter" idx="12"/>
          </p:nvPr>
        </p:nvSpPr>
        <p:spPr/>
        <p:txBody>
          <a:bodyPr/>
          <a:lstStyle/>
          <a:p>
            <a:fld id="{878EE1C7-6583-CA4A-A966-65B8C42A4551}" type="slidenum">
              <a:rPr lang="en-US" smtClean="0"/>
              <a:t>6</a:t>
            </a:fld>
            <a:endParaRPr lang="en-US" dirty="0"/>
          </a:p>
        </p:txBody>
      </p:sp>
      <p:sp>
        <p:nvSpPr>
          <p:cNvPr id="4" name="TextBox 3">
            <a:extLst>
              <a:ext uri="{FF2B5EF4-FFF2-40B4-BE49-F238E27FC236}">
                <a16:creationId xmlns:a16="http://schemas.microsoft.com/office/drawing/2014/main" id="{4CBD9BEC-BD37-E1A9-02E5-A5A99C60438C}"/>
              </a:ext>
            </a:extLst>
          </p:cNvPr>
          <p:cNvSpPr txBox="1"/>
          <p:nvPr/>
        </p:nvSpPr>
        <p:spPr>
          <a:xfrm>
            <a:off x="2376651" y="350520"/>
            <a:ext cx="7687617" cy="523220"/>
          </a:xfrm>
          <a:prstGeom prst="rect">
            <a:avLst/>
          </a:prstGeom>
          <a:noFill/>
        </p:spPr>
        <p:txBody>
          <a:bodyPr wrap="none" rtlCol="0">
            <a:spAutoFit/>
          </a:bodyPr>
          <a:lstStyle/>
          <a:p>
            <a:r>
              <a:rPr lang="en-US" sz="2800" dirty="0">
                <a:latin typeface="Arial" panose="020B0604020202020204" pitchFamily="34" charset="0"/>
                <a:cs typeface="Arial" panose="020B0604020202020204" pitchFamily="34" charset="0"/>
              </a:rPr>
              <a:t>Different Approaches to Social Contract Theory</a:t>
            </a:r>
          </a:p>
        </p:txBody>
      </p:sp>
      <p:pic>
        <p:nvPicPr>
          <p:cNvPr id="6" name="Picture 5">
            <a:extLst>
              <a:ext uri="{FF2B5EF4-FFF2-40B4-BE49-F238E27FC236}">
                <a16:creationId xmlns:a16="http://schemas.microsoft.com/office/drawing/2014/main" id="{8E1D7416-A88C-BB47-1620-4E8D05D5D383}"/>
              </a:ext>
            </a:extLst>
          </p:cNvPr>
          <p:cNvPicPr>
            <a:picLocks noChangeAspect="1"/>
          </p:cNvPicPr>
          <p:nvPr/>
        </p:nvPicPr>
        <p:blipFill>
          <a:blip r:embed="rId2"/>
          <a:stretch>
            <a:fillRect/>
          </a:stretch>
        </p:blipFill>
        <p:spPr>
          <a:xfrm>
            <a:off x="-218441" y="-1119007"/>
            <a:ext cx="12877800" cy="12877800"/>
          </a:xfrm>
          <a:prstGeom prst="rect">
            <a:avLst/>
          </a:prstGeom>
        </p:spPr>
      </p:pic>
    </p:spTree>
    <p:extLst>
      <p:ext uri="{BB962C8B-B14F-4D97-AF65-F5344CB8AC3E}">
        <p14:creationId xmlns:p14="http://schemas.microsoft.com/office/powerpoint/2010/main" val="3494486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4F369-06F0-0EC4-6684-20BC2B5E0B46}"/>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Critiques</a:t>
            </a:r>
          </a:p>
        </p:txBody>
      </p:sp>
      <p:sp>
        <p:nvSpPr>
          <p:cNvPr id="3" name="Content Placeholder 2">
            <a:extLst>
              <a:ext uri="{FF2B5EF4-FFF2-40B4-BE49-F238E27FC236}">
                <a16:creationId xmlns:a16="http://schemas.microsoft.com/office/drawing/2014/main" id="{C601E057-E113-A3F4-D1F2-D71B96218E35}"/>
              </a:ext>
            </a:extLst>
          </p:cNvPr>
          <p:cNvSpPr>
            <a:spLocks noGrp="1"/>
          </p:cNvSpPr>
          <p:nvPr>
            <p:ph idx="1"/>
          </p:nvPr>
        </p:nvSpPr>
        <p:spPr/>
        <p:txBody>
          <a:bodyPr>
            <a:normAutofit/>
          </a:bodyPr>
          <a:lstStyle/>
          <a:p>
            <a:pPr>
              <a:lnSpc>
                <a:spcPct val="100000"/>
              </a:lnSpc>
              <a:spcBef>
                <a:spcPts val="0"/>
              </a:spcBef>
              <a:tabLst>
                <a:tab pos="143510" algn="l"/>
                <a:tab pos="287655" algn="l"/>
                <a:tab pos="431800" algn="l"/>
                <a:tab pos="575945" algn="l"/>
                <a:tab pos="719455" algn="l"/>
                <a:tab pos="863600" algn="l"/>
              </a:tabLst>
            </a:pPr>
            <a:r>
              <a:rPr lang="en-GB" sz="3200" dirty="0">
                <a:solidFill>
                  <a:schemeClr val="bg1"/>
                </a:solidFill>
                <a:effectLst/>
                <a:latin typeface="Arial" panose="020B0604020202020204" pitchFamily="34" charset="0"/>
                <a:ea typeface="Calibri" panose="020F0502020204030204" pitchFamily="34" charset="0"/>
                <a:cs typeface="Arial" panose="020B0604020202020204" pitchFamily="34" charset="0"/>
              </a:rPr>
              <a:t>Can a contract be valid if it hasn’t been consented to by the individual members? </a:t>
            </a:r>
          </a:p>
          <a:p>
            <a:pPr>
              <a:lnSpc>
                <a:spcPct val="100000"/>
              </a:lnSpc>
              <a:spcBef>
                <a:spcPts val="0"/>
              </a:spcBef>
              <a:tabLst>
                <a:tab pos="143510" algn="l"/>
                <a:tab pos="287655" algn="l"/>
                <a:tab pos="431800" algn="l"/>
                <a:tab pos="575945" algn="l"/>
                <a:tab pos="719455" algn="l"/>
                <a:tab pos="863600" algn="l"/>
              </a:tabLst>
            </a:pPr>
            <a:endParaRPr lang="en-GB" sz="3200"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a:lnSpc>
                <a:spcPct val="100000"/>
              </a:lnSpc>
              <a:spcBef>
                <a:spcPts val="0"/>
              </a:spcBef>
              <a:tabLst>
                <a:tab pos="143510" algn="l"/>
                <a:tab pos="287655" algn="l"/>
                <a:tab pos="431800" algn="l"/>
                <a:tab pos="575945" algn="l"/>
                <a:tab pos="719455" algn="l"/>
                <a:tab pos="863600" algn="l"/>
              </a:tabLst>
            </a:pPr>
            <a:r>
              <a:rPr lang="en-GB" sz="3200" dirty="0">
                <a:solidFill>
                  <a:schemeClr val="bg1"/>
                </a:solidFill>
                <a:effectLst/>
                <a:latin typeface="Arial" panose="020B0604020202020204" pitchFamily="34" charset="0"/>
                <a:ea typeface="Calibri" panose="020F0502020204030204" pitchFamily="34" charset="0"/>
                <a:cs typeface="Arial" panose="020B0604020202020204" pitchFamily="34" charset="0"/>
              </a:rPr>
              <a:t>If the leader does not provide proper protections to the followers have an obligation to uphold the contract</a:t>
            </a:r>
            <a:r>
              <a:rPr lang="en-US" sz="3200" dirty="0">
                <a:solidFill>
                  <a:schemeClr val="bg1"/>
                </a:solidFill>
                <a:latin typeface="Arial" panose="020B0604020202020204" pitchFamily="34" charset="0"/>
                <a:ea typeface="Calibri" panose="020F0502020204030204" pitchFamily="34" charset="0"/>
                <a:cs typeface="Arial" panose="020B0604020202020204" pitchFamily="34" charset="0"/>
              </a:rPr>
              <a:t>?</a:t>
            </a:r>
            <a:endParaRPr lang="en-US" sz="3200"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endParaRPr lang="en-US" dirty="0"/>
          </a:p>
        </p:txBody>
      </p:sp>
      <p:sp>
        <p:nvSpPr>
          <p:cNvPr id="4" name="Footer Placeholder 3">
            <a:extLst>
              <a:ext uri="{FF2B5EF4-FFF2-40B4-BE49-F238E27FC236}">
                <a16:creationId xmlns:a16="http://schemas.microsoft.com/office/drawing/2014/main" id="{F1B42B00-0F4A-F936-B64F-1FEBAB771391}"/>
              </a:ext>
            </a:extLst>
          </p:cNvPr>
          <p:cNvSpPr>
            <a:spLocks noGrp="1"/>
          </p:cNvSpPr>
          <p:nvPr>
            <p:ph type="ftr" sz="quarter" idx="11"/>
          </p:nvPr>
        </p:nvSpPr>
        <p:spPr/>
        <p:txBody>
          <a:bodyPr/>
          <a:lstStyle/>
          <a:p>
            <a:r>
              <a:rPr lang="en-US" dirty="0"/>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8B6167F3-594F-DEAD-34BF-A930C6CF0645}"/>
              </a:ext>
            </a:extLst>
          </p:cNvPr>
          <p:cNvSpPr>
            <a:spLocks noGrp="1"/>
          </p:cNvSpPr>
          <p:nvPr>
            <p:ph type="sldNum" sz="quarter" idx="12"/>
          </p:nvPr>
        </p:nvSpPr>
        <p:spPr/>
        <p:txBody>
          <a:bodyPr/>
          <a:lstStyle/>
          <a:p>
            <a:fld id="{878EE1C7-6583-CA4A-A966-65B8C42A4551}" type="slidenum">
              <a:rPr lang="en-US" smtClean="0"/>
              <a:t>7</a:t>
            </a:fld>
            <a:endParaRPr lang="en-US" dirty="0"/>
          </a:p>
        </p:txBody>
      </p:sp>
    </p:spTree>
    <p:extLst>
      <p:ext uri="{BB962C8B-B14F-4D97-AF65-F5344CB8AC3E}">
        <p14:creationId xmlns:p14="http://schemas.microsoft.com/office/powerpoint/2010/main" val="1506718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53709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9B16A-4957-5418-DC2E-FCEB6F81BD12}"/>
              </a:ext>
            </a:extLst>
          </p:cNvPr>
          <p:cNvSpPr>
            <a:spLocks noGrp="1"/>
          </p:cNvSpPr>
          <p:nvPr>
            <p:ph type="title"/>
          </p:nvPr>
        </p:nvSpPr>
        <p:spPr>
          <a:xfrm>
            <a:off x="838200" y="365125"/>
            <a:ext cx="10515600" cy="893659"/>
          </a:xfrm>
        </p:spPr>
        <p:txBody>
          <a:bodyPr>
            <a:noAutofit/>
          </a:bodyPr>
          <a:lstStyle/>
          <a:p>
            <a:r>
              <a:rPr lang="en-US" dirty="0">
                <a:solidFill>
                  <a:schemeClr val="bg1"/>
                </a:solidFill>
                <a:latin typeface="Arial" panose="020B0604020202020204" pitchFamily="34" charset="0"/>
                <a:cs typeface="Arial" panose="020B0604020202020204" pitchFamily="34" charset="0"/>
              </a:rPr>
              <a:t>Key Quote</a:t>
            </a:r>
          </a:p>
        </p:txBody>
      </p:sp>
      <p:sp>
        <p:nvSpPr>
          <p:cNvPr id="3" name="Content Placeholder 2">
            <a:extLst>
              <a:ext uri="{FF2B5EF4-FFF2-40B4-BE49-F238E27FC236}">
                <a16:creationId xmlns:a16="http://schemas.microsoft.com/office/drawing/2014/main" id="{B30CE0A7-FD14-DAFD-5254-4E7287A9088F}"/>
              </a:ext>
            </a:extLst>
          </p:cNvPr>
          <p:cNvSpPr>
            <a:spLocks noGrp="1"/>
          </p:cNvSpPr>
          <p:nvPr>
            <p:ph idx="1"/>
          </p:nvPr>
        </p:nvSpPr>
        <p:spPr>
          <a:xfrm>
            <a:off x="838200" y="1334029"/>
            <a:ext cx="10515600" cy="4189942"/>
          </a:xfrm>
        </p:spPr>
        <p:txBody>
          <a:bodyPr>
            <a:noAutofit/>
          </a:bodyPr>
          <a:lstStyle/>
          <a:p>
            <a:pPr marL="0" marR="0" indent="0" algn="l">
              <a:lnSpc>
                <a:spcPct val="100000"/>
              </a:lnSpc>
              <a:spcBef>
                <a:spcPts val="0"/>
              </a:spcBef>
              <a:spcAft>
                <a:spcPts val="0"/>
              </a:spcAft>
              <a:buNone/>
              <a:tabLst>
                <a:tab pos="143510" algn="l"/>
                <a:tab pos="287655" algn="l"/>
                <a:tab pos="431800" algn="l"/>
                <a:tab pos="575945" algn="l"/>
                <a:tab pos="719455" algn="l"/>
                <a:tab pos="863600" algn="l"/>
              </a:tabLst>
            </a:pPr>
            <a:r>
              <a:rPr lang="en-GB" dirty="0">
                <a:solidFill>
                  <a:schemeClr val="bg1"/>
                </a:solidFill>
                <a:latin typeface="Arial" panose="020B0604020202020204" pitchFamily="34" charset="0"/>
                <a:ea typeface="Times New Roman" panose="02020603050405020304" pitchFamily="18" charset="0"/>
                <a:cs typeface="Arial" panose="020B0604020202020204" pitchFamily="34" charset="0"/>
              </a:rPr>
              <a:t>‘T</a:t>
            </a:r>
            <a:r>
              <a:rPr lang="en-GB"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ransactional leadership is the foundation of social contract theory; the leader, the followers, and the goal are the crux of social contract theory as it relates to leadership.’</a:t>
            </a:r>
            <a:endParaRPr lang="en-US" dirty="0">
              <a:solidFill>
                <a:schemeClr val="bg1"/>
              </a:solidFill>
              <a:effectLst/>
              <a:latin typeface="Arial" panose="020B0604020202020204" pitchFamily="34" charset="0"/>
              <a:ea typeface="Arno Pro"/>
              <a:cs typeface="Arial" panose="020B0604020202020204" pitchFamily="34" charset="0"/>
            </a:endParaRPr>
          </a:p>
        </p:txBody>
      </p:sp>
      <p:sp>
        <p:nvSpPr>
          <p:cNvPr id="4" name="Footer Placeholder 3">
            <a:extLst>
              <a:ext uri="{FF2B5EF4-FFF2-40B4-BE49-F238E27FC236}">
                <a16:creationId xmlns:a16="http://schemas.microsoft.com/office/drawing/2014/main" id="{2143F9DC-E57E-7795-63FF-9DDEDBBB5322}"/>
              </a:ext>
            </a:extLst>
          </p:cNvPr>
          <p:cNvSpPr>
            <a:spLocks noGrp="1"/>
          </p:cNvSpPr>
          <p:nvPr>
            <p:ph type="ftr" sz="quarter" idx="11"/>
          </p:nvPr>
        </p:nvSpPr>
        <p:spPr/>
        <p:txBody>
          <a:bodyPr/>
          <a:lstStyle/>
          <a:p>
            <a:r>
              <a:rPr lang="en-US" dirty="0"/>
              <a:t>Copyright 2023, R.M. McManus, S.J. Ward, &amp; A.K. Perry           Ethical Leadership: A Primer, Edward Elgar, 2023</a:t>
            </a:r>
          </a:p>
        </p:txBody>
      </p:sp>
      <p:sp>
        <p:nvSpPr>
          <p:cNvPr id="5" name="Slide Number Placeholder 4">
            <a:extLst>
              <a:ext uri="{FF2B5EF4-FFF2-40B4-BE49-F238E27FC236}">
                <a16:creationId xmlns:a16="http://schemas.microsoft.com/office/drawing/2014/main" id="{3E8E701F-AA73-5A3A-9DB2-9ABD34AAA21B}"/>
              </a:ext>
            </a:extLst>
          </p:cNvPr>
          <p:cNvSpPr>
            <a:spLocks noGrp="1"/>
          </p:cNvSpPr>
          <p:nvPr>
            <p:ph type="sldNum" sz="quarter" idx="12"/>
          </p:nvPr>
        </p:nvSpPr>
        <p:spPr/>
        <p:txBody>
          <a:bodyPr/>
          <a:lstStyle/>
          <a:p>
            <a:fld id="{878EE1C7-6583-CA4A-A966-65B8C42A4551}" type="slidenum">
              <a:rPr lang="en-US" smtClean="0"/>
              <a:t>8</a:t>
            </a:fld>
            <a:endParaRPr lang="en-US" dirty="0"/>
          </a:p>
        </p:txBody>
      </p:sp>
    </p:spTree>
    <p:extLst>
      <p:ext uri="{BB962C8B-B14F-4D97-AF65-F5344CB8AC3E}">
        <p14:creationId xmlns:p14="http://schemas.microsoft.com/office/powerpoint/2010/main" val="4122408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386A7D1-B8A3-7212-AB75-2D2E13E43B6A}"/>
              </a:ext>
            </a:extLst>
          </p:cNvPr>
          <p:cNvSpPr>
            <a:spLocks noGrp="1"/>
          </p:cNvSpPr>
          <p:nvPr>
            <p:ph type="ftr" sz="quarter" idx="11"/>
          </p:nvPr>
        </p:nvSpPr>
        <p:spPr/>
        <p:txBody>
          <a:bodyPr/>
          <a:lstStyle/>
          <a:p>
            <a:r>
              <a:rPr lang="en-US" dirty="0"/>
              <a:t>Copyright 2023, R.M. McManus, S.J. Ward, &amp; A.K. Perry           Ethical Leadership: A Primer, Edward Elgar, 2023</a:t>
            </a:r>
          </a:p>
        </p:txBody>
      </p:sp>
      <p:sp>
        <p:nvSpPr>
          <p:cNvPr id="3" name="Slide Number Placeholder 2">
            <a:extLst>
              <a:ext uri="{FF2B5EF4-FFF2-40B4-BE49-F238E27FC236}">
                <a16:creationId xmlns:a16="http://schemas.microsoft.com/office/drawing/2014/main" id="{891E47F4-E744-36BF-5872-77AE0BEA7D02}"/>
              </a:ext>
            </a:extLst>
          </p:cNvPr>
          <p:cNvSpPr>
            <a:spLocks noGrp="1"/>
          </p:cNvSpPr>
          <p:nvPr>
            <p:ph type="sldNum" sz="quarter" idx="12"/>
          </p:nvPr>
        </p:nvSpPr>
        <p:spPr/>
        <p:txBody>
          <a:bodyPr/>
          <a:lstStyle/>
          <a:p>
            <a:fld id="{878EE1C7-6583-CA4A-A966-65B8C42A4551}" type="slidenum">
              <a:rPr lang="en-US" smtClean="0"/>
              <a:t>9</a:t>
            </a:fld>
            <a:endParaRPr lang="en-US" dirty="0"/>
          </a:p>
        </p:txBody>
      </p:sp>
      <p:pic>
        <p:nvPicPr>
          <p:cNvPr id="10" name="Picture 9">
            <a:extLst>
              <a:ext uri="{FF2B5EF4-FFF2-40B4-BE49-F238E27FC236}">
                <a16:creationId xmlns:a16="http://schemas.microsoft.com/office/drawing/2014/main" id="{12395A52-54FE-8DE8-9BAE-7C0CCD2340AC}"/>
              </a:ext>
            </a:extLst>
          </p:cNvPr>
          <p:cNvPicPr>
            <a:picLocks noChangeAspect="1"/>
          </p:cNvPicPr>
          <p:nvPr/>
        </p:nvPicPr>
        <p:blipFill>
          <a:blip r:embed="rId2"/>
          <a:stretch>
            <a:fillRect/>
          </a:stretch>
        </p:blipFill>
        <p:spPr>
          <a:xfrm>
            <a:off x="1710047" y="-956953"/>
            <a:ext cx="8295904" cy="8295904"/>
          </a:xfrm>
          <a:prstGeom prst="rect">
            <a:avLst/>
          </a:prstGeom>
        </p:spPr>
      </p:pic>
    </p:spTree>
    <p:extLst>
      <p:ext uri="{BB962C8B-B14F-4D97-AF65-F5344CB8AC3E}">
        <p14:creationId xmlns:p14="http://schemas.microsoft.com/office/powerpoint/2010/main" val="30825777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696</TotalTime>
  <Words>768</Words>
  <Application>Microsoft Macintosh PowerPoint</Application>
  <PresentationFormat>Widescreen</PresentationFormat>
  <Paragraphs>88</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Framing Question</vt:lpstr>
      <vt:lpstr>PowerPoint Presentation</vt:lpstr>
      <vt:lpstr>History</vt:lpstr>
      <vt:lpstr>Major Concepts</vt:lpstr>
      <vt:lpstr>PowerPoint Presentation</vt:lpstr>
      <vt:lpstr>Critiques</vt:lpstr>
      <vt:lpstr>Key Quote</vt:lpstr>
      <vt:lpstr>PowerPoint Presentation</vt:lpstr>
      <vt:lpstr>Case Study: The need for a new social contract in higher education  </vt:lpstr>
      <vt:lpstr>PowerPoint Presentation</vt:lpstr>
      <vt:lpstr>Discussion Questions</vt:lpstr>
      <vt:lpstr>Discussion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McManus</dc:creator>
  <cp:lastModifiedBy>Robert McManus</cp:lastModifiedBy>
  <cp:revision>21</cp:revision>
  <dcterms:created xsi:type="dcterms:W3CDTF">2022-12-26T20:40:06Z</dcterms:created>
  <dcterms:modified xsi:type="dcterms:W3CDTF">2023-06-25T13:21:50Z</dcterms:modified>
</cp:coreProperties>
</file>