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8" r:id="rId3"/>
    <p:sldId id="261" r:id="rId4"/>
    <p:sldId id="262" r:id="rId5"/>
    <p:sldId id="263" r:id="rId6"/>
    <p:sldId id="265" r:id="rId7"/>
    <p:sldId id="268" r:id="rId8"/>
    <p:sldId id="272" r:id="rId9"/>
    <p:sldId id="266" r:id="rId10"/>
    <p:sldId id="273" r:id="rId11"/>
    <p:sldId id="274"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70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52"/>
    <p:restoredTop sz="95859"/>
  </p:normalViewPr>
  <p:slideViewPr>
    <p:cSldViewPr snapToGrid="0">
      <p:cViewPr varScale="1">
        <p:scale>
          <a:sx n="107" d="100"/>
          <a:sy n="107" d="100"/>
        </p:scale>
        <p:origin x="1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C0804-89DA-0E4F-A219-E4F29885F4AD}" type="datetimeFigureOut">
              <a:rPr lang="en-US" smtClean="0"/>
              <a:t>6/25/23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6432D-EAC7-4B47-BEA0-55C8E055B537}" type="slidenum">
              <a:rPr lang="en-US" smtClean="0"/>
              <a:t>‹#›</a:t>
            </a:fld>
            <a:endParaRPr lang="en-US" dirty="0"/>
          </a:p>
        </p:txBody>
      </p:sp>
    </p:spTree>
    <p:extLst>
      <p:ext uri="{BB962C8B-B14F-4D97-AF65-F5344CB8AC3E}">
        <p14:creationId xmlns:p14="http://schemas.microsoft.com/office/powerpoint/2010/main" val="310273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3DAD-39FF-2DE4-A726-551DCDBE9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231E9C-A3F7-9E79-D56B-5E344DC0D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8757C-5273-2DF5-7521-FC38CEBEDC53}"/>
              </a:ext>
            </a:extLst>
          </p:cNvPr>
          <p:cNvSpPr>
            <a:spLocks noGrp="1"/>
          </p:cNvSpPr>
          <p:nvPr>
            <p:ph type="dt" sz="half" idx="10"/>
          </p:nvPr>
        </p:nvSpPr>
        <p:spPr/>
        <p:txBody>
          <a:bodyPr/>
          <a:lstStyle/>
          <a:p>
            <a:fld id="{D80648F7-0BE5-284A-91D0-05AFAC315B61}" type="datetime1">
              <a:rPr lang="en-US" smtClean="0"/>
              <a:t>6/25/23</a:t>
            </a:fld>
            <a:endParaRPr lang="en-US" dirty="0"/>
          </a:p>
        </p:txBody>
      </p:sp>
      <p:sp>
        <p:nvSpPr>
          <p:cNvPr id="5" name="Footer Placeholder 4">
            <a:extLst>
              <a:ext uri="{FF2B5EF4-FFF2-40B4-BE49-F238E27FC236}">
                <a16:creationId xmlns:a16="http://schemas.microsoft.com/office/drawing/2014/main" id="{3B05CC29-8071-CB02-26FE-9E30575511C5}"/>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9DF02948-811E-7617-D545-B2559E4FD030}"/>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85289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F19-D7D4-305C-6094-7203CEFB1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D7928D-2750-A0BF-ED29-59FC2ACFE6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EACD0-A7FA-4151-7A45-2A2CDB62BC50}"/>
              </a:ext>
            </a:extLst>
          </p:cNvPr>
          <p:cNvSpPr>
            <a:spLocks noGrp="1"/>
          </p:cNvSpPr>
          <p:nvPr>
            <p:ph type="dt" sz="half" idx="10"/>
          </p:nvPr>
        </p:nvSpPr>
        <p:spPr/>
        <p:txBody>
          <a:bodyPr/>
          <a:lstStyle/>
          <a:p>
            <a:fld id="{0D34F0E9-EEFC-DE43-909D-F2E51F9E3DF2}" type="datetime1">
              <a:rPr lang="en-US" smtClean="0"/>
              <a:t>6/25/23</a:t>
            </a:fld>
            <a:endParaRPr lang="en-US" dirty="0"/>
          </a:p>
        </p:txBody>
      </p:sp>
      <p:sp>
        <p:nvSpPr>
          <p:cNvPr id="5" name="Footer Placeholder 4">
            <a:extLst>
              <a:ext uri="{FF2B5EF4-FFF2-40B4-BE49-F238E27FC236}">
                <a16:creationId xmlns:a16="http://schemas.microsoft.com/office/drawing/2014/main" id="{67CFCF8A-57AE-D0CD-599A-E5648E3C4322}"/>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21DC2B25-8DB4-F507-2CB5-3CC375101B27}"/>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1447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9A5F9-BB38-CDB1-4957-D4B38A9925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186EA-715C-8E54-2D79-2C7D65AC2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FE4DD-EFAA-6334-2DF3-FACAA839060F}"/>
              </a:ext>
            </a:extLst>
          </p:cNvPr>
          <p:cNvSpPr>
            <a:spLocks noGrp="1"/>
          </p:cNvSpPr>
          <p:nvPr>
            <p:ph type="dt" sz="half" idx="10"/>
          </p:nvPr>
        </p:nvSpPr>
        <p:spPr/>
        <p:txBody>
          <a:bodyPr/>
          <a:lstStyle/>
          <a:p>
            <a:fld id="{CB5C1CFF-0B3C-1E48-A0B2-348C4FD1161F}" type="datetime1">
              <a:rPr lang="en-US" smtClean="0"/>
              <a:t>6/25/23</a:t>
            </a:fld>
            <a:endParaRPr lang="en-US" dirty="0"/>
          </a:p>
        </p:txBody>
      </p:sp>
      <p:sp>
        <p:nvSpPr>
          <p:cNvPr id="5" name="Footer Placeholder 4">
            <a:extLst>
              <a:ext uri="{FF2B5EF4-FFF2-40B4-BE49-F238E27FC236}">
                <a16:creationId xmlns:a16="http://schemas.microsoft.com/office/drawing/2014/main" id="{ECA34506-EABC-203F-C884-A6A44D28F162}"/>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0100616C-246B-AA00-F9D5-A53DAF88D984}"/>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27690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0A94-327B-BCD1-7D7A-109638649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7349F-37B0-8C6A-FDBA-A70FE237B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E706C-0AA8-0221-98E2-2054A05F03A0}"/>
              </a:ext>
            </a:extLst>
          </p:cNvPr>
          <p:cNvSpPr>
            <a:spLocks noGrp="1"/>
          </p:cNvSpPr>
          <p:nvPr>
            <p:ph type="dt" sz="half" idx="10"/>
          </p:nvPr>
        </p:nvSpPr>
        <p:spPr/>
        <p:txBody>
          <a:bodyPr/>
          <a:lstStyle/>
          <a:p>
            <a:fld id="{C8BECC80-6187-1746-8D55-86EBD2C126DA}" type="datetime1">
              <a:rPr lang="en-US" smtClean="0"/>
              <a:t>6/25/23</a:t>
            </a:fld>
            <a:endParaRPr lang="en-US" dirty="0"/>
          </a:p>
        </p:txBody>
      </p:sp>
      <p:sp>
        <p:nvSpPr>
          <p:cNvPr id="5" name="Footer Placeholder 4">
            <a:extLst>
              <a:ext uri="{FF2B5EF4-FFF2-40B4-BE49-F238E27FC236}">
                <a16:creationId xmlns:a16="http://schemas.microsoft.com/office/drawing/2014/main" id="{31E0D9AC-89E2-6E93-AF66-15CA34FD5C65}"/>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CEAACD20-6C4A-5A23-3F84-0595CEF50ED4}"/>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8097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5873-8ACF-DEC3-BDB0-5F79814D1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BC0E86-FAF7-A1B2-F310-FB84F1F61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1A48A-3F5A-4E0D-F85E-228861130885}"/>
              </a:ext>
            </a:extLst>
          </p:cNvPr>
          <p:cNvSpPr>
            <a:spLocks noGrp="1"/>
          </p:cNvSpPr>
          <p:nvPr>
            <p:ph type="dt" sz="half" idx="10"/>
          </p:nvPr>
        </p:nvSpPr>
        <p:spPr/>
        <p:txBody>
          <a:bodyPr/>
          <a:lstStyle/>
          <a:p>
            <a:fld id="{7309DC1F-EAC6-AF44-B705-2264E5751A68}" type="datetime1">
              <a:rPr lang="en-US" smtClean="0"/>
              <a:t>6/25/23</a:t>
            </a:fld>
            <a:endParaRPr lang="en-US" dirty="0"/>
          </a:p>
        </p:txBody>
      </p:sp>
      <p:sp>
        <p:nvSpPr>
          <p:cNvPr id="5" name="Footer Placeholder 4">
            <a:extLst>
              <a:ext uri="{FF2B5EF4-FFF2-40B4-BE49-F238E27FC236}">
                <a16:creationId xmlns:a16="http://schemas.microsoft.com/office/drawing/2014/main" id="{DE907F7D-116A-2145-8399-8405081D875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1DF5CFF4-DA5B-70B0-BF30-B619925095C0}"/>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63015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0DD6-CDC9-E0AF-8C1E-B7F141E5B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2FDEE-500E-EC5E-DDC8-B58CA856A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73CE86-9A3A-E8F0-CC79-C941D9EE73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0033C-2C11-4640-AE56-4951FFCD9B04}"/>
              </a:ext>
            </a:extLst>
          </p:cNvPr>
          <p:cNvSpPr>
            <a:spLocks noGrp="1"/>
          </p:cNvSpPr>
          <p:nvPr>
            <p:ph type="dt" sz="half" idx="10"/>
          </p:nvPr>
        </p:nvSpPr>
        <p:spPr/>
        <p:txBody>
          <a:bodyPr/>
          <a:lstStyle/>
          <a:p>
            <a:fld id="{47342721-D796-8E44-AD94-7E8D4B2275AD}" type="datetime1">
              <a:rPr lang="en-US" smtClean="0"/>
              <a:t>6/25/23</a:t>
            </a:fld>
            <a:endParaRPr lang="en-US" dirty="0"/>
          </a:p>
        </p:txBody>
      </p:sp>
      <p:sp>
        <p:nvSpPr>
          <p:cNvPr id="6" name="Footer Placeholder 5">
            <a:extLst>
              <a:ext uri="{FF2B5EF4-FFF2-40B4-BE49-F238E27FC236}">
                <a16:creationId xmlns:a16="http://schemas.microsoft.com/office/drawing/2014/main" id="{8A8D7A2F-240C-9591-450E-9F187367CA8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FE509526-C1F9-C51B-C8E9-49DECD26B7E0}"/>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21078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113C-E4D6-8041-69F4-51978C531B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B9A64-F303-8B32-66D8-9EF86B18A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2A1ADB-6A74-45BE-3B19-86419C3A3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8B87D-9F74-CED8-E4C0-97B6D43A7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317AC-A97C-2FA6-C47F-8D54C2C96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E092C9-A18C-8C1D-AA57-E6AC4200D728}"/>
              </a:ext>
            </a:extLst>
          </p:cNvPr>
          <p:cNvSpPr>
            <a:spLocks noGrp="1"/>
          </p:cNvSpPr>
          <p:nvPr>
            <p:ph type="dt" sz="half" idx="10"/>
          </p:nvPr>
        </p:nvSpPr>
        <p:spPr/>
        <p:txBody>
          <a:bodyPr/>
          <a:lstStyle/>
          <a:p>
            <a:fld id="{C1C79B8B-A0BE-F149-8841-007F7166CE00}" type="datetime1">
              <a:rPr lang="en-US" smtClean="0"/>
              <a:t>6/25/23</a:t>
            </a:fld>
            <a:endParaRPr lang="en-US" dirty="0"/>
          </a:p>
        </p:txBody>
      </p:sp>
      <p:sp>
        <p:nvSpPr>
          <p:cNvPr id="8" name="Footer Placeholder 7">
            <a:extLst>
              <a:ext uri="{FF2B5EF4-FFF2-40B4-BE49-F238E27FC236}">
                <a16:creationId xmlns:a16="http://schemas.microsoft.com/office/drawing/2014/main" id="{9B20C087-38B3-235D-84C2-857F612A3AE9}"/>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9" name="Slide Number Placeholder 8">
            <a:extLst>
              <a:ext uri="{FF2B5EF4-FFF2-40B4-BE49-F238E27FC236}">
                <a16:creationId xmlns:a16="http://schemas.microsoft.com/office/drawing/2014/main" id="{27559E3D-BE7C-92C2-FD52-A04B621A9AEF}"/>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44960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DA-DBC0-C437-3199-0ACE19DAB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1DEE5A-88DF-2A69-A8C3-6C51AD5D2C76}"/>
              </a:ext>
            </a:extLst>
          </p:cNvPr>
          <p:cNvSpPr>
            <a:spLocks noGrp="1"/>
          </p:cNvSpPr>
          <p:nvPr>
            <p:ph type="dt" sz="half" idx="10"/>
          </p:nvPr>
        </p:nvSpPr>
        <p:spPr/>
        <p:txBody>
          <a:bodyPr/>
          <a:lstStyle/>
          <a:p>
            <a:fld id="{24094FB3-A0FC-0043-B706-834623114F7C}" type="datetime1">
              <a:rPr lang="en-US" smtClean="0"/>
              <a:t>6/25/23</a:t>
            </a:fld>
            <a:endParaRPr lang="en-US" dirty="0"/>
          </a:p>
        </p:txBody>
      </p:sp>
      <p:sp>
        <p:nvSpPr>
          <p:cNvPr id="4" name="Footer Placeholder 3">
            <a:extLst>
              <a:ext uri="{FF2B5EF4-FFF2-40B4-BE49-F238E27FC236}">
                <a16:creationId xmlns:a16="http://schemas.microsoft.com/office/drawing/2014/main" id="{2152E9F3-5E9D-9709-1731-D45C7D54EF66}"/>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9A1EAD84-DB25-EF37-5EA0-B271FDD7E0C9}"/>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1910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E314B-96A7-259A-3F7B-0FA46B6AF132}"/>
              </a:ext>
            </a:extLst>
          </p:cNvPr>
          <p:cNvSpPr>
            <a:spLocks noGrp="1"/>
          </p:cNvSpPr>
          <p:nvPr>
            <p:ph type="dt" sz="half" idx="10"/>
          </p:nvPr>
        </p:nvSpPr>
        <p:spPr/>
        <p:txBody>
          <a:bodyPr/>
          <a:lstStyle/>
          <a:p>
            <a:fld id="{B2843FE3-1913-974B-9B00-BF33C23B699D}" type="datetime1">
              <a:rPr lang="en-US" smtClean="0"/>
              <a:t>6/25/23</a:t>
            </a:fld>
            <a:endParaRPr lang="en-US" dirty="0"/>
          </a:p>
        </p:txBody>
      </p:sp>
      <p:sp>
        <p:nvSpPr>
          <p:cNvPr id="3" name="Footer Placeholder 2">
            <a:extLst>
              <a:ext uri="{FF2B5EF4-FFF2-40B4-BE49-F238E27FC236}">
                <a16:creationId xmlns:a16="http://schemas.microsoft.com/office/drawing/2014/main" id="{442C4618-5773-7C50-0EF2-A80E828B5B59}"/>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4" name="Slide Number Placeholder 3">
            <a:extLst>
              <a:ext uri="{FF2B5EF4-FFF2-40B4-BE49-F238E27FC236}">
                <a16:creationId xmlns:a16="http://schemas.microsoft.com/office/drawing/2014/main" id="{ACF6A84A-DD91-61F6-7AC6-7F2497A6849C}"/>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9845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837B-1E28-DE66-FA1A-2C389E515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116F6C-DBDB-4B0F-6AEE-80273577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E8FA02-77F5-E70D-118D-6EA78A698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7E629-92BA-5D68-6895-4DA8EE15F501}"/>
              </a:ext>
            </a:extLst>
          </p:cNvPr>
          <p:cNvSpPr>
            <a:spLocks noGrp="1"/>
          </p:cNvSpPr>
          <p:nvPr>
            <p:ph type="dt" sz="half" idx="10"/>
          </p:nvPr>
        </p:nvSpPr>
        <p:spPr/>
        <p:txBody>
          <a:bodyPr/>
          <a:lstStyle/>
          <a:p>
            <a:fld id="{602D0A53-8714-8843-B5AC-52818F69AE85}" type="datetime1">
              <a:rPr lang="en-US" smtClean="0"/>
              <a:t>6/25/23</a:t>
            </a:fld>
            <a:endParaRPr lang="en-US" dirty="0"/>
          </a:p>
        </p:txBody>
      </p:sp>
      <p:sp>
        <p:nvSpPr>
          <p:cNvPr id="6" name="Footer Placeholder 5">
            <a:extLst>
              <a:ext uri="{FF2B5EF4-FFF2-40B4-BE49-F238E27FC236}">
                <a16:creationId xmlns:a16="http://schemas.microsoft.com/office/drawing/2014/main" id="{EEE1B7FE-E217-AC2C-0C15-BB87134BE9F9}"/>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7249F77C-4386-B816-D8D4-EA09A0775573}"/>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96632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BABA-CD95-6223-CAC9-F64B8121C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628D-D394-047E-115E-4225FEDDA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FED8F92-59E7-1D25-C33D-78F5EF4EE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90461-F93D-B533-C915-4DE7E4BE034E}"/>
              </a:ext>
            </a:extLst>
          </p:cNvPr>
          <p:cNvSpPr>
            <a:spLocks noGrp="1"/>
          </p:cNvSpPr>
          <p:nvPr>
            <p:ph type="dt" sz="half" idx="10"/>
          </p:nvPr>
        </p:nvSpPr>
        <p:spPr/>
        <p:txBody>
          <a:bodyPr/>
          <a:lstStyle/>
          <a:p>
            <a:fld id="{39D1A339-763A-4848-9FEE-A915F0BF0802}" type="datetime1">
              <a:rPr lang="en-US" smtClean="0"/>
              <a:t>6/25/23</a:t>
            </a:fld>
            <a:endParaRPr lang="en-US" dirty="0"/>
          </a:p>
        </p:txBody>
      </p:sp>
      <p:sp>
        <p:nvSpPr>
          <p:cNvPr id="6" name="Footer Placeholder 5">
            <a:extLst>
              <a:ext uri="{FF2B5EF4-FFF2-40B4-BE49-F238E27FC236}">
                <a16:creationId xmlns:a16="http://schemas.microsoft.com/office/drawing/2014/main" id="{F0622BD4-FD79-BDB3-B2AF-C5FE084D0F77}"/>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6EA299AA-FA08-43AC-F1D4-07260B53E5A3}"/>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97353-84E3-94D9-944A-4EB32FBFC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9E3439-717E-2134-5C30-1E3A042CC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C2A31-714F-5BED-1671-63DE807A0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D672B-F259-D347-BEAE-2A4D7F34DAFD}" type="datetime1">
              <a:rPr lang="en-US" smtClean="0"/>
              <a:t>6/25/23</a:t>
            </a:fld>
            <a:endParaRPr lang="en-US" dirty="0"/>
          </a:p>
        </p:txBody>
      </p:sp>
      <p:sp>
        <p:nvSpPr>
          <p:cNvPr id="5" name="Footer Placeholder 4">
            <a:extLst>
              <a:ext uri="{FF2B5EF4-FFF2-40B4-BE49-F238E27FC236}">
                <a16:creationId xmlns:a16="http://schemas.microsoft.com/office/drawing/2014/main" id="{8A6D0C4A-9C19-1B65-C40A-9C73FA388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69A4D767-222F-3A11-E7CF-7A336008B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E1C7-6583-CA4A-A966-65B8C42A4551}" type="slidenum">
              <a:rPr lang="en-US" smtClean="0"/>
              <a:t>‹#›</a:t>
            </a:fld>
            <a:endParaRPr lang="en-US" dirty="0"/>
          </a:p>
        </p:txBody>
      </p:sp>
    </p:spTree>
    <p:extLst>
      <p:ext uri="{BB962C8B-B14F-4D97-AF65-F5344CB8AC3E}">
        <p14:creationId xmlns:p14="http://schemas.microsoft.com/office/powerpoint/2010/main" val="88398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attachments.office.net/owa/rmm002%40marietta.edu/service.svc/s/GetAttachmentThumbnail?id=AAMkADNlZmQ4NjBjLTdjNDYtNDMwZC05Y2RlLWJkOTdmMTgyZTExMwBGAAAAAAAn6ida%2BIqVQqZUw34ylwAiBwC4yhjVkD2UT7TXfp6QqkAHAAAAAAEMAAC4yhjVkD2UT7TXfp6QqkAHAARu6cYBAAABEgAQAI2DDc2lsJVPs71PGtUT1cI%3D&amp;thumbnailType=2&amp;token=eyJhbGciOiJSUzI1NiIsImtpZCI6IkQ4OThGN0RDMjk2ODQ1MDk1RUUwREZGQ0MzODBBOTM5NjUwNDNFNjQiLCJ0eXAiOiJKV1QiLCJ4NXQiOiIySmozM0Nsb1JRbGU0Tl84dzRDcE9XVUVQbVEifQ.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I-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DG8Vdlv-ZjIn-4gREtfvra4RbRzJlPhANVg&amp;X-OWA-CANARY=GCwr4NW8WEaD-SLG2kejzcAX_zR959oYmP_GQ_f9dzfrjBpvyeLrFxzy8GvFJRUPq3CmJa7G-04.&amp;owa=outlook.office.com&amp;scriptVer=20221209009.13&amp;animation=tru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38665C-C2D3-D107-E85E-1F21F68702F4}"/>
              </a:ext>
            </a:extLst>
          </p:cNvPr>
          <p:cNvSpPr>
            <a:spLocks noChangeArrowheads="1"/>
          </p:cNvSpPr>
          <p:nvPr/>
        </p:nvSpPr>
        <p:spPr bwMode="auto">
          <a:xfrm>
            <a:off x="5314950" y="2257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3">
            <a:extLst>
              <a:ext uri="{FF2B5EF4-FFF2-40B4-BE49-F238E27FC236}">
                <a16:creationId xmlns:a16="http://schemas.microsoft.com/office/drawing/2014/main" id="{F390A59E-AC40-4F7E-3EE3-F518F25B8BB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827383" y="0"/>
            <a:ext cx="5399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42949E0-D572-3A9E-D263-AF3EB1ED9C3D}"/>
              </a:ext>
            </a:extLst>
          </p:cNvPr>
          <p:cNvSpPr txBox="1"/>
          <p:nvPr/>
        </p:nvSpPr>
        <p:spPr>
          <a:xfrm>
            <a:off x="914400" y="685800"/>
            <a:ext cx="4987263" cy="1446550"/>
          </a:xfrm>
          <a:prstGeom prst="rect">
            <a:avLst/>
          </a:prstGeom>
          <a:noFill/>
        </p:spPr>
        <p:txBody>
          <a:bodyPr wrap="none" rtlCol="0">
            <a:spAutoFit/>
          </a:bodyPr>
          <a:lstStyle/>
          <a:p>
            <a:r>
              <a:rPr lang="en-US" sz="4400" i="1" dirty="0">
                <a:latin typeface="Arial" panose="020B0604020202020204" pitchFamily="34" charset="0"/>
                <a:cs typeface="Arial" panose="020B0604020202020204" pitchFamily="34" charset="0"/>
              </a:rPr>
              <a:t>Ethical Leadership:</a:t>
            </a:r>
          </a:p>
          <a:p>
            <a:r>
              <a:rPr lang="en-US" sz="4400" i="1" dirty="0">
                <a:latin typeface="Arial" panose="020B0604020202020204" pitchFamily="34" charset="0"/>
                <a:cs typeface="Arial" panose="020B0604020202020204" pitchFamily="34" charset="0"/>
              </a:rPr>
              <a:t>A Primer</a:t>
            </a:r>
          </a:p>
        </p:txBody>
      </p:sp>
      <p:sp>
        <p:nvSpPr>
          <p:cNvPr id="4" name="TextBox 3">
            <a:extLst>
              <a:ext uri="{FF2B5EF4-FFF2-40B4-BE49-F238E27FC236}">
                <a16:creationId xmlns:a16="http://schemas.microsoft.com/office/drawing/2014/main" id="{FE8E5322-A381-EFBD-8B57-41E53BE3D904}"/>
              </a:ext>
            </a:extLst>
          </p:cNvPr>
          <p:cNvSpPr txBox="1"/>
          <p:nvPr/>
        </p:nvSpPr>
        <p:spPr>
          <a:xfrm>
            <a:off x="914400" y="2257425"/>
            <a:ext cx="4708918" cy="2062103"/>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Chapter 9</a:t>
            </a:r>
          </a:p>
          <a:p>
            <a:r>
              <a:rPr lang="en-US" sz="3200" dirty="0">
                <a:latin typeface="Arial" panose="020B0604020202020204" pitchFamily="34" charset="0"/>
                <a:cs typeface="Arial" panose="020B0604020202020204" pitchFamily="34" charset="0"/>
              </a:rPr>
              <a:t>Divine Command Theory</a:t>
            </a:r>
          </a:p>
          <a:p>
            <a:endParaRPr lang="en-US" sz="3200" dirty="0">
              <a:latin typeface="Arial" panose="020B0604020202020204" pitchFamily="34" charset="0"/>
              <a:cs typeface="Arial" panose="020B0604020202020204" pitchFamily="34" charset="0"/>
            </a:endParaRPr>
          </a:p>
          <a:p>
            <a:pPr marL="0" marR="0">
              <a:spcBef>
                <a:spcPts val="0"/>
              </a:spcBef>
              <a:spcAft>
                <a:spcPts val="0"/>
              </a:spcAft>
            </a:pPr>
            <a:r>
              <a:rPr lang="en-US" sz="3200" dirty="0">
                <a:effectLst/>
                <a:latin typeface="Arial" panose="020B0604020202020204" pitchFamily="34" charset="0"/>
                <a:ea typeface="Times New Roman" panose="02020603050405020304" pitchFamily="18" charset="0"/>
                <a:cs typeface="Arial" panose="020B0604020202020204" pitchFamily="34" charset="0"/>
              </a:rPr>
              <a:t>James N. Thomas</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AAD86B81-E31A-0FE5-CD1E-42B90EB47F4D}"/>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EF946AEC-C88B-BE1C-7B1A-14223C3B5C81}"/>
              </a:ext>
            </a:extLst>
          </p:cNvPr>
          <p:cNvSpPr>
            <a:spLocks noGrp="1"/>
          </p:cNvSpPr>
          <p:nvPr>
            <p:ph type="sldNum" sz="quarter" idx="12"/>
          </p:nvPr>
        </p:nvSpPr>
        <p:spPr/>
        <p:txBody>
          <a:bodyPr/>
          <a:lstStyle/>
          <a:p>
            <a:fld id="{878EE1C7-6583-CA4A-A966-65B8C42A4551}" type="slidenum">
              <a:rPr lang="en-US" smtClean="0"/>
              <a:t>1</a:t>
            </a:fld>
            <a:endParaRPr lang="en-US" dirty="0"/>
          </a:p>
        </p:txBody>
      </p:sp>
    </p:spTree>
    <p:extLst>
      <p:ext uri="{BB962C8B-B14F-4D97-AF65-F5344CB8AC3E}">
        <p14:creationId xmlns:p14="http://schemas.microsoft.com/office/powerpoint/2010/main" val="3593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A52624-CFB4-53E6-7090-9EF59516BAD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52CF1883-9A0A-B77A-5190-CE14C952D7BB}"/>
              </a:ext>
            </a:extLst>
          </p:cNvPr>
          <p:cNvSpPr>
            <a:spLocks noGrp="1"/>
          </p:cNvSpPr>
          <p:nvPr>
            <p:ph type="sldNum" sz="quarter" idx="12"/>
          </p:nvPr>
        </p:nvSpPr>
        <p:spPr/>
        <p:txBody>
          <a:bodyPr/>
          <a:lstStyle/>
          <a:p>
            <a:fld id="{878EE1C7-6583-CA4A-A966-65B8C42A4551}" type="slidenum">
              <a:rPr lang="en-US" smtClean="0"/>
              <a:t>10</a:t>
            </a:fld>
            <a:endParaRPr lang="en-US" dirty="0"/>
          </a:p>
        </p:txBody>
      </p:sp>
      <p:pic>
        <p:nvPicPr>
          <p:cNvPr id="7" name="Picture 6">
            <a:extLst>
              <a:ext uri="{FF2B5EF4-FFF2-40B4-BE49-F238E27FC236}">
                <a16:creationId xmlns:a16="http://schemas.microsoft.com/office/drawing/2014/main" id="{7A12F0E8-4DBD-42DE-30F2-FF045E49DE2A}"/>
              </a:ext>
            </a:extLst>
          </p:cNvPr>
          <p:cNvPicPr>
            <a:picLocks noChangeAspect="1"/>
          </p:cNvPicPr>
          <p:nvPr/>
        </p:nvPicPr>
        <p:blipFill>
          <a:blip r:embed="rId2"/>
          <a:stretch>
            <a:fillRect/>
          </a:stretch>
        </p:blipFill>
        <p:spPr>
          <a:xfrm>
            <a:off x="2191987" y="-402771"/>
            <a:ext cx="7260771" cy="7260771"/>
          </a:xfrm>
          <a:prstGeom prst="rect">
            <a:avLst/>
          </a:prstGeom>
        </p:spPr>
      </p:pic>
    </p:spTree>
    <p:extLst>
      <p:ext uri="{BB962C8B-B14F-4D97-AF65-F5344CB8AC3E}">
        <p14:creationId xmlns:p14="http://schemas.microsoft.com/office/powerpoint/2010/main" val="3017377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1CF7B-1ACA-CE06-43E9-C47593B77EC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844176C4-F02A-DBD8-7AC1-8C63538AC6D8}"/>
              </a:ext>
            </a:extLst>
          </p:cNvPr>
          <p:cNvSpPr>
            <a:spLocks noGrp="1"/>
          </p:cNvSpPr>
          <p:nvPr>
            <p:ph idx="1"/>
          </p:nvPr>
        </p:nvSpPr>
        <p:spPr>
          <a:xfrm>
            <a:off x="838200" y="1447800"/>
            <a:ext cx="10515600" cy="4729163"/>
          </a:xfrm>
        </p:spPr>
        <p:txBody>
          <a:bodyPr>
            <a:normAutofit fontScale="77500" lnSpcReduction="20000"/>
          </a:bodyPr>
          <a:lstStyle/>
          <a:p>
            <a:pPr>
              <a:lnSpc>
                <a:spcPct val="120000"/>
              </a:lnSpc>
              <a:spcBef>
                <a:spcPts val="0"/>
              </a:spcBef>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is your view of God and ethics? How can a theistic framework help or hinder a better understanding of ethics and leadership?</a:t>
            </a:r>
            <a:endParaRPr lang="en-US" sz="3300" dirty="0">
              <a:solidFill>
                <a:schemeClr val="bg1"/>
              </a:solidFill>
              <a:effectLst/>
              <a:latin typeface="Arial" panose="020B0604020202020204" pitchFamily="34" charset="0"/>
              <a:ea typeface="Arno Pro"/>
              <a:cs typeface="Arial" panose="020B0604020202020204" pitchFamily="34" charset="0"/>
            </a:endParaRPr>
          </a:p>
          <a:p>
            <a:pPr marL="0" marR="0" indent="0" algn="l">
              <a:lnSpc>
                <a:spcPct val="120000"/>
              </a:lnSpc>
              <a:spcBef>
                <a:spcPts val="0"/>
              </a:spcBef>
              <a:spcAft>
                <a:spcPts val="0"/>
              </a:spcAft>
              <a:buNone/>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3300" dirty="0">
              <a:solidFill>
                <a:schemeClr val="bg1"/>
              </a:solidFill>
              <a:effectLst/>
              <a:latin typeface="Arial" panose="020B0604020202020204" pitchFamily="34" charset="0"/>
              <a:ea typeface="Arno Pro"/>
              <a:cs typeface="Arial" panose="020B0604020202020204" pitchFamily="34" charset="0"/>
            </a:endParaRPr>
          </a:p>
          <a:p>
            <a:pPr>
              <a:lnSpc>
                <a:spcPct val="120000"/>
              </a:lnSpc>
              <a:spcBef>
                <a:spcPts val="0"/>
              </a:spcBef>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are the benefits of a divine command theory of moral obligation as an ethical framework? What are its disadvantages? How might these disadvantages be overcome to sustain a viable ethical theory?</a:t>
            </a:r>
            <a:endParaRPr lang="en-US" sz="3300" dirty="0">
              <a:solidFill>
                <a:schemeClr val="bg1"/>
              </a:solidFill>
              <a:effectLst/>
              <a:latin typeface="Arial" panose="020B0604020202020204" pitchFamily="34" charset="0"/>
              <a:ea typeface="Arno Pro"/>
              <a:cs typeface="Arial" panose="020B0604020202020204" pitchFamily="34" charset="0"/>
            </a:endParaRPr>
          </a:p>
          <a:p>
            <a:pPr marL="0" marR="0" indent="0" algn="l">
              <a:lnSpc>
                <a:spcPct val="120000"/>
              </a:lnSpc>
              <a:spcBef>
                <a:spcPts val="0"/>
              </a:spcBef>
              <a:spcAft>
                <a:spcPts val="0"/>
              </a:spcAft>
              <a:buNone/>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3300" dirty="0">
              <a:solidFill>
                <a:schemeClr val="bg1"/>
              </a:solidFill>
              <a:effectLst/>
              <a:latin typeface="Arial" panose="020B0604020202020204" pitchFamily="34" charset="0"/>
              <a:ea typeface="Arno Pro"/>
              <a:cs typeface="Arial" panose="020B0604020202020204" pitchFamily="34" charset="0"/>
            </a:endParaRPr>
          </a:p>
          <a:p>
            <a:pPr>
              <a:lnSpc>
                <a:spcPct val="120000"/>
              </a:lnSpc>
              <a:spcBef>
                <a:spcPts val="0"/>
              </a:spcBef>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role does human autonomy play in the development of divine command theory? How does reason factor into the connection between divine command theory and human independence?</a:t>
            </a:r>
            <a:endParaRPr lang="en-US" sz="3300" dirty="0">
              <a:solidFill>
                <a:schemeClr val="bg1"/>
              </a:solidFill>
              <a:effectLst/>
              <a:latin typeface="Arial" panose="020B0604020202020204" pitchFamily="34" charset="0"/>
              <a:ea typeface="Arno Pro"/>
              <a:cs typeface="Arial" panose="020B0604020202020204" pitchFamily="34" charset="0"/>
            </a:endParaRPr>
          </a:p>
          <a:p>
            <a:pPr marL="0" marR="0" indent="0" algn="l">
              <a:lnSpc>
                <a:spcPct val="120000"/>
              </a:lnSpc>
              <a:spcBef>
                <a:spcPts val="0"/>
              </a:spcBef>
              <a:spcAft>
                <a:spcPts val="0"/>
              </a:spcAft>
              <a:buNone/>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3300" dirty="0">
              <a:solidFill>
                <a:schemeClr val="bg1"/>
              </a:solidFill>
              <a:effectLst/>
              <a:latin typeface="Arial" panose="020B0604020202020204" pitchFamily="34" charset="0"/>
              <a:ea typeface="Arno Pro"/>
              <a:cs typeface="Arial" panose="020B0604020202020204" pitchFamily="34" charset="0"/>
            </a:endParaRPr>
          </a:p>
          <a:p>
            <a:pPr marL="0" indent="0">
              <a:lnSpc>
                <a:spcPct val="120000"/>
              </a:lnSpc>
              <a:spcBef>
                <a:spcPts val="0"/>
              </a:spcBef>
              <a:buNone/>
            </a:pPr>
            <a:endPar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buNone/>
            </a:pPr>
            <a:endParaRPr lang="en-US" sz="51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buNone/>
            </a:pPr>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FFA73053-191F-7AD2-E4D4-819B27BE18EA}"/>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BC51AB61-836F-36A2-F9CD-57BB0E450866}"/>
              </a:ext>
            </a:extLst>
          </p:cNvPr>
          <p:cNvSpPr>
            <a:spLocks noGrp="1"/>
          </p:cNvSpPr>
          <p:nvPr>
            <p:ph type="sldNum" sz="quarter" idx="12"/>
          </p:nvPr>
        </p:nvSpPr>
        <p:spPr/>
        <p:txBody>
          <a:bodyPr/>
          <a:lstStyle/>
          <a:p>
            <a:fld id="{878EE1C7-6583-CA4A-A966-65B8C42A4551}" type="slidenum">
              <a:rPr lang="en-US" smtClean="0"/>
              <a:t>11</a:t>
            </a:fld>
            <a:endParaRPr lang="en-US" dirty="0"/>
          </a:p>
        </p:txBody>
      </p:sp>
    </p:spTree>
    <p:extLst>
      <p:ext uri="{BB962C8B-B14F-4D97-AF65-F5344CB8AC3E}">
        <p14:creationId xmlns:p14="http://schemas.microsoft.com/office/powerpoint/2010/main" val="151005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976C-3F96-7133-C8B2-F45C4FB1DA62}"/>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464002EC-CC25-7B9C-7963-ECDC1B00E385}"/>
              </a:ext>
            </a:extLst>
          </p:cNvPr>
          <p:cNvSpPr>
            <a:spLocks noGrp="1"/>
          </p:cNvSpPr>
          <p:nvPr>
            <p:ph idx="1"/>
          </p:nvPr>
        </p:nvSpPr>
        <p:spPr/>
        <p:txBody>
          <a:bodyPr>
            <a:normAutofit/>
          </a:bodyPr>
          <a:lstStyle/>
          <a:p>
            <a:pPr>
              <a:lnSpc>
                <a:spcPct val="100000"/>
              </a:lnSpc>
              <a:spcBef>
                <a:spcPts val="0"/>
              </a:spcBef>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leadership benefits might be obtained from adherence to divine command theory? What leadership challenges might arise from such a theory?</a:t>
            </a:r>
            <a:endParaRPr lang="en-US" sz="2800" dirty="0">
              <a:solidFill>
                <a:schemeClr val="bg1"/>
              </a:solidFill>
              <a:effectLst/>
              <a:latin typeface="Arial" panose="020B0604020202020204" pitchFamily="34" charset="0"/>
              <a:ea typeface="Arno Pro"/>
              <a:cs typeface="Arial" panose="020B0604020202020204" pitchFamily="34" charset="0"/>
            </a:endParaRPr>
          </a:p>
          <a:p>
            <a:pPr marL="0" marR="0" algn="l">
              <a:lnSpc>
                <a:spcPct val="100000"/>
              </a:lnSpc>
              <a:spcBef>
                <a:spcPts val="0"/>
              </a:spcBef>
              <a:spcAft>
                <a:spcPts val="0"/>
              </a:spcAft>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endParaRPr lang="en-US" sz="2800" dirty="0">
              <a:solidFill>
                <a:schemeClr val="bg1"/>
              </a:solidFill>
              <a:effectLst/>
              <a:latin typeface="Arial" panose="020B0604020202020204" pitchFamily="34" charset="0"/>
              <a:ea typeface="Arno Pro"/>
              <a:cs typeface="Arial" panose="020B0604020202020204" pitchFamily="34" charset="0"/>
            </a:endParaRPr>
          </a:p>
          <a:p>
            <a:pPr>
              <a:lnSpc>
                <a:spcPct val="100000"/>
              </a:lnSpc>
              <a:spcBef>
                <a:spcPts val="0"/>
              </a:spcBef>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How does the leader-follower dynamic in divine command theory speak to a sustainable, ethical framework for leadership? How do context and culture in divine command theory support the leader-follower dynamic in helping them reach their desired goals?</a:t>
            </a:r>
            <a:endParaRPr lang="en-US" sz="2800" dirty="0">
              <a:solidFill>
                <a:schemeClr val="bg1"/>
              </a:solidFill>
              <a:effectLst/>
              <a:latin typeface="Arial" panose="020B0604020202020204" pitchFamily="34" charset="0"/>
              <a:ea typeface="Arno Pro"/>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1727DE8C-1AC2-69C7-6B81-19871B9E69C5}"/>
              </a:ext>
            </a:extLst>
          </p:cNvPr>
          <p:cNvSpPr>
            <a:spLocks noGrp="1"/>
          </p:cNvSpPr>
          <p:nvPr>
            <p:ph type="ftr" sz="quarter" idx="11"/>
          </p:nvPr>
        </p:nvSpPr>
        <p:spPr/>
        <p:txBody>
          <a:bodyPr/>
          <a:lstStyle/>
          <a:p>
            <a:r>
              <a:rPr lang="en-US"/>
              <a:t>Copyright 2023, R.M. McManus, S.J. Ward, &amp; A.K. Perry           Ethical Leadership: A Primer, Edward Elgar, 2023</a:t>
            </a:r>
            <a:endParaRPr lang="en-US" dirty="0"/>
          </a:p>
        </p:txBody>
      </p:sp>
      <p:sp>
        <p:nvSpPr>
          <p:cNvPr id="5" name="Slide Number Placeholder 4">
            <a:extLst>
              <a:ext uri="{FF2B5EF4-FFF2-40B4-BE49-F238E27FC236}">
                <a16:creationId xmlns:a16="http://schemas.microsoft.com/office/drawing/2014/main" id="{2B7E3B9F-F07E-8A1C-E7EB-DB585334ADEA}"/>
              </a:ext>
            </a:extLst>
          </p:cNvPr>
          <p:cNvSpPr>
            <a:spLocks noGrp="1"/>
          </p:cNvSpPr>
          <p:nvPr>
            <p:ph type="sldNum" sz="quarter" idx="12"/>
          </p:nvPr>
        </p:nvSpPr>
        <p:spPr/>
        <p:txBody>
          <a:bodyPr/>
          <a:lstStyle/>
          <a:p>
            <a:fld id="{878EE1C7-6583-CA4A-A966-65B8C42A4551}" type="slidenum">
              <a:rPr lang="en-US" smtClean="0"/>
              <a:t>12</a:t>
            </a:fld>
            <a:endParaRPr lang="en-US" dirty="0"/>
          </a:p>
        </p:txBody>
      </p:sp>
    </p:spTree>
    <p:extLst>
      <p:ext uri="{BB962C8B-B14F-4D97-AF65-F5344CB8AC3E}">
        <p14:creationId xmlns:p14="http://schemas.microsoft.com/office/powerpoint/2010/main" val="29351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7310-B31E-BB1B-61E8-84D5D6224A37}"/>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Framing Question</a:t>
            </a:r>
          </a:p>
        </p:txBody>
      </p:sp>
      <p:sp>
        <p:nvSpPr>
          <p:cNvPr id="3" name="Content Placeholder 2">
            <a:extLst>
              <a:ext uri="{FF2B5EF4-FFF2-40B4-BE49-F238E27FC236}">
                <a16:creationId xmlns:a16="http://schemas.microsoft.com/office/drawing/2014/main" id="{8DD75512-CB9A-E13C-067F-2695EF629181}"/>
              </a:ext>
            </a:extLst>
          </p:cNvPr>
          <p:cNvSpPr>
            <a:spLocks noGrp="1"/>
          </p:cNvSpPr>
          <p:nvPr>
            <p:ph idx="1"/>
          </p:nvPr>
        </p:nvSpPr>
        <p:spPr>
          <a:xfrm>
            <a:off x="838200" y="1552492"/>
            <a:ext cx="10863263" cy="4351338"/>
          </a:xfrm>
        </p:spPr>
        <p:txBody>
          <a:bodyPr>
            <a:normAutofit/>
          </a:bodyPr>
          <a:lstStyle/>
          <a:p>
            <a:pPr marL="0" marR="71755" indent="0" algn="l">
              <a:lnSpc>
                <a:spcPct val="200000"/>
              </a:lnSpc>
              <a:spcBef>
                <a:spcPts val="0"/>
              </a:spcBef>
              <a:spcAft>
                <a:spcPts val="0"/>
              </a:spcAft>
              <a:buNone/>
              <a:tabLst>
                <a:tab pos="143510" algn="l"/>
                <a:tab pos="287655" algn="l"/>
                <a:tab pos="431800" algn="l"/>
                <a:tab pos="575945" algn="l"/>
                <a:tab pos="719455" algn="l"/>
                <a:tab pos="863600" algn="l"/>
              </a:tabLst>
            </a:pP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 does the divine require from leadership?’</a:t>
            </a:r>
            <a:endParaRPr lang="en-US" dirty="0">
              <a:solidFill>
                <a:schemeClr val="bg1"/>
              </a:solidFill>
              <a:effectLst/>
              <a:latin typeface="Arial" panose="020B0604020202020204" pitchFamily="34" charset="0"/>
              <a:ea typeface="Arno Pro"/>
              <a:cs typeface="Arial" panose="020B0604020202020204" pitchFamily="34" charset="0"/>
            </a:endParaRPr>
          </a:p>
        </p:txBody>
      </p:sp>
      <p:sp>
        <p:nvSpPr>
          <p:cNvPr id="4" name="Footer Placeholder 3">
            <a:extLst>
              <a:ext uri="{FF2B5EF4-FFF2-40B4-BE49-F238E27FC236}">
                <a16:creationId xmlns:a16="http://schemas.microsoft.com/office/drawing/2014/main" id="{5C572CFF-6AF6-A284-A58B-23C354017F8F}"/>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6E800A8-1CB6-F808-742D-61B9B03ADD5C}"/>
              </a:ext>
            </a:extLst>
          </p:cNvPr>
          <p:cNvSpPr>
            <a:spLocks noGrp="1"/>
          </p:cNvSpPr>
          <p:nvPr>
            <p:ph type="sldNum" sz="quarter" idx="12"/>
          </p:nvPr>
        </p:nvSpPr>
        <p:spPr/>
        <p:txBody>
          <a:bodyPr/>
          <a:lstStyle/>
          <a:p>
            <a:fld id="{878EE1C7-6583-CA4A-A966-65B8C42A4551}" type="slidenum">
              <a:rPr lang="en-US" smtClean="0"/>
              <a:t>2</a:t>
            </a:fld>
            <a:endParaRPr lang="en-US" dirty="0"/>
          </a:p>
        </p:txBody>
      </p:sp>
    </p:spTree>
    <p:extLst>
      <p:ext uri="{BB962C8B-B14F-4D97-AF65-F5344CB8AC3E}">
        <p14:creationId xmlns:p14="http://schemas.microsoft.com/office/powerpoint/2010/main" val="48203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2A9ADF-B378-B8E0-DE68-944D856C9EA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F59FCF84-5A5A-53EE-4D6E-29ED25B14C46}"/>
              </a:ext>
            </a:extLst>
          </p:cNvPr>
          <p:cNvSpPr>
            <a:spLocks noGrp="1"/>
          </p:cNvSpPr>
          <p:nvPr>
            <p:ph type="sldNum" sz="quarter" idx="12"/>
          </p:nvPr>
        </p:nvSpPr>
        <p:spPr/>
        <p:txBody>
          <a:bodyPr/>
          <a:lstStyle/>
          <a:p>
            <a:fld id="{878EE1C7-6583-CA4A-A966-65B8C42A4551}" type="slidenum">
              <a:rPr lang="en-US" smtClean="0"/>
              <a:t>3</a:t>
            </a:fld>
            <a:endParaRPr lang="en-US" dirty="0"/>
          </a:p>
        </p:txBody>
      </p:sp>
      <p:sp>
        <p:nvSpPr>
          <p:cNvPr id="7" name="TextBox 6">
            <a:extLst>
              <a:ext uri="{FF2B5EF4-FFF2-40B4-BE49-F238E27FC236}">
                <a16:creationId xmlns:a16="http://schemas.microsoft.com/office/drawing/2014/main" id="{2DDB9495-3197-BC92-1D5B-AFD76028118E}"/>
              </a:ext>
            </a:extLst>
          </p:cNvPr>
          <p:cNvSpPr txBox="1"/>
          <p:nvPr/>
        </p:nvSpPr>
        <p:spPr>
          <a:xfrm>
            <a:off x="742950" y="371476"/>
            <a:ext cx="2295693" cy="769441"/>
          </a:xfrm>
          <a:prstGeom prst="rect">
            <a:avLst/>
          </a:prstGeom>
          <a:noFill/>
        </p:spPr>
        <p:txBody>
          <a:bodyPr wrap="none" rtlCol="0">
            <a:spAutoFit/>
          </a:bodyPr>
          <a:lstStyle/>
          <a:p>
            <a:r>
              <a:rPr lang="en-US" sz="4400" dirty="0">
                <a:latin typeface="Arial" panose="020B0604020202020204" pitchFamily="34" charset="0"/>
                <a:cs typeface="Arial" panose="020B0604020202020204" pitchFamily="34" charset="0"/>
              </a:rPr>
              <a:t>Timeline</a:t>
            </a:r>
          </a:p>
        </p:txBody>
      </p:sp>
      <p:pic>
        <p:nvPicPr>
          <p:cNvPr id="3" name="Picture 2">
            <a:extLst>
              <a:ext uri="{FF2B5EF4-FFF2-40B4-BE49-F238E27FC236}">
                <a16:creationId xmlns:a16="http://schemas.microsoft.com/office/drawing/2014/main" id="{836407BF-AC7E-0006-766B-0ACF3C4DC13F}"/>
              </a:ext>
            </a:extLst>
          </p:cNvPr>
          <p:cNvPicPr>
            <a:picLocks noChangeAspect="1"/>
          </p:cNvPicPr>
          <p:nvPr/>
        </p:nvPicPr>
        <p:blipFill>
          <a:blip r:embed="rId2"/>
          <a:stretch>
            <a:fillRect/>
          </a:stretch>
        </p:blipFill>
        <p:spPr>
          <a:xfrm>
            <a:off x="0" y="-2243666"/>
            <a:ext cx="12344400" cy="12344400"/>
          </a:xfrm>
          <a:prstGeom prst="rect">
            <a:avLst/>
          </a:prstGeom>
        </p:spPr>
      </p:pic>
    </p:spTree>
    <p:extLst>
      <p:ext uri="{BB962C8B-B14F-4D97-AF65-F5344CB8AC3E}">
        <p14:creationId xmlns:p14="http://schemas.microsoft.com/office/powerpoint/2010/main" val="29010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068F-F8AF-49BB-218F-7222131CEB44}"/>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History</a:t>
            </a:r>
          </a:p>
        </p:txBody>
      </p:sp>
      <p:sp>
        <p:nvSpPr>
          <p:cNvPr id="3" name="Content Placeholder 2">
            <a:extLst>
              <a:ext uri="{FF2B5EF4-FFF2-40B4-BE49-F238E27FC236}">
                <a16:creationId xmlns:a16="http://schemas.microsoft.com/office/drawing/2014/main" id="{40B9FE47-FFF4-10E5-C27D-371F84E98E86}"/>
              </a:ext>
            </a:extLst>
          </p:cNvPr>
          <p:cNvSpPr>
            <a:spLocks noGrp="1"/>
          </p:cNvSpPr>
          <p:nvPr>
            <p:ph idx="1"/>
          </p:nvPr>
        </p:nvSpPr>
        <p:spPr>
          <a:xfrm>
            <a:off x="838200" y="1511299"/>
            <a:ext cx="10515600" cy="4646613"/>
          </a:xfrm>
        </p:spPr>
        <p:txBody>
          <a:bodyPr>
            <a:normAutofit fontScale="62500" lnSpcReduction="20000"/>
          </a:bodyPr>
          <a:lstStyle/>
          <a:p>
            <a:r>
              <a:rPr lang="en-US" sz="3100" dirty="0">
                <a:solidFill>
                  <a:schemeClr val="bg1"/>
                </a:solidFill>
                <a:effectLst/>
                <a:latin typeface="Arial" panose="020B0604020202020204" pitchFamily="34" charset="0"/>
                <a:ea typeface="Calibri" panose="020F0502020204030204" pitchFamily="34" charset="0"/>
                <a:cs typeface="Arial" panose="020B0604020202020204" pitchFamily="34" charset="0"/>
              </a:rPr>
              <a:t>Based in religion (chapter focuses on mono-theistic religions, specifically Christianity)</a:t>
            </a:r>
          </a:p>
          <a:p>
            <a:pPr marL="0" indent="0">
              <a:buNone/>
            </a:pPr>
            <a:endParaRPr lang="en-US" sz="3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r>
              <a:rPr lang="en-US" sz="3100" dirty="0">
                <a:solidFill>
                  <a:schemeClr val="bg1"/>
                </a:solidFill>
                <a:latin typeface="Arial" panose="020B0604020202020204" pitchFamily="34" charset="0"/>
                <a:ea typeface="Calibri" panose="020F0502020204030204" pitchFamily="34" charset="0"/>
                <a:cs typeface="Arial" panose="020B0604020202020204" pitchFamily="34" charset="0"/>
              </a:rPr>
              <a:t>Early Christian thinkers </a:t>
            </a:r>
          </a:p>
          <a:p>
            <a:pPr lvl="1"/>
            <a:r>
              <a:rPr lang="en-GB" sz="2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 Augustin</a:t>
            </a:r>
          </a:p>
          <a:p>
            <a:pPr lvl="1"/>
            <a:r>
              <a:rPr lang="en-GB" sz="2700" dirty="0">
                <a:solidFill>
                  <a:schemeClr val="bg1"/>
                </a:solidFill>
                <a:latin typeface="Arial" panose="020B0604020202020204" pitchFamily="34" charset="0"/>
                <a:ea typeface="Times New Roman" panose="02020603050405020304" pitchFamily="18" charset="0"/>
                <a:cs typeface="Arial" panose="020B0604020202020204" pitchFamily="34" charset="0"/>
              </a:rPr>
              <a:t>St. </a:t>
            </a:r>
            <a:r>
              <a:rPr lang="en-GB" sz="2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Bernard of Clairvaux</a:t>
            </a:r>
          </a:p>
          <a:p>
            <a:pPr lvl="1"/>
            <a:r>
              <a:rPr lang="en-GB" sz="2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 Thomas Aquinas</a:t>
            </a:r>
          </a:p>
          <a:p>
            <a:pPr lvl="1"/>
            <a:r>
              <a:rPr lang="en-GB" sz="2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 Andrew of </a:t>
            </a:r>
            <a:r>
              <a:rPr lang="en-GB" sz="2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Neufchateau</a:t>
            </a:r>
            <a:endParaRPr lang="en-GB" sz="2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lvl="1"/>
            <a:endParaRPr lang="en-GB" sz="2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r>
              <a:rPr lang="en-GB" sz="3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Later Christian </a:t>
            </a:r>
            <a:r>
              <a:rPr lang="en-GB" sz="3200" dirty="0">
                <a:solidFill>
                  <a:schemeClr val="bg1"/>
                </a:solidFill>
                <a:latin typeface="Arial" panose="020B0604020202020204" pitchFamily="34" charset="0"/>
                <a:ea typeface="Times New Roman" panose="02020603050405020304" pitchFamily="18" charset="0"/>
                <a:cs typeface="Arial" panose="020B0604020202020204" pitchFamily="34" charset="0"/>
              </a:rPr>
              <a:t>thinkers </a:t>
            </a:r>
            <a:endParaRPr lang="en-US" sz="27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lvl="1"/>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John Duns Scotus </a:t>
            </a:r>
            <a:endParaRPr lang="en-US"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lvl="1"/>
            <a:r>
              <a:rPr lang="en-GB" sz="3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Søren</a:t>
            </a:r>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Kierkegaard </a:t>
            </a:r>
          </a:p>
          <a:p>
            <a:pPr marL="457200" lvl="1" indent="0">
              <a:buNone/>
            </a:pPr>
            <a:endParaRPr lang="en-US" sz="3100" dirty="0">
              <a:solidFill>
                <a:schemeClr val="bg1"/>
              </a:solidFill>
              <a:latin typeface="Arial" panose="020B0604020202020204" pitchFamily="34" charset="0"/>
              <a:cs typeface="Arial" panose="020B0604020202020204" pitchFamily="34" charset="0"/>
            </a:endParaRPr>
          </a:p>
          <a:p>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Contemporary Christian </a:t>
            </a:r>
            <a:r>
              <a:rPr lang="en-GB" sz="3100" dirty="0">
                <a:solidFill>
                  <a:schemeClr val="bg1"/>
                </a:solidFill>
                <a:latin typeface="Arial" panose="020B0604020202020204" pitchFamily="34" charset="0"/>
                <a:ea typeface="Times New Roman" panose="02020603050405020304" pitchFamily="18" charset="0"/>
                <a:cs typeface="Arial" panose="020B0604020202020204" pitchFamily="34" charset="0"/>
              </a:rPr>
              <a:t>thinkers </a:t>
            </a:r>
          </a:p>
          <a:p>
            <a:pPr lvl="1"/>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Philip Quinn, </a:t>
            </a:r>
            <a:r>
              <a:rPr lang="en-GB" sz="31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Divine Commands and Moral Requirements</a:t>
            </a:r>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(1978)</a:t>
            </a:r>
            <a:r>
              <a:rPr lang="en-US" sz="3100" dirty="0">
                <a:solidFill>
                  <a:schemeClr val="bg1"/>
                </a:solidFill>
                <a:effectLst/>
                <a:latin typeface="Arial" panose="020B0604020202020204" pitchFamily="34" charset="0"/>
                <a:cs typeface="Arial" panose="020B0604020202020204" pitchFamily="34" charset="0"/>
              </a:rPr>
              <a:t> </a:t>
            </a:r>
          </a:p>
          <a:p>
            <a:pPr lvl="1"/>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Richard </a:t>
            </a:r>
            <a:r>
              <a:rPr lang="en-GB" sz="3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Mouw</a:t>
            </a:r>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GB" sz="31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God Who Commands</a:t>
            </a:r>
            <a:r>
              <a:rPr lang="en-GB" sz="3100" i="1"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GB" sz="3100" dirty="0">
                <a:solidFill>
                  <a:schemeClr val="bg1"/>
                </a:solidFill>
                <a:latin typeface="Arial" panose="020B0604020202020204" pitchFamily="34" charset="0"/>
                <a:ea typeface="Times New Roman" panose="02020603050405020304" pitchFamily="18" charset="0"/>
                <a:cs typeface="Arial" panose="020B0604020202020204" pitchFamily="34" charset="0"/>
              </a:rPr>
              <a:t>(1990)</a:t>
            </a:r>
            <a:endParaRPr lang="en-US" sz="3100" dirty="0">
              <a:solidFill>
                <a:schemeClr val="bg1"/>
              </a:solidFill>
              <a:effectLst/>
              <a:latin typeface="Arial" panose="020B0604020202020204" pitchFamily="34" charset="0"/>
              <a:cs typeface="Arial" panose="020B0604020202020204" pitchFamily="34" charset="0"/>
            </a:endParaRPr>
          </a:p>
          <a:p>
            <a:pPr lvl="1"/>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Robert M. Adam, </a:t>
            </a:r>
            <a:r>
              <a:rPr lang="en-GB" sz="3100"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Finite and Infinite Goods </a:t>
            </a:r>
            <a:r>
              <a:rPr lang="en-GB" sz="3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(1999)</a:t>
            </a:r>
          </a:p>
          <a:p>
            <a:endParaRPr lang="en-US" sz="7000" i="1" dirty="0">
              <a:solidFill>
                <a:schemeClr val="bg1"/>
              </a:solidFill>
              <a:latin typeface="Arial" panose="020B0604020202020204" pitchFamily="34" charset="0"/>
              <a:cs typeface="Arial" panose="020B0604020202020204" pitchFamily="34" charset="0"/>
            </a:endParaRPr>
          </a:p>
          <a:p>
            <a:pPr lvl="1"/>
            <a:endParaRPr lang="en-US" i="1" dirty="0">
              <a:solidFill>
                <a:schemeClr val="bg1"/>
              </a:solidFill>
            </a:endParaRPr>
          </a:p>
        </p:txBody>
      </p:sp>
      <p:sp>
        <p:nvSpPr>
          <p:cNvPr id="5" name="Footer Placeholder 4">
            <a:extLst>
              <a:ext uri="{FF2B5EF4-FFF2-40B4-BE49-F238E27FC236}">
                <a16:creationId xmlns:a16="http://schemas.microsoft.com/office/drawing/2014/main" id="{4C661162-B660-CDCF-B660-4C04E8DD10F3}"/>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FCFBDE71-2323-08FE-3A39-0DC7142A57EF}"/>
              </a:ext>
            </a:extLst>
          </p:cNvPr>
          <p:cNvSpPr>
            <a:spLocks noGrp="1"/>
          </p:cNvSpPr>
          <p:nvPr>
            <p:ph type="sldNum" sz="quarter" idx="12"/>
          </p:nvPr>
        </p:nvSpPr>
        <p:spPr/>
        <p:txBody>
          <a:bodyPr/>
          <a:lstStyle/>
          <a:p>
            <a:fld id="{878EE1C7-6583-CA4A-A966-65B8C42A4551}" type="slidenum">
              <a:rPr lang="en-US" smtClean="0"/>
              <a:t>4</a:t>
            </a:fld>
            <a:endParaRPr lang="en-US" dirty="0"/>
          </a:p>
        </p:txBody>
      </p:sp>
    </p:spTree>
    <p:extLst>
      <p:ext uri="{BB962C8B-B14F-4D97-AF65-F5344CB8AC3E}">
        <p14:creationId xmlns:p14="http://schemas.microsoft.com/office/powerpoint/2010/main" val="414899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Major Concepts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a:xfrm>
            <a:off x="838200" y="1528742"/>
            <a:ext cx="10515600" cy="4351338"/>
          </a:xfrm>
        </p:spPr>
        <p:txBody>
          <a:bodyPr>
            <a:normAutofit/>
          </a:bodyPr>
          <a:lstStyle/>
          <a:p>
            <a:r>
              <a:rPr lang="en-GB" dirty="0">
                <a:solidFill>
                  <a:schemeClr val="bg1"/>
                </a:solidFill>
                <a:latin typeface="Arial" panose="020B0604020202020204" pitchFamily="34" charset="0"/>
                <a:ea typeface="Times New Roman" panose="02020603050405020304" pitchFamily="18" charset="0"/>
                <a:cs typeface="Arial" panose="020B0604020202020204" pitchFamily="34" charset="0"/>
              </a:rPr>
              <a:t>R</a:t>
            </a: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ight and wrong are derived from God and emerge in two distinct ways: </a:t>
            </a:r>
          </a:p>
          <a:p>
            <a:endPar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lvl="1"/>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 Natural Law, which argues that all humans are imbued with the values of life, procreation, knowledge, and sociability and God’s will is reflected in the moral reasoning and ethical behaviour that result; and</a:t>
            </a:r>
          </a:p>
          <a:p>
            <a:pPr lvl="1"/>
            <a:endParaRPr lang="en-GB"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lvl="1"/>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 Divine Command, which declares something morally good or ethically right based on whether or not it conforms to the will of God as revealed in divine commandments and holy texts</a:t>
            </a:r>
            <a:r>
              <a:rPr lang="en-US" dirty="0">
                <a:solidFill>
                  <a:schemeClr val="bg1"/>
                </a:solidFill>
                <a:effectLst/>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5</a:t>
            </a:fld>
            <a:endParaRPr lang="en-US" dirty="0"/>
          </a:p>
        </p:txBody>
      </p:sp>
    </p:spTree>
    <p:extLst>
      <p:ext uri="{BB962C8B-B14F-4D97-AF65-F5344CB8AC3E}">
        <p14:creationId xmlns:p14="http://schemas.microsoft.com/office/powerpoint/2010/main" val="261400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Critiques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pPr marL="0" marR="0" algn="l">
              <a:lnSpc>
                <a:spcPct val="100000"/>
              </a:lnSpc>
              <a:spcBef>
                <a:spcPts val="0"/>
              </a:spcBef>
              <a:spcAft>
                <a:spcPts val="0"/>
              </a:spcAft>
              <a:tabLst>
                <a:tab pos="143510" algn="l"/>
                <a:tab pos="287655" algn="l"/>
                <a:tab pos="431800" algn="l"/>
                <a:tab pos="575945" algn="l"/>
                <a:tab pos="719455" algn="l"/>
                <a:tab pos="863600" algn="l"/>
              </a:tabLst>
            </a:pP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Euthyphro dilemma</a:t>
            </a:r>
            <a:r>
              <a:rPr lang="en-US" dirty="0">
                <a:solidFill>
                  <a:schemeClr val="bg1"/>
                </a:solidFill>
                <a:effectLst/>
                <a:latin typeface="Arial" panose="020B0604020202020204" pitchFamily="34" charset="0"/>
                <a:cs typeface="Arial" panose="020B0604020202020204" pitchFamily="34" charset="0"/>
              </a:rPr>
              <a:t> </a:t>
            </a:r>
          </a:p>
          <a:p>
            <a:pPr marL="0" marR="0" indent="0" algn="l">
              <a:lnSpc>
                <a:spcPct val="100000"/>
              </a:lnSpc>
              <a:spcBef>
                <a:spcPts val="0"/>
              </a:spcBef>
              <a:spcAft>
                <a:spcPts val="0"/>
              </a:spcAft>
              <a:buNone/>
              <a:tabLst>
                <a:tab pos="143510" algn="l"/>
                <a:tab pos="287655" algn="l"/>
                <a:tab pos="431800" algn="l"/>
                <a:tab pos="575945" algn="l"/>
                <a:tab pos="719455" algn="l"/>
                <a:tab pos="863600" algn="l"/>
              </a:tabLst>
            </a:pPr>
            <a:endParaRPr lang="en-GB"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algn="l">
              <a:lnSpc>
                <a:spcPct val="100000"/>
              </a:lnSpc>
              <a:spcBef>
                <a:spcPts val="0"/>
              </a:spcBef>
              <a:spcAft>
                <a:spcPts val="0"/>
              </a:spcAft>
              <a:tabLst>
                <a:tab pos="143510" algn="l"/>
                <a:tab pos="287655" algn="l"/>
                <a:tab pos="431800" algn="l"/>
                <a:tab pos="575945" algn="l"/>
                <a:tab pos="719455" algn="l"/>
                <a:tab pos="863600" algn="l"/>
              </a:tabLst>
            </a:pP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Human free will</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6</a:t>
            </a:fld>
            <a:endParaRPr lang="en-US" dirty="0"/>
          </a:p>
        </p:txBody>
      </p:sp>
    </p:spTree>
    <p:extLst>
      <p:ext uri="{BB962C8B-B14F-4D97-AF65-F5344CB8AC3E}">
        <p14:creationId xmlns:p14="http://schemas.microsoft.com/office/powerpoint/2010/main" val="150671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B16A-4957-5418-DC2E-FCEB6F81BD12}"/>
              </a:ext>
            </a:extLst>
          </p:cNvPr>
          <p:cNvSpPr>
            <a:spLocks noGrp="1"/>
          </p:cNvSpPr>
          <p:nvPr>
            <p:ph type="title"/>
          </p:nvPr>
        </p:nvSpPr>
        <p:spPr>
          <a:xfrm>
            <a:off x="838200" y="365125"/>
            <a:ext cx="10515600" cy="1071789"/>
          </a:xfrm>
        </p:spPr>
        <p:txBody>
          <a:bodyPr>
            <a:noAutofit/>
          </a:bodyPr>
          <a:lstStyle/>
          <a:p>
            <a:r>
              <a:rPr lang="en-US" dirty="0">
                <a:solidFill>
                  <a:schemeClr val="bg1"/>
                </a:solidFill>
                <a:latin typeface="Arial" panose="020B0604020202020204" pitchFamily="34" charset="0"/>
                <a:cs typeface="Arial" panose="020B0604020202020204" pitchFamily="34" charset="0"/>
              </a:rPr>
              <a:t>Key Quote</a:t>
            </a:r>
          </a:p>
        </p:txBody>
      </p:sp>
      <p:sp>
        <p:nvSpPr>
          <p:cNvPr id="3" name="Content Placeholder 2">
            <a:extLst>
              <a:ext uri="{FF2B5EF4-FFF2-40B4-BE49-F238E27FC236}">
                <a16:creationId xmlns:a16="http://schemas.microsoft.com/office/drawing/2014/main" id="{B30CE0A7-FD14-DAFD-5254-4E7287A9088F}"/>
              </a:ext>
            </a:extLst>
          </p:cNvPr>
          <p:cNvSpPr>
            <a:spLocks noGrp="1"/>
          </p:cNvSpPr>
          <p:nvPr>
            <p:ph idx="1"/>
          </p:nvPr>
        </p:nvSpPr>
        <p:spPr>
          <a:xfrm>
            <a:off x="755073" y="1436914"/>
            <a:ext cx="10515600" cy="4351338"/>
          </a:xfrm>
        </p:spPr>
        <p:txBody>
          <a:bodyPr>
            <a:noAutofit/>
          </a:bodyPr>
          <a:lstStyle/>
          <a:p>
            <a:pPr marL="0" marR="0" indent="0" algn="l">
              <a:lnSpc>
                <a:spcPct val="100000"/>
              </a:lnSpc>
              <a:spcBef>
                <a:spcPts val="0"/>
              </a:spcBef>
              <a:spcAft>
                <a:spcPts val="0"/>
              </a:spcAft>
              <a:buNone/>
              <a:tabLst>
                <a:tab pos="143510" algn="l"/>
                <a:tab pos="287655" algn="l"/>
                <a:tab pos="431800" algn="l"/>
                <a:tab pos="575945" algn="l"/>
                <a:tab pos="719455" algn="l"/>
                <a:tab pos="863600" algn="l"/>
              </a:tabLst>
            </a:pP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 light of the Five Components of Leadership Model, we might compare the largest circle of ‘cultural values and norms’ to the divine itself and the next larger circle of ‘context’ to the commands issued by the divine. These outer circles are accessible to both leaders and followers and become the ultimate criteria by which we judge the rightness of a goal.’ </a:t>
            </a:r>
            <a:endParaRPr lang="en-US" dirty="0">
              <a:solidFill>
                <a:schemeClr val="bg1"/>
              </a:solidFill>
              <a:effectLst/>
              <a:latin typeface="Arial" panose="020B0604020202020204" pitchFamily="34" charset="0"/>
              <a:ea typeface="Arno Pro"/>
              <a:cs typeface="Arial" panose="020B0604020202020204" pitchFamily="34" charset="0"/>
            </a:endParaRPr>
          </a:p>
        </p:txBody>
      </p:sp>
      <p:sp>
        <p:nvSpPr>
          <p:cNvPr id="4" name="Footer Placeholder 3">
            <a:extLst>
              <a:ext uri="{FF2B5EF4-FFF2-40B4-BE49-F238E27FC236}">
                <a16:creationId xmlns:a16="http://schemas.microsoft.com/office/drawing/2014/main" id="{2143F9DC-E57E-7795-63FF-9DDEDBBB5322}"/>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3E8E701F-AA73-5A3A-9DB2-9ABD34AAA21B}"/>
              </a:ext>
            </a:extLst>
          </p:cNvPr>
          <p:cNvSpPr>
            <a:spLocks noGrp="1"/>
          </p:cNvSpPr>
          <p:nvPr>
            <p:ph type="sldNum" sz="quarter" idx="12"/>
          </p:nvPr>
        </p:nvSpPr>
        <p:spPr/>
        <p:txBody>
          <a:bodyPr/>
          <a:lstStyle/>
          <a:p>
            <a:fld id="{878EE1C7-6583-CA4A-A966-65B8C42A4551}" type="slidenum">
              <a:rPr lang="en-US" smtClean="0"/>
              <a:t>7</a:t>
            </a:fld>
            <a:endParaRPr lang="en-US" dirty="0"/>
          </a:p>
        </p:txBody>
      </p:sp>
    </p:spTree>
    <p:extLst>
      <p:ext uri="{BB962C8B-B14F-4D97-AF65-F5344CB8AC3E}">
        <p14:creationId xmlns:p14="http://schemas.microsoft.com/office/powerpoint/2010/main" val="4122408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386A7D1-B8A3-7212-AB75-2D2E13E43B6A}"/>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891E47F4-E744-36BF-5872-77AE0BEA7D02}"/>
              </a:ext>
            </a:extLst>
          </p:cNvPr>
          <p:cNvSpPr>
            <a:spLocks noGrp="1"/>
          </p:cNvSpPr>
          <p:nvPr>
            <p:ph type="sldNum" sz="quarter" idx="12"/>
          </p:nvPr>
        </p:nvSpPr>
        <p:spPr/>
        <p:txBody>
          <a:bodyPr/>
          <a:lstStyle/>
          <a:p>
            <a:fld id="{878EE1C7-6583-CA4A-A966-65B8C42A4551}" type="slidenum">
              <a:rPr lang="en-US" smtClean="0"/>
              <a:t>8</a:t>
            </a:fld>
            <a:endParaRPr lang="en-US" dirty="0"/>
          </a:p>
        </p:txBody>
      </p:sp>
      <p:pic>
        <p:nvPicPr>
          <p:cNvPr id="7" name="Picture 6">
            <a:extLst>
              <a:ext uri="{FF2B5EF4-FFF2-40B4-BE49-F238E27FC236}">
                <a16:creationId xmlns:a16="http://schemas.microsoft.com/office/drawing/2014/main" id="{B851975F-8D33-837C-A3E3-173256AE7D7C}"/>
              </a:ext>
            </a:extLst>
          </p:cNvPr>
          <p:cNvPicPr>
            <a:picLocks noChangeAspect="1"/>
          </p:cNvPicPr>
          <p:nvPr/>
        </p:nvPicPr>
        <p:blipFill>
          <a:blip r:embed="rId2"/>
          <a:stretch>
            <a:fillRect/>
          </a:stretch>
        </p:blipFill>
        <p:spPr>
          <a:xfrm>
            <a:off x="1710266" y="-1112433"/>
            <a:ext cx="8771467" cy="8771467"/>
          </a:xfrm>
          <a:prstGeom prst="rect">
            <a:avLst/>
          </a:prstGeom>
        </p:spPr>
      </p:pic>
    </p:spTree>
    <p:extLst>
      <p:ext uri="{BB962C8B-B14F-4D97-AF65-F5344CB8AC3E}">
        <p14:creationId xmlns:p14="http://schemas.microsoft.com/office/powerpoint/2010/main" val="308257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7F87-0777-1B67-54D2-C3CD7EB9D0A8}"/>
              </a:ext>
            </a:extLst>
          </p:cNvPr>
          <p:cNvSpPr>
            <a:spLocks noGrp="1"/>
          </p:cNvSpPr>
          <p:nvPr>
            <p:ph type="title"/>
          </p:nvPr>
        </p:nvSpPr>
        <p:spPr>
          <a:xfrm>
            <a:off x="838200" y="365125"/>
            <a:ext cx="10515600" cy="1796184"/>
          </a:xfrm>
        </p:spPr>
        <p:txBody>
          <a:bodyPr>
            <a:noAutofit/>
          </a:bodyPr>
          <a:lstStyle/>
          <a:p>
            <a:r>
              <a:rPr lang="en-US" dirty="0">
                <a:solidFill>
                  <a:schemeClr val="bg1"/>
                </a:solidFill>
                <a:latin typeface="Arial" panose="020B0604020202020204" pitchFamily="34" charset="0"/>
                <a:cs typeface="Arial" panose="020B0604020202020204" pitchFamily="34" charset="0"/>
              </a:rPr>
              <a:t>Case Study: </a:t>
            </a: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 faith-based response to global injustice </a:t>
            </a:r>
            <a:b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C8157F-6860-9D3F-E100-2CA8AB8D42BF}"/>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00CFEEC6-09F6-F4C8-E10C-414AC6FC4A96}"/>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85A4F6-22EB-12E8-90BE-E7B146A95DD9}"/>
              </a:ext>
            </a:extLst>
          </p:cNvPr>
          <p:cNvSpPr>
            <a:spLocks noGrp="1"/>
          </p:cNvSpPr>
          <p:nvPr>
            <p:ph type="sldNum" sz="quarter" idx="12"/>
          </p:nvPr>
        </p:nvSpPr>
        <p:spPr/>
        <p:txBody>
          <a:bodyPr/>
          <a:lstStyle/>
          <a:p>
            <a:fld id="{878EE1C7-6583-CA4A-A966-65B8C42A4551}" type="slidenum">
              <a:rPr lang="en-US" smtClean="0"/>
              <a:t>9</a:t>
            </a:fld>
            <a:endParaRPr lang="en-US" dirty="0"/>
          </a:p>
        </p:txBody>
      </p:sp>
    </p:spTree>
    <p:extLst>
      <p:ext uri="{BB962C8B-B14F-4D97-AF65-F5344CB8AC3E}">
        <p14:creationId xmlns:p14="http://schemas.microsoft.com/office/powerpoint/2010/main" val="546436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829</Words>
  <Application>Microsoft Macintosh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Framing Question</vt:lpstr>
      <vt:lpstr>PowerPoint Presentation</vt:lpstr>
      <vt:lpstr>History</vt:lpstr>
      <vt:lpstr>Major Concepts</vt:lpstr>
      <vt:lpstr>Critiques</vt:lpstr>
      <vt:lpstr>Key Quote</vt:lpstr>
      <vt:lpstr>PowerPoint Presentation</vt:lpstr>
      <vt:lpstr>Case Study: A faith-based response to global injustice  </vt:lpstr>
      <vt:lpstr>PowerPoint Presentation</vt:lpstr>
      <vt:lpstr>Discussion Questions</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McManus</dc:creator>
  <cp:lastModifiedBy>Robert McManus</cp:lastModifiedBy>
  <cp:revision>19</cp:revision>
  <dcterms:created xsi:type="dcterms:W3CDTF">2022-12-26T20:40:06Z</dcterms:created>
  <dcterms:modified xsi:type="dcterms:W3CDTF">2023-06-25T13:19:57Z</dcterms:modified>
</cp:coreProperties>
</file>