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258" r:id="rId3"/>
    <p:sldId id="261" r:id="rId4"/>
    <p:sldId id="262" r:id="rId5"/>
    <p:sldId id="263" r:id="rId6"/>
    <p:sldId id="271" r:id="rId7"/>
    <p:sldId id="265" r:id="rId8"/>
    <p:sldId id="268" r:id="rId9"/>
    <p:sldId id="272" r:id="rId10"/>
    <p:sldId id="266" r:id="rId11"/>
    <p:sldId id="273" r:id="rId12"/>
    <p:sldId id="270"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70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6"/>
    <p:restoredTop sz="95859"/>
  </p:normalViewPr>
  <p:slideViewPr>
    <p:cSldViewPr snapToGrid="0">
      <p:cViewPr varScale="1">
        <p:scale>
          <a:sx n="108" d="100"/>
          <a:sy n="108" d="100"/>
        </p:scale>
        <p:origin x="4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C0804-89DA-0E4F-A219-E4F29885F4AD}" type="datetimeFigureOut">
              <a:rPr lang="en-US" smtClean="0"/>
              <a:t>6/25/23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86432D-EAC7-4B47-BEA0-55C8E055B537}" type="slidenum">
              <a:rPr lang="en-US" smtClean="0"/>
              <a:t>‹#›</a:t>
            </a:fld>
            <a:endParaRPr lang="en-US"/>
          </a:p>
        </p:txBody>
      </p:sp>
    </p:spTree>
    <p:extLst>
      <p:ext uri="{BB962C8B-B14F-4D97-AF65-F5344CB8AC3E}">
        <p14:creationId xmlns:p14="http://schemas.microsoft.com/office/powerpoint/2010/main" val="3102734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13DAD-39FF-2DE4-A726-551DCDBE93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231E9C-A3F7-9E79-D56B-5E344DC0D9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18757C-5273-2DF5-7521-FC38CEBEDC53}"/>
              </a:ext>
            </a:extLst>
          </p:cNvPr>
          <p:cNvSpPr>
            <a:spLocks noGrp="1"/>
          </p:cNvSpPr>
          <p:nvPr>
            <p:ph type="dt" sz="half" idx="10"/>
          </p:nvPr>
        </p:nvSpPr>
        <p:spPr/>
        <p:txBody>
          <a:bodyPr/>
          <a:lstStyle/>
          <a:p>
            <a:fld id="{D80648F7-0BE5-284A-91D0-05AFAC315B61}" type="datetime1">
              <a:rPr lang="en-US" smtClean="0"/>
              <a:t>6/25/23</a:t>
            </a:fld>
            <a:endParaRPr lang="en-US"/>
          </a:p>
        </p:txBody>
      </p:sp>
      <p:sp>
        <p:nvSpPr>
          <p:cNvPr id="5" name="Footer Placeholder 4">
            <a:extLst>
              <a:ext uri="{FF2B5EF4-FFF2-40B4-BE49-F238E27FC236}">
                <a16:creationId xmlns:a16="http://schemas.microsoft.com/office/drawing/2014/main" id="{3B05CC29-8071-CB02-26FE-9E30575511C5}"/>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9DF02948-811E-7617-D545-B2559E4FD03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852896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F19-D7D4-305C-6094-7203CEFB1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D7928D-2750-A0BF-ED29-59FC2ACFE6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EACD0-A7FA-4151-7A45-2A2CDB62BC50}"/>
              </a:ext>
            </a:extLst>
          </p:cNvPr>
          <p:cNvSpPr>
            <a:spLocks noGrp="1"/>
          </p:cNvSpPr>
          <p:nvPr>
            <p:ph type="dt" sz="half" idx="10"/>
          </p:nvPr>
        </p:nvSpPr>
        <p:spPr/>
        <p:txBody>
          <a:bodyPr/>
          <a:lstStyle/>
          <a:p>
            <a:fld id="{0D34F0E9-EEFC-DE43-909D-F2E51F9E3DF2}" type="datetime1">
              <a:rPr lang="en-US" smtClean="0"/>
              <a:t>6/25/23</a:t>
            </a:fld>
            <a:endParaRPr lang="en-US"/>
          </a:p>
        </p:txBody>
      </p:sp>
      <p:sp>
        <p:nvSpPr>
          <p:cNvPr id="5" name="Footer Placeholder 4">
            <a:extLst>
              <a:ext uri="{FF2B5EF4-FFF2-40B4-BE49-F238E27FC236}">
                <a16:creationId xmlns:a16="http://schemas.microsoft.com/office/drawing/2014/main" id="{67CFCF8A-57AE-D0CD-599A-E5648E3C432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21DC2B25-8DB4-F507-2CB5-3CC375101B27}"/>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14474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C9A5F9-BB38-CDB1-4957-D4B38A9925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8186EA-715C-8E54-2D79-2C7D65AC24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FE4DD-EFAA-6334-2DF3-FACAA839060F}"/>
              </a:ext>
            </a:extLst>
          </p:cNvPr>
          <p:cNvSpPr>
            <a:spLocks noGrp="1"/>
          </p:cNvSpPr>
          <p:nvPr>
            <p:ph type="dt" sz="half" idx="10"/>
          </p:nvPr>
        </p:nvSpPr>
        <p:spPr/>
        <p:txBody>
          <a:bodyPr/>
          <a:lstStyle/>
          <a:p>
            <a:fld id="{CB5C1CFF-0B3C-1E48-A0B2-348C4FD1161F}" type="datetime1">
              <a:rPr lang="en-US" smtClean="0"/>
              <a:t>6/25/23</a:t>
            </a:fld>
            <a:endParaRPr lang="en-US"/>
          </a:p>
        </p:txBody>
      </p:sp>
      <p:sp>
        <p:nvSpPr>
          <p:cNvPr id="5" name="Footer Placeholder 4">
            <a:extLst>
              <a:ext uri="{FF2B5EF4-FFF2-40B4-BE49-F238E27FC236}">
                <a16:creationId xmlns:a16="http://schemas.microsoft.com/office/drawing/2014/main" id="{ECA34506-EABC-203F-C884-A6A44D28F16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0100616C-246B-AA00-F9D5-A53DAF88D984}"/>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27690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0A94-327B-BCD1-7D7A-1096386498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67349F-37B0-8C6A-FDBA-A70FE237B0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AE706C-0AA8-0221-98E2-2054A05F03A0}"/>
              </a:ext>
            </a:extLst>
          </p:cNvPr>
          <p:cNvSpPr>
            <a:spLocks noGrp="1"/>
          </p:cNvSpPr>
          <p:nvPr>
            <p:ph type="dt" sz="half" idx="10"/>
          </p:nvPr>
        </p:nvSpPr>
        <p:spPr/>
        <p:txBody>
          <a:bodyPr/>
          <a:lstStyle/>
          <a:p>
            <a:fld id="{C8BECC80-6187-1746-8D55-86EBD2C126DA}" type="datetime1">
              <a:rPr lang="en-US" smtClean="0"/>
              <a:t>6/25/23</a:t>
            </a:fld>
            <a:endParaRPr lang="en-US"/>
          </a:p>
        </p:txBody>
      </p:sp>
      <p:sp>
        <p:nvSpPr>
          <p:cNvPr id="5" name="Footer Placeholder 4">
            <a:extLst>
              <a:ext uri="{FF2B5EF4-FFF2-40B4-BE49-F238E27FC236}">
                <a16:creationId xmlns:a16="http://schemas.microsoft.com/office/drawing/2014/main" id="{31E0D9AC-89E2-6E93-AF66-15CA34FD5C65}"/>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CEAACD20-6C4A-5A23-3F84-0595CEF50ED4}"/>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80974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E5873-8ACF-DEC3-BDB0-5F79814D1D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BC0E86-FAF7-A1B2-F310-FB84F1F61F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01A48A-3F5A-4E0D-F85E-228861130885}"/>
              </a:ext>
            </a:extLst>
          </p:cNvPr>
          <p:cNvSpPr>
            <a:spLocks noGrp="1"/>
          </p:cNvSpPr>
          <p:nvPr>
            <p:ph type="dt" sz="half" idx="10"/>
          </p:nvPr>
        </p:nvSpPr>
        <p:spPr/>
        <p:txBody>
          <a:bodyPr/>
          <a:lstStyle/>
          <a:p>
            <a:fld id="{7309DC1F-EAC6-AF44-B705-2264E5751A68}" type="datetime1">
              <a:rPr lang="en-US" smtClean="0"/>
              <a:t>6/25/23</a:t>
            </a:fld>
            <a:endParaRPr lang="en-US"/>
          </a:p>
        </p:txBody>
      </p:sp>
      <p:sp>
        <p:nvSpPr>
          <p:cNvPr id="5" name="Footer Placeholder 4">
            <a:extLst>
              <a:ext uri="{FF2B5EF4-FFF2-40B4-BE49-F238E27FC236}">
                <a16:creationId xmlns:a16="http://schemas.microsoft.com/office/drawing/2014/main" id="{DE907F7D-116A-2145-8399-8405081D875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1DF5CFF4-DA5B-70B0-BF30-B619925095C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630155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40DD6-CDC9-E0AF-8C1E-B7F141E5B2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92FDEE-500E-EC5E-DDC8-B58CA856AC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73CE86-9A3A-E8F0-CC79-C941D9EE73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10033C-2C11-4640-AE56-4951FFCD9B04}"/>
              </a:ext>
            </a:extLst>
          </p:cNvPr>
          <p:cNvSpPr>
            <a:spLocks noGrp="1"/>
          </p:cNvSpPr>
          <p:nvPr>
            <p:ph type="dt" sz="half" idx="10"/>
          </p:nvPr>
        </p:nvSpPr>
        <p:spPr/>
        <p:txBody>
          <a:bodyPr/>
          <a:lstStyle/>
          <a:p>
            <a:fld id="{47342721-D796-8E44-AD94-7E8D4B2275AD}" type="datetime1">
              <a:rPr lang="en-US" smtClean="0"/>
              <a:t>6/25/23</a:t>
            </a:fld>
            <a:endParaRPr lang="en-US"/>
          </a:p>
        </p:txBody>
      </p:sp>
      <p:sp>
        <p:nvSpPr>
          <p:cNvPr id="6" name="Footer Placeholder 5">
            <a:extLst>
              <a:ext uri="{FF2B5EF4-FFF2-40B4-BE49-F238E27FC236}">
                <a16:creationId xmlns:a16="http://schemas.microsoft.com/office/drawing/2014/main" id="{8A8D7A2F-240C-9591-450E-9F187367CA80}"/>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FE509526-C1F9-C51B-C8E9-49DECD26B7E0}"/>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21078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113C-E4D6-8041-69F4-51978C531B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3B9A64-F303-8B32-66D8-9EF86B18A0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2A1ADB-6A74-45BE-3B19-86419C3A3A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F8B87D-9F74-CED8-E4C0-97B6D43A7B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3317AC-A97C-2FA6-C47F-8D54C2C96A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E092C9-A18C-8C1D-AA57-E6AC4200D728}"/>
              </a:ext>
            </a:extLst>
          </p:cNvPr>
          <p:cNvSpPr>
            <a:spLocks noGrp="1"/>
          </p:cNvSpPr>
          <p:nvPr>
            <p:ph type="dt" sz="half" idx="10"/>
          </p:nvPr>
        </p:nvSpPr>
        <p:spPr/>
        <p:txBody>
          <a:bodyPr/>
          <a:lstStyle/>
          <a:p>
            <a:fld id="{C1C79B8B-A0BE-F149-8841-007F7166CE00}" type="datetime1">
              <a:rPr lang="en-US" smtClean="0"/>
              <a:t>6/25/23</a:t>
            </a:fld>
            <a:endParaRPr lang="en-US"/>
          </a:p>
        </p:txBody>
      </p:sp>
      <p:sp>
        <p:nvSpPr>
          <p:cNvPr id="8" name="Footer Placeholder 7">
            <a:extLst>
              <a:ext uri="{FF2B5EF4-FFF2-40B4-BE49-F238E27FC236}">
                <a16:creationId xmlns:a16="http://schemas.microsoft.com/office/drawing/2014/main" id="{9B20C087-38B3-235D-84C2-857F612A3AE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9" name="Slide Number Placeholder 8">
            <a:extLst>
              <a:ext uri="{FF2B5EF4-FFF2-40B4-BE49-F238E27FC236}">
                <a16:creationId xmlns:a16="http://schemas.microsoft.com/office/drawing/2014/main" id="{27559E3D-BE7C-92C2-FD52-A04B621A9AEF}"/>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44960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48DA-DBC0-C437-3199-0ACE19DAB2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1DEE5A-88DF-2A69-A8C3-6C51AD5D2C76}"/>
              </a:ext>
            </a:extLst>
          </p:cNvPr>
          <p:cNvSpPr>
            <a:spLocks noGrp="1"/>
          </p:cNvSpPr>
          <p:nvPr>
            <p:ph type="dt" sz="half" idx="10"/>
          </p:nvPr>
        </p:nvSpPr>
        <p:spPr/>
        <p:txBody>
          <a:bodyPr/>
          <a:lstStyle/>
          <a:p>
            <a:fld id="{24094FB3-A0FC-0043-B706-834623114F7C}" type="datetime1">
              <a:rPr lang="en-US" smtClean="0"/>
              <a:t>6/25/23</a:t>
            </a:fld>
            <a:endParaRPr lang="en-US"/>
          </a:p>
        </p:txBody>
      </p:sp>
      <p:sp>
        <p:nvSpPr>
          <p:cNvPr id="4" name="Footer Placeholder 3">
            <a:extLst>
              <a:ext uri="{FF2B5EF4-FFF2-40B4-BE49-F238E27FC236}">
                <a16:creationId xmlns:a16="http://schemas.microsoft.com/office/drawing/2014/main" id="{2152E9F3-5E9D-9709-1731-D45C7D54EF66}"/>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9A1EAD84-DB25-EF37-5EA0-B271FDD7E0C9}"/>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191088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4E314B-96A7-259A-3F7B-0FA46B6AF132}"/>
              </a:ext>
            </a:extLst>
          </p:cNvPr>
          <p:cNvSpPr>
            <a:spLocks noGrp="1"/>
          </p:cNvSpPr>
          <p:nvPr>
            <p:ph type="dt" sz="half" idx="10"/>
          </p:nvPr>
        </p:nvSpPr>
        <p:spPr/>
        <p:txBody>
          <a:bodyPr/>
          <a:lstStyle/>
          <a:p>
            <a:fld id="{B2843FE3-1913-974B-9B00-BF33C23B699D}" type="datetime1">
              <a:rPr lang="en-US" smtClean="0"/>
              <a:t>6/25/23</a:t>
            </a:fld>
            <a:endParaRPr lang="en-US"/>
          </a:p>
        </p:txBody>
      </p:sp>
      <p:sp>
        <p:nvSpPr>
          <p:cNvPr id="3" name="Footer Placeholder 2">
            <a:extLst>
              <a:ext uri="{FF2B5EF4-FFF2-40B4-BE49-F238E27FC236}">
                <a16:creationId xmlns:a16="http://schemas.microsoft.com/office/drawing/2014/main" id="{442C4618-5773-7C50-0EF2-A80E828B5B5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4" name="Slide Number Placeholder 3">
            <a:extLst>
              <a:ext uri="{FF2B5EF4-FFF2-40B4-BE49-F238E27FC236}">
                <a16:creationId xmlns:a16="http://schemas.microsoft.com/office/drawing/2014/main" id="{ACF6A84A-DD91-61F6-7AC6-7F2497A6849C}"/>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198450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1837B-1E28-DE66-FA1A-2C389E5153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116F6C-DBDB-4B0F-6AEE-80273577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E8FA02-77F5-E70D-118D-6EA78A6980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67E629-92BA-5D68-6895-4DA8EE15F501}"/>
              </a:ext>
            </a:extLst>
          </p:cNvPr>
          <p:cNvSpPr>
            <a:spLocks noGrp="1"/>
          </p:cNvSpPr>
          <p:nvPr>
            <p:ph type="dt" sz="half" idx="10"/>
          </p:nvPr>
        </p:nvSpPr>
        <p:spPr/>
        <p:txBody>
          <a:bodyPr/>
          <a:lstStyle/>
          <a:p>
            <a:fld id="{602D0A53-8714-8843-B5AC-52818F69AE85}" type="datetime1">
              <a:rPr lang="en-US" smtClean="0"/>
              <a:t>6/25/23</a:t>
            </a:fld>
            <a:endParaRPr lang="en-US"/>
          </a:p>
        </p:txBody>
      </p:sp>
      <p:sp>
        <p:nvSpPr>
          <p:cNvPr id="6" name="Footer Placeholder 5">
            <a:extLst>
              <a:ext uri="{FF2B5EF4-FFF2-40B4-BE49-F238E27FC236}">
                <a16:creationId xmlns:a16="http://schemas.microsoft.com/office/drawing/2014/main" id="{EEE1B7FE-E217-AC2C-0C15-BB87134BE9F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7249F77C-4386-B816-D8D4-EA09A0775573}"/>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96632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BABA-CD95-6223-CAC9-F64B8121C8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6B628D-D394-047E-115E-4225FEDDA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ED8F92-59E7-1D25-C33D-78F5EF4EE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290461-F93D-B533-C915-4DE7E4BE034E}"/>
              </a:ext>
            </a:extLst>
          </p:cNvPr>
          <p:cNvSpPr>
            <a:spLocks noGrp="1"/>
          </p:cNvSpPr>
          <p:nvPr>
            <p:ph type="dt" sz="half" idx="10"/>
          </p:nvPr>
        </p:nvSpPr>
        <p:spPr/>
        <p:txBody>
          <a:bodyPr/>
          <a:lstStyle/>
          <a:p>
            <a:fld id="{39D1A339-763A-4848-9FEE-A915F0BF0802}" type="datetime1">
              <a:rPr lang="en-US" smtClean="0"/>
              <a:t>6/25/23</a:t>
            </a:fld>
            <a:endParaRPr lang="en-US"/>
          </a:p>
        </p:txBody>
      </p:sp>
      <p:sp>
        <p:nvSpPr>
          <p:cNvPr id="6" name="Footer Placeholder 5">
            <a:extLst>
              <a:ext uri="{FF2B5EF4-FFF2-40B4-BE49-F238E27FC236}">
                <a16:creationId xmlns:a16="http://schemas.microsoft.com/office/drawing/2014/main" id="{F0622BD4-FD79-BDB3-B2AF-C5FE084D0F77}"/>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6EA299AA-FA08-43AC-F1D4-07260B53E5A3}"/>
              </a:ext>
            </a:extLst>
          </p:cNvPr>
          <p:cNvSpPr>
            <a:spLocks noGrp="1"/>
          </p:cNvSpPr>
          <p:nvPr>
            <p:ph type="sldNum" sz="quarter" idx="12"/>
          </p:nvPr>
        </p:nvSpPr>
        <p:spPr/>
        <p:txBody>
          <a:bodyPr/>
          <a:lstStyle/>
          <a:p>
            <a:fld id="{878EE1C7-6583-CA4A-A966-65B8C42A4551}" type="slidenum">
              <a:rPr lang="en-US" smtClean="0"/>
              <a:t>‹#›</a:t>
            </a:fld>
            <a:endParaRPr lang="en-US"/>
          </a:p>
        </p:txBody>
      </p:sp>
    </p:spTree>
    <p:extLst>
      <p:ext uri="{BB962C8B-B14F-4D97-AF65-F5344CB8AC3E}">
        <p14:creationId xmlns:p14="http://schemas.microsoft.com/office/powerpoint/2010/main" val="24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897353-84E3-94D9-944A-4EB32FBFC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9E3439-717E-2134-5C30-1E3A042CC4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C2A31-714F-5BED-1671-63DE807A06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D672B-F259-D347-BEAE-2A4D7F34DAFD}" type="datetime1">
              <a:rPr lang="en-US" smtClean="0"/>
              <a:t>6/25/23</a:t>
            </a:fld>
            <a:endParaRPr lang="en-US"/>
          </a:p>
        </p:txBody>
      </p:sp>
      <p:sp>
        <p:nvSpPr>
          <p:cNvPr id="5" name="Footer Placeholder 4">
            <a:extLst>
              <a:ext uri="{FF2B5EF4-FFF2-40B4-BE49-F238E27FC236}">
                <a16:creationId xmlns:a16="http://schemas.microsoft.com/office/drawing/2014/main" id="{8A6D0C4A-9C19-1B65-C40A-9C73FA3885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69A4D767-222F-3A11-E7CF-7A336008B1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EE1C7-6583-CA4A-A966-65B8C42A4551}" type="slidenum">
              <a:rPr lang="en-US" smtClean="0"/>
              <a:t>‹#›</a:t>
            </a:fld>
            <a:endParaRPr lang="en-US"/>
          </a:p>
        </p:txBody>
      </p:sp>
    </p:spTree>
    <p:extLst>
      <p:ext uri="{BB962C8B-B14F-4D97-AF65-F5344CB8AC3E}">
        <p14:creationId xmlns:p14="http://schemas.microsoft.com/office/powerpoint/2010/main" val="88398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attachments.office.net/owa/rmm002%40marietta.edu/service.svc/s/GetAttachmentThumbnail?id=AAMkADNlZmQ4NjBjLTdjNDYtNDMwZC05Y2RlLWJkOTdmMTgyZTExMwBGAAAAAAAn6ida%2BIqVQqZUw34ylwAiBwC4yhjVkD2UT7TXfp6QqkAHAAAAAAEMAAC4yhjVkD2UT7TXfp6QqkAHAARu6cYBAAABEgAQAI2DDc2lsJVPs71PGtUT1cI%3D&amp;thumbnailType=2&amp;token=eyJhbGciOiJSUzI1NiIsImtpZCI6IkQ4OThGN0RDMjk2ODQ1MDk1RUUwREZGQ0MzODBBOTM5NjUwNDNFNjQiLCJ0eXAiOiJKV1QiLCJ4NXQiOiIySmozM0Nsb1JRbGU0Tl84dzRDcE9XVUVQbVEifQ.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I-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DG8Vdlv-ZjIn-4gREtfvra4RbRzJlPhANVg&amp;X-OWA-CANARY=GCwr4NW8WEaD-SLG2kejzcAX_zR959oYmP_GQ_f9dzfrjBpvyeLrFxzy8GvFJRUPq3CmJa7G-04.&amp;owa=outlook.office.com&amp;scriptVer=20221209009.13&amp;animation=true"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738665C-C2D3-D107-E85E-1F21F68702F4}"/>
              </a:ext>
            </a:extLst>
          </p:cNvPr>
          <p:cNvSpPr>
            <a:spLocks noChangeArrowheads="1"/>
          </p:cNvSpPr>
          <p:nvPr/>
        </p:nvSpPr>
        <p:spPr bwMode="auto">
          <a:xfrm>
            <a:off x="5314950" y="2257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3">
            <a:extLst>
              <a:ext uri="{FF2B5EF4-FFF2-40B4-BE49-F238E27FC236}">
                <a16:creationId xmlns:a16="http://schemas.microsoft.com/office/drawing/2014/main" id="{F390A59E-AC40-4F7E-3EE3-F518F25B8BB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827383" y="0"/>
            <a:ext cx="5399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42949E0-D572-3A9E-D263-AF3EB1ED9C3D}"/>
              </a:ext>
            </a:extLst>
          </p:cNvPr>
          <p:cNvSpPr txBox="1"/>
          <p:nvPr/>
        </p:nvSpPr>
        <p:spPr>
          <a:xfrm>
            <a:off x="914400" y="685800"/>
            <a:ext cx="4987263" cy="1446550"/>
          </a:xfrm>
          <a:prstGeom prst="rect">
            <a:avLst/>
          </a:prstGeom>
          <a:noFill/>
        </p:spPr>
        <p:txBody>
          <a:bodyPr wrap="none" rtlCol="0">
            <a:spAutoFit/>
          </a:bodyPr>
          <a:lstStyle/>
          <a:p>
            <a:r>
              <a:rPr lang="en-US" sz="4400" i="1" dirty="0">
                <a:latin typeface="Arial" panose="020B0604020202020204" pitchFamily="34" charset="0"/>
                <a:cs typeface="Arial" panose="020B0604020202020204" pitchFamily="34" charset="0"/>
              </a:rPr>
              <a:t>Ethical Leadership:</a:t>
            </a:r>
          </a:p>
          <a:p>
            <a:r>
              <a:rPr lang="en-US" sz="4400" i="1" dirty="0">
                <a:latin typeface="Arial" panose="020B0604020202020204" pitchFamily="34" charset="0"/>
                <a:cs typeface="Arial" panose="020B0604020202020204" pitchFamily="34" charset="0"/>
              </a:rPr>
              <a:t>A Primer</a:t>
            </a:r>
          </a:p>
        </p:txBody>
      </p:sp>
      <p:sp>
        <p:nvSpPr>
          <p:cNvPr id="4" name="TextBox 3">
            <a:extLst>
              <a:ext uri="{FF2B5EF4-FFF2-40B4-BE49-F238E27FC236}">
                <a16:creationId xmlns:a16="http://schemas.microsoft.com/office/drawing/2014/main" id="{FE8E5322-A381-EFBD-8B57-41E53BE3D904}"/>
              </a:ext>
            </a:extLst>
          </p:cNvPr>
          <p:cNvSpPr txBox="1"/>
          <p:nvPr/>
        </p:nvSpPr>
        <p:spPr>
          <a:xfrm>
            <a:off x="914400" y="2257425"/>
            <a:ext cx="3654334" cy="2554545"/>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Chapter 4</a:t>
            </a:r>
          </a:p>
          <a:p>
            <a:r>
              <a:rPr lang="en-US" sz="3200" dirty="0">
                <a:latin typeface="Arial" panose="020B0604020202020204" pitchFamily="34" charset="0"/>
                <a:cs typeface="Arial" panose="020B0604020202020204" pitchFamily="34" charset="0"/>
              </a:rPr>
              <a:t>Virtue Ethics </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Sabrina Little &amp;</a:t>
            </a:r>
          </a:p>
          <a:p>
            <a:r>
              <a:rPr lang="en-US" sz="3200" dirty="0">
                <a:latin typeface="Arial" panose="020B0604020202020204" pitchFamily="34" charset="0"/>
                <a:cs typeface="Arial" panose="020B0604020202020204" pitchFamily="34" charset="0"/>
              </a:rPr>
              <a:t>Molly Reed-Waters</a:t>
            </a:r>
          </a:p>
        </p:txBody>
      </p:sp>
      <p:sp>
        <p:nvSpPr>
          <p:cNvPr id="5" name="Footer Placeholder 4">
            <a:extLst>
              <a:ext uri="{FF2B5EF4-FFF2-40B4-BE49-F238E27FC236}">
                <a16:creationId xmlns:a16="http://schemas.microsoft.com/office/drawing/2014/main" id="{AAD86B81-E31A-0FE5-CD1E-42B90EB47F4D}"/>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EF946AEC-C88B-BE1C-7B1A-14223C3B5C81}"/>
              </a:ext>
            </a:extLst>
          </p:cNvPr>
          <p:cNvSpPr>
            <a:spLocks noGrp="1"/>
          </p:cNvSpPr>
          <p:nvPr>
            <p:ph type="sldNum" sz="quarter" idx="12"/>
          </p:nvPr>
        </p:nvSpPr>
        <p:spPr/>
        <p:txBody>
          <a:bodyPr/>
          <a:lstStyle/>
          <a:p>
            <a:fld id="{878EE1C7-6583-CA4A-A966-65B8C42A4551}" type="slidenum">
              <a:rPr lang="en-US" smtClean="0"/>
              <a:t>1</a:t>
            </a:fld>
            <a:endParaRPr lang="en-US"/>
          </a:p>
        </p:txBody>
      </p:sp>
    </p:spTree>
    <p:extLst>
      <p:ext uri="{BB962C8B-B14F-4D97-AF65-F5344CB8AC3E}">
        <p14:creationId xmlns:p14="http://schemas.microsoft.com/office/powerpoint/2010/main" val="35936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7F87-0777-1B67-54D2-C3CD7EB9D0A8}"/>
              </a:ext>
            </a:extLst>
          </p:cNvPr>
          <p:cNvSpPr>
            <a:spLocks noGrp="1"/>
          </p:cNvSpPr>
          <p:nvPr>
            <p:ph type="title"/>
          </p:nvPr>
        </p:nvSpPr>
        <p:spPr/>
        <p:txBody>
          <a:bodyPr>
            <a:normAutofit/>
          </a:bodyPr>
          <a:lstStyle/>
          <a:p>
            <a:r>
              <a:rPr lang="en-US" dirty="0">
                <a:solidFill>
                  <a:schemeClr val="bg1"/>
                </a:solidFill>
                <a:latin typeface="Arial" panose="020B0604020202020204" pitchFamily="34" charset="0"/>
                <a:cs typeface="Arial" panose="020B0604020202020204" pitchFamily="34" charset="0"/>
              </a:rPr>
              <a:t>Case Study: </a:t>
            </a:r>
            <a:r>
              <a:rPr lang="en-GB"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COVID-19 and the United States Air Force cheating scandal</a:t>
            </a:r>
            <a:r>
              <a:rPr lang="en-US" dirty="0">
                <a:solidFill>
                  <a:schemeClr val="bg1"/>
                </a:solidFill>
                <a:effectLst/>
                <a:latin typeface="Arial" panose="020B0604020202020204" pitchFamily="34" charset="0"/>
                <a:cs typeface="Arial" panose="020B0604020202020204" pitchFamily="34" charset="0"/>
              </a:rPr>
              <a:t> </a:t>
            </a:r>
            <a:endParaRPr lang="en-US"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0C8157F-6860-9D3F-E100-2CA8AB8D42BF}"/>
              </a:ext>
            </a:extLst>
          </p:cNvPr>
          <p:cNvSpPr>
            <a:spLocks noGrp="1"/>
          </p:cNvSpPr>
          <p:nvPr>
            <p:ph idx="1"/>
          </p:nvPr>
        </p:nvSpPr>
        <p:spPr/>
        <p:txBody>
          <a:bodyPr/>
          <a:lstStyle/>
          <a:p>
            <a:pPr marL="0" indent="0">
              <a:buNone/>
            </a:pPr>
            <a:br>
              <a:rPr lang="en-US" dirty="0"/>
            </a:br>
            <a:endParaRPr lang="en-US" dirty="0"/>
          </a:p>
        </p:txBody>
      </p:sp>
      <p:sp>
        <p:nvSpPr>
          <p:cNvPr id="4" name="Footer Placeholder 3">
            <a:extLst>
              <a:ext uri="{FF2B5EF4-FFF2-40B4-BE49-F238E27FC236}">
                <a16:creationId xmlns:a16="http://schemas.microsoft.com/office/drawing/2014/main" id="{00CFEEC6-09F6-F4C8-E10C-414AC6FC4A96}"/>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85A4F6-22EB-12E8-90BE-E7B146A95DD9}"/>
              </a:ext>
            </a:extLst>
          </p:cNvPr>
          <p:cNvSpPr>
            <a:spLocks noGrp="1"/>
          </p:cNvSpPr>
          <p:nvPr>
            <p:ph type="sldNum" sz="quarter" idx="12"/>
          </p:nvPr>
        </p:nvSpPr>
        <p:spPr/>
        <p:txBody>
          <a:bodyPr/>
          <a:lstStyle/>
          <a:p>
            <a:fld id="{878EE1C7-6583-CA4A-A966-65B8C42A4551}" type="slidenum">
              <a:rPr lang="en-US" smtClean="0"/>
              <a:t>10</a:t>
            </a:fld>
            <a:endParaRPr lang="en-US"/>
          </a:p>
        </p:txBody>
      </p:sp>
    </p:spTree>
    <p:extLst>
      <p:ext uri="{BB962C8B-B14F-4D97-AF65-F5344CB8AC3E}">
        <p14:creationId xmlns:p14="http://schemas.microsoft.com/office/powerpoint/2010/main" val="54643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BA52624-CFB4-53E6-7090-9EF59516BAD0}"/>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52CF1883-9A0A-B77A-5190-CE14C952D7BB}"/>
              </a:ext>
            </a:extLst>
          </p:cNvPr>
          <p:cNvSpPr>
            <a:spLocks noGrp="1"/>
          </p:cNvSpPr>
          <p:nvPr>
            <p:ph type="sldNum" sz="quarter" idx="12"/>
          </p:nvPr>
        </p:nvSpPr>
        <p:spPr/>
        <p:txBody>
          <a:bodyPr/>
          <a:lstStyle/>
          <a:p>
            <a:fld id="{878EE1C7-6583-CA4A-A966-65B8C42A4551}" type="slidenum">
              <a:rPr lang="en-US" smtClean="0"/>
              <a:t>11</a:t>
            </a:fld>
            <a:endParaRPr lang="en-US"/>
          </a:p>
        </p:txBody>
      </p:sp>
      <p:pic>
        <p:nvPicPr>
          <p:cNvPr id="5" name="Picture 4">
            <a:extLst>
              <a:ext uri="{FF2B5EF4-FFF2-40B4-BE49-F238E27FC236}">
                <a16:creationId xmlns:a16="http://schemas.microsoft.com/office/drawing/2014/main" id="{5591D9C3-CAB9-0849-5292-825C39F39C2D}"/>
              </a:ext>
            </a:extLst>
          </p:cNvPr>
          <p:cNvPicPr>
            <a:picLocks noChangeAspect="1"/>
          </p:cNvPicPr>
          <p:nvPr/>
        </p:nvPicPr>
        <p:blipFill>
          <a:blip r:embed="rId2"/>
          <a:stretch>
            <a:fillRect/>
          </a:stretch>
        </p:blipFill>
        <p:spPr>
          <a:xfrm>
            <a:off x="1805049" y="-861951"/>
            <a:ext cx="8312728" cy="8312728"/>
          </a:xfrm>
          <a:prstGeom prst="rect">
            <a:avLst/>
          </a:prstGeom>
        </p:spPr>
      </p:pic>
    </p:spTree>
    <p:extLst>
      <p:ext uri="{BB962C8B-B14F-4D97-AF65-F5344CB8AC3E}">
        <p14:creationId xmlns:p14="http://schemas.microsoft.com/office/powerpoint/2010/main" val="3017377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D117C-4D32-743E-3969-FD5065CCA33F}"/>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Discussion Questions</a:t>
            </a:r>
          </a:p>
        </p:txBody>
      </p:sp>
      <p:sp>
        <p:nvSpPr>
          <p:cNvPr id="3" name="Content Placeholder 2">
            <a:extLst>
              <a:ext uri="{FF2B5EF4-FFF2-40B4-BE49-F238E27FC236}">
                <a16:creationId xmlns:a16="http://schemas.microsoft.com/office/drawing/2014/main" id="{CFD46220-FC75-C2E7-BD70-8D06A73530F4}"/>
              </a:ext>
            </a:extLst>
          </p:cNvPr>
          <p:cNvSpPr>
            <a:spLocks noGrp="1"/>
          </p:cNvSpPr>
          <p:nvPr>
            <p:ph idx="1"/>
          </p:nvPr>
        </p:nvSpPr>
        <p:spPr>
          <a:xfrm>
            <a:off x="838200" y="1258784"/>
            <a:ext cx="10515600" cy="4907560"/>
          </a:xfrm>
        </p:spPr>
        <p:txBody>
          <a:bodyPr>
            <a:normAutofit fontScale="25000" lnSpcReduction="20000"/>
          </a:bodyPr>
          <a:lstStyle/>
          <a:p>
            <a:pPr>
              <a:lnSpc>
                <a:spcPct val="120000"/>
              </a:lnSpc>
              <a:spcBef>
                <a:spcPts val="0"/>
              </a:spcBef>
            </a:pPr>
            <a:endParaRPr lang="en-GB" sz="10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r>
              <a:rPr lang="en-GB" sz="1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How would you define ‘virtuous behaviour,’ and what does that look like in a leader?</a:t>
            </a:r>
            <a:endParaRPr lang="en-US" sz="1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endParaRPr lang="en-US" sz="1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r>
              <a:rPr lang="en-GB" sz="1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Virtue is the disposition to do the right thing for the right reason, in the appropriate way – honestly, courageously, and so on. What is the role of the leader in this process?</a:t>
            </a:r>
            <a:endParaRPr lang="en-US" sz="1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20000"/>
              </a:lnSpc>
              <a:spcBef>
                <a:spcPts val="0"/>
              </a:spcBef>
              <a:buNone/>
            </a:pPr>
            <a:endParaRPr lang="en-US" sz="1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r>
              <a:rPr lang="en-GB" sz="1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Can the virtues be relative to a specific culture and time? Are they fixed or absolute?</a:t>
            </a:r>
            <a:endParaRPr lang="en-US" sz="1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200000"/>
              </a:lnSpc>
              <a:spcBef>
                <a:spcPts val="0"/>
              </a:spcBef>
              <a:spcAft>
                <a:spcPts val="0"/>
              </a:spcAft>
              <a:buNone/>
            </a:pPr>
            <a:r>
              <a:rPr lang="en-GB" sz="7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endParaRPr lang="en-US" sz="7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AC23139F-ECDD-EDE8-B3D0-6EF3C427F6F9}"/>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683F9344-AF6C-0F8B-DFC7-D460A842929C}"/>
              </a:ext>
            </a:extLst>
          </p:cNvPr>
          <p:cNvSpPr>
            <a:spLocks noGrp="1"/>
          </p:cNvSpPr>
          <p:nvPr>
            <p:ph type="sldNum" sz="quarter" idx="12"/>
          </p:nvPr>
        </p:nvSpPr>
        <p:spPr/>
        <p:txBody>
          <a:bodyPr/>
          <a:lstStyle/>
          <a:p>
            <a:fld id="{878EE1C7-6583-CA4A-A966-65B8C42A4551}" type="slidenum">
              <a:rPr lang="en-US" smtClean="0"/>
              <a:t>12</a:t>
            </a:fld>
            <a:endParaRPr lang="en-US"/>
          </a:p>
        </p:txBody>
      </p:sp>
    </p:spTree>
    <p:extLst>
      <p:ext uri="{BB962C8B-B14F-4D97-AF65-F5344CB8AC3E}">
        <p14:creationId xmlns:p14="http://schemas.microsoft.com/office/powerpoint/2010/main" val="902111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1CF7B-1ACA-CE06-43E9-C47593B77EC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Discussion Questions</a:t>
            </a:r>
          </a:p>
        </p:txBody>
      </p:sp>
      <p:sp>
        <p:nvSpPr>
          <p:cNvPr id="3" name="Content Placeholder 2">
            <a:extLst>
              <a:ext uri="{FF2B5EF4-FFF2-40B4-BE49-F238E27FC236}">
                <a16:creationId xmlns:a16="http://schemas.microsoft.com/office/drawing/2014/main" id="{844176C4-F02A-DBD8-7AC1-8C63538AC6D8}"/>
              </a:ext>
            </a:extLst>
          </p:cNvPr>
          <p:cNvSpPr>
            <a:spLocks noGrp="1"/>
          </p:cNvSpPr>
          <p:nvPr>
            <p:ph idx="1"/>
          </p:nvPr>
        </p:nvSpPr>
        <p:spPr>
          <a:xfrm>
            <a:off x="838200" y="1496291"/>
            <a:ext cx="10515600" cy="4680672"/>
          </a:xfrm>
        </p:spPr>
        <p:txBody>
          <a:bodyPr>
            <a:normAutofit fontScale="92500" lnSpcReduction="20000"/>
          </a:bodyPr>
          <a:lstStyle/>
          <a:p>
            <a:pPr>
              <a:lnSpc>
                <a:spcPct val="120000"/>
              </a:lnSpc>
              <a:spcBef>
                <a:spcPts val="0"/>
              </a:spcBef>
            </a:pPr>
            <a:r>
              <a:rPr lang="en-GB" sz="3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Can you think of any historical or contemporary leaders who leaned into their vices rather than virtues? What impact did this have on their followers?</a:t>
            </a:r>
            <a:endParaRPr lang="en-US" sz="3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endParaRPr lang="en-US" sz="3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r>
              <a:rPr lang="en-GB" sz="3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Think of a time when you were in a situation that had an ‘easy way out’ that required less than virtuous behaviour. How did you respond? Why did you respond that way?</a:t>
            </a:r>
            <a:endParaRPr lang="en-US" sz="3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20000"/>
              </a:lnSpc>
              <a:spcBef>
                <a:spcPts val="0"/>
              </a:spcBef>
              <a:buNone/>
            </a:pPr>
            <a:endParaRPr lang="en-US" sz="3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r>
              <a:rPr lang="en-GB" sz="3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Think of a time when you responded virtuously to a challenging situation. Why did you choose to behave as you did?</a:t>
            </a:r>
            <a:endParaRPr lang="en-US" sz="3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dirty="0"/>
          </a:p>
        </p:txBody>
      </p:sp>
      <p:sp>
        <p:nvSpPr>
          <p:cNvPr id="4" name="Footer Placeholder 3">
            <a:extLst>
              <a:ext uri="{FF2B5EF4-FFF2-40B4-BE49-F238E27FC236}">
                <a16:creationId xmlns:a16="http://schemas.microsoft.com/office/drawing/2014/main" id="{FFA73053-191F-7AD2-E4D4-819B27BE18EA}"/>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BC51AB61-836F-36A2-F9CD-57BB0E450866}"/>
              </a:ext>
            </a:extLst>
          </p:cNvPr>
          <p:cNvSpPr>
            <a:spLocks noGrp="1"/>
          </p:cNvSpPr>
          <p:nvPr>
            <p:ph type="sldNum" sz="quarter" idx="12"/>
          </p:nvPr>
        </p:nvSpPr>
        <p:spPr/>
        <p:txBody>
          <a:bodyPr/>
          <a:lstStyle/>
          <a:p>
            <a:fld id="{878EE1C7-6583-CA4A-A966-65B8C42A4551}" type="slidenum">
              <a:rPr lang="en-US" smtClean="0"/>
              <a:t>13</a:t>
            </a:fld>
            <a:endParaRPr lang="en-US"/>
          </a:p>
        </p:txBody>
      </p:sp>
    </p:spTree>
    <p:extLst>
      <p:ext uri="{BB962C8B-B14F-4D97-AF65-F5344CB8AC3E}">
        <p14:creationId xmlns:p14="http://schemas.microsoft.com/office/powerpoint/2010/main" val="1510050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B7310-B31E-BB1B-61E8-84D5D6224A37}"/>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Framing Question</a:t>
            </a:r>
          </a:p>
        </p:txBody>
      </p:sp>
      <p:sp>
        <p:nvSpPr>
          <p:cNvPr id="3" name="Content Placeholder 2">
            <a:extLst>
              <a:ext uri="{FF2B5EF4-FFF2-40B4-BE49-F238E27FC236}">
                <a16:creationId xmlns:a16="http://schemas.microsoft.com/office/drawing/2014/main" id="{8DD75512-CB9A-E13C-067F-2695EF629181}"/>
              </a:ext>
            </a:extLst>
          </p:cNvPr>
          <p:cNvSpPr>
            <a:spLocks noGrp="1"/>
          </p:cNvSpPr>
          <p:nvPr>
            <p:ph idx="1"/>
          </p:nvPr>
        </p:nvSpPr>
        <p:spPr>
          <a:xfrm>
            <a:off x="838199" y="1825625"/>
            <a:ext cx="10863263" cy="4351338"/>
          </a:xfrm>
        </p:spPr>
        <p:txBody>
          <a:bodyPr>
            <a:normAutofit/>
          </a:bodyPr>
          <a:lstStyle/>
          <a:p>
            <a:pPr marL="0" marR="0" indent="0">
              <a:lnSpc>
                <a:spcPct val="200000"/>
              </a:lnSpc>
              <a:spcBef>
                <a:spcPts val="0"/>
              </a:spcBef>
              <a:spcAft>
                <a:spcPts val="0"/>
              </a:spcAft>
              <a:buNone/>
            </a:pPr>
            <a:r>
              <a:rPr lang="en-GB"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‘What virtues should a leader possess to act ethically?’</a:t>
            </a:r>
            <a:endParaRPr lang="en-US"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Footer Placeholder 3">
            <a:extLst>
              <a:ext uri="{FF2B5EF4-FFF2-40B4-BE49-F238E27FC236}">
                <a16:creationId xmlns:a16="http://schemas.microsoft.com/office/drawing/2014/main" id="{5C572CFF-6AF6-A284-A58B-23C354017F8F}"/>
              </a:ext>
            </a:extLst>
          </p:cNvPr>
          <p:cNvSpPr>
            <a:spLocks noGrp="1"/>
          </p:cNvSpPr>
          <p:nvPr>
            <p:ph type="ftr" sz="quarter" idx="11"/>
          </p:nvPr>
        </p:nvSpPr>
        <p:spPr/>
        <p:txBody>
          <a:bodyPr/>
          <a:lstStyle/>
          <a:p>
            <a:r>
              <a:rPr lang="en-US"/>
              <a:t>Copyright 2023, R.M. McManus, S.J. Ward, &amp; A.K. Perry           Ethical Leadership: A Primer, Edward Elgar, 2023</a:t>
            </a:r>
            <a:endParaRPr lang="en-US" dirty="0"/>
          </a:p>
        </p:txBody>
      </p:sp>
      <p:sp>
        <p:nvSpPr>
          <p:cNvPr id="5" name="Slide Number Placeholder 4">
            <a:extLst>
              <a:ext uri="{FF2B5EF4-FFF2-40B4-BE49-F238E27FC236}">
                <a16:creationId xmlns:a16="http://schemas.microsoft.com/office/drawing/2014/main" id="{26E800A8-1CB6-F808-742D-61B9B03ADD5C}"/>
              </a:ext>
            </a:extLst>
          </p:cNvPr>
          <p:cNvSpPr>
            <a:spLocks noGrp="1"/>
          </p:cNvSpPr>
          <p:nvPr>
            <p:ph type="sldNum" sz="quarter" idx="12"/>
          </p:nvPr>
        </p:nvSpPr>
        <p:spPr/>
        <p:txBody>
          <a:bodyPr/>
          <a:lstStyle/>
          <a:p>
            <a:fld id="{878EE1C7-6583-CA4A-A966-65B8C42A4551}" type="slidenum">
              <a:rPr lang="en-US" smtClean="0"/>
              <a:t>2</a:t>
            </a:fld>
            <a:endParaRPr lang="en-US"/>
          </a:p>
        </p:txBody>
      </p:sp>
    </p:spTree>
    <p:extLst>
      <p:ext uri="{BB962C8B-B14F-4D97-AF65-F5344CB8AC3E}">
        <p14:creationId xmlns:p14="http://schemas.microsoft.com/office/powerpoint/2010/main" val="48203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82A9ADF-B378-B8E0-DE68-944D856C9EA0}"/>
              </a:ext>
            </a:extLst>
          </p:cNvPr>
          <p:cNvSpPr>
            <a:spLocks noGrp="1"/>
          </p:cNvSpPr>
          <p:nvPr>
            <p:ph type="ftr" sz="quarter" idx="11"/>
          </p:nvPr>
        </p:nvSpPr>
        <p:spPr/>
        <p:txBody>
          <a:bodyPr/>
          <a:lstStyle/>
          <a:p>
            <a:r>
              <a:rPr lang="en-US"/>
              <a:t>Copyright 2023, R.M. McManus, S.J. Ward, &amp; A.K. Perry           Ethical Leadership: A Primer, Edward Elgar, 2023</a:t>
            </a:r>
            <a:endParaRPr lang="en-US" dirty="0"/>
          </a:p>
        </p:txBody>
      </p:sp>
      <p:sp>
        <p:nvSpPr>
          <p:cNvPr id="5" name="Slide Number Placeholder 4">
            <a:extLst>
              <a:ext uri="{FF2B5EF4-FFF2-40B4-BE49-F238E27FC236}">
                <a16:creationId xmlns:a16="http://schemas.microsoft.com/office/drawing/2014/main" id="{F59FCF84-5A5A-53EE-4D6E-29ED25B14C46}"/>
              </a:ext>
            </a:extLst>
          </p:cNvPr>
          <p:cNvSpPr>
            <a:spLocks noGrp="1"/>
          </p:cNvSpPr>
          <p:nvPr>
            <p:ph type="sldNum" sz="quarter" idx="12"/>
          </p:nvPr>
        </p:nvSpPr>
        <p:spPr/>
        <p:txBody>
          <a:bodyPr/>
          <a:lstStyle/>
          <a:p>
            <a:fld id="{878EE1C7-6583-CA4A-A966-65B8C42A4551}" type="slidenum">
              <a:rPr lang="en-US" smtClean="0"/>
              <a:t>3</a:t>
            </a:fld>
            <a:endParaRPr lang="en-US"/>
          </a:p>
        </p:txBody>
      </p:sp>
      <p:sp>
        <p:nvSpPr>
          <p:cNvPr id="7" name="TextBox 6">
            <a:extLst>
              <a:ext uri="{FF2B5EF4-FFF2-40B4-BE49-F238E27FC236}">
                <a16:creationId xmlns:a16="http://schemas.microsoft.com/office/drawing/2014/main" id="{2DDB9495-3197-BC92-1D5B-AFD76028118E}"/>
              </a:ext>
            </a:extLst>
          </p:cNvPr>
          <p:cNvSpPr txBox="1"/>
          <p:nvPr/>
        </p:nvSpPr>
        <p:spPr>
          <a:xfrm>
            <a:off x="742950" y="371476"/>
            <a:ext cx="2295693" cy="769441"/>
          </a:xfrm>
          <a:prstGeom prst="rect">
            <a:avLst/>
          </a:prstGeom>
          <a:noFill/>
        </p:spPr>
        <p:txBody>
          <a:bodyPr wrap="none" rtlCol="0">
            <a:spAutoFit/>
          </a:bodyPr>
          <a:lstStyle/>
          <a:p>
            <a:r>
              <a:rPr lang="en-US" sz="4400" dirty="0">
                <a:latin typeface="Arial" panose="020B0604020202020204" pitchFamily="34" charset="0"/>
                <a:cs typeface="Arial" panose="020B0604020202020204" pitchFamily="34" charset="0"/>
              </a:rPr>
              <a:t>Timeline</a:t>
            </a:r>
          </a:p>
        </p:txBody>
      </p:sp>
      <p:pic>
        <p:nvPicPr>
          <p:cNvPr id="6" name="Picture 5">
            <a:extLst>
              <a:ext uri="{FF2B5EF4-FFF2-40B4-BE49-F238E27FC236}">
                <a16:creationId xmlns:a16="http://schemas.microsoft.com/office/drawing/2014/main" id="{FE01C1EA-B88F-4C65-D36D-2D39953AC710}"/>
              </a:ext>
            </a:extLst>
          </p:cNvPr>
          <p:cNvPicPr>
            <a:picLocks noChangeAspect="1"/>
          </p:cNvPicPr>
          <p:nvPr/>
        </p:nvPicPr>
        <p:blipFill>
          <a:blip r:embed="rId2"/>
          <a:stretch>
            <a:fillRect/>
          </a:stretch>
        </p:blipFill>
        <p:spPr>
          <a:xfrm>
            <a:off x="-403761" y="-1815935"/>
            <a:ext cx="12148457" cy="12148457"/>
          </a:xfrm>
          <a:prstGeom prst="rect">
            <a:avLst/>
          </a:prstGeom>
        </p:spPr>
      </p:pic>
    </p:spTree>
    <p:extLst>
      <p:ext uri="{BB962C8B-B14F-4D97-AF65-F5344CB8AC3E}">
        <p14:creationId xmlns:p14="http://schemas.microsoft.com/office/powerpoint/2010/main" val="290108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068F-F8AF-49BB-218F-7222131CEB44}"/>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History</a:t>
            </a:r>
          </a:p>
        </p:txBody>
      </p:sp>
      <p:sp>
        <p:nvSpPr>
          <p:cNvPr id="3" name="Content Placeholder 2">
            <a:extLst>
              <a:ext uri="{FF2B5EF4-FFF2-40B4-BE49-F238E27FC236}">
                <a16:creationId xmlns:a16="http://schemas.microsoft.com/office/drawing/2014/main" id="{40B9FE47-FFF4-10E5-C27D-371F84E98E86}"/>
              </a:ext>
            </a:extLst>
          </p:cNvPr>
          <p:cNvSpPr>
            <a:spLocks noGrp="1"/>
          </p:cNvSpPr>
          <p:nvPr>
            <p:ph idx="1"/>
          </p:nvPr>
        </p:nvSpPr>
        <p:spPr>
          <a:xfrm>
            <a:off x="838200" y="1511299"/>
            <a:ext cx="10515600" cy="4646613"/>
          </a:xfrm>
        </p:spPr>
        <p:txBody>
          <a:bodyPr>
            <a:normAutofit fontScale="40000" lnSpcReduction="20000"/>
          </a:bodyPr>
          <a:lstStyle/>
          <a:p>
            <a:r>
              <a:rPr lang="en-US" sz="7000" dirty="0">
                <a:solidFill>
                  <a:schemeClr val="bg1"/>
                </a:solidFill>
                <a:effectLst/>
                <a:latin typeface="Arial" panose="020B0604020202020204" pitchFamily="34" charset="0"/>
                <a:ea typeface="Calibri" panose="020F0502020204030204" pitchFamily="34" charset="0"/>
                <a:cs typeface="Arial" panose="020B0604020202020204" pitchFamily="34" charset="0"/>
              </a:rPr>
              <a:t>Plato and Aristotle (4</a:t>
            </a:r>
            <a:r>
              <a:rPr lang="en-US" sz="7000" baseline="30000" dirty="0">
                <a:solidFill>
                  <a:schemeClr val="bg1"/>
                </a:solidFill>
                <a:effectLst/>
                <a:latin typeface="Arial" panose="020B0604020202020204" pitchFamily="34" charset="0"/>
                <a:ea typeface="Calibri" panose="020F0502020204030204" pitchFamily="34" charset="0"/>
                <a:cs typeface="Arial" panose="020B0604020202020204" pitchFamily="34" charset="0"/>
              </a:rPr>
              <a:t>th</a:t>
            </a:r>
            <a:r>
              <a:rPr lang="en-US" sz="7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and 3</a:t>
            </a:r>
            <a:r>
              <a:rPr lang="en-US" sz="7000" baseline="30000" dirty="0">
                <a:solidFill>
                  <a:schemeClr val="bg1"/>
                </a:solidFill>
                <a:effectLst/>
                <a:latin typeface="Arial" panose="020B0604020202020204" pitchFamily="34" charset="0"/>
                <a:ea typeface="Calibri" panose="020F0502020204030204" pitchFamily="34" charset="0"/>
                <a:cs typeface="Arial" panose="020B0604020202020204" pitchFamily="34" charset="0"/>
              </a:rPr>
              <a:t>rd</a:t>
            </a:r>
            <a:r>
              <a:rPr lang="en-US" sz="7000" dirty="0">
                <a:solidFill>
                  <a:schemeClr val="bg1"/>
                </a:solidFill>
                <a:effectLst/>
                <a:latin typeface="Arial" panose="020B0604020202020204" pitchFamily="34" charset="0"/>
                <a:ea typeface="Calibri" panose="020F0502020204030204" pitchFamily="34" charset="0"/>
                <a:cs typeface="Arial" panose="020B0604020202020204" pitchFamily="34" charset="0"/>
              </a:rPr>
              <a:t> Century BCE)</a:t>
            </a:r>
            <a:endParaRPr lang="en-US" sz="7000" dirty="0">
              <a:solidFill>
                <a:schemeClr val="bg1"/>
              </a:solidFill>
              <a:effectLst/>
              <a:latin typeface="Arial" panose="020B0604020202020204" pitchFamily="34" charset="0"/>
              <a:cs typeface="Arial" panose="020B0604020202020204" pitchFamily="34" charset="0"/>
            </a:endParaRPr>
          </a:p>
          <a:p>
            <a:pPr marL="0" indent="0">
              <a:buNone/>
            </a:pPr>
            <a:endParaRPr lang="en-US" sz="7000" dirty="0">
              <a:solidFill>
                <a:schemeClr val="bg1"/>
              </a:solidFill>
              <a:latin typeface="Arial" panose="020B0604020202020204" pitchFamily="34" charset="0"/>
              <a:cs typeface="Arial" panose="020B0604020202020204" pitchFamily="34" charset="0"/>
            </a:endParaRPr>
          </a:p>
          <a:p>
            <a:r>
              <a:rPr lang="en-US" sz="7000" dirty="0">
                <a:solidFill>
                  <a:schemeClr val="bg1"/>
                </a:solidFill>
                <a:latin typeface="Arial" panose="020B0604020202020204" pitchFamily="34" charset="0"/>
                <a:cs typeface="Arial" panose="020B0604020202020204" pitchFamily="34" charset="0"/>
              </a:rPr>
              <a:t>Mencius and Confucius (Circa 5</a:t>
            </a:r>
            <a:r>
              <a:rPr lang="en-US" sz="7000" baseline="30000" dirty="0">
                <a:solidFill>
                  <a:schemeClr val="bg1"/>
                </a:solidFill>
                <a:latin typeface="Arial" panose="020B0604020202020204" pitchFamily="34" charset="0"/>
                <a:cs typeface="Arial" panose="020B0604020202020204" pitchFamily="34" charset="0"/>
              </a:rPr>
              <a:t>th</a:t>
            </a:r>
            <a:r>
              <a:rPr lang="en-US" sz="7000" dirty="0">
                <a:solidFill>
                  <a:schemeClr val="bg1"/>
                </a:solidFill>
                <a:latin typeface="Arial" panose="020B0604020202020204" pitchFamily="34" charset="0"/>
                <a:cs typeface="Arial" panose="020B0604020202020204" pitchFamily="34" charset="0"/>
              </a:rPr>
              <a:t> and 3</a:t>
            </a:r>
            <a:r>
              <a:rPr lang="en-US" sz="7000" baseline="30000" dirty="0">
                <a:solidFill>
                  <a:schemeClr val="bg1"/>
                </a:solidFill>
                <a:latin typeface="Arial" panose="020B0604020202020204" pitchFamily="34" charset="0"/>
                <a:cs typeface="Arial" panose="020B0604020202020204" pitchFamily="34" charset="0"/>
              </a:rPr>
              <a:t>rd</a:t>
            </a:r>
            <a:r>
              <a:rPr lang="en-US" sz="7000" dirty="0">
                <a:solidFill>
                  <a:schemeClr val="bg1"/>
                </a:solidFill>
                <a:latin typeface="Arial" panose="020B0604020202020204" pitchFamily="34" charset="0"/>
                <a:cs typeface="Arial" panose="020B0604020202020204" pitchFamily="34" charset="0"/>
              </a:rPr>
              <a:t> Century BCE)</a:t>
            </a:r>
          </a:p>
          <a:p>
            <a:endParaRPr lang="en-US" sz="7000" dirty="0">
              <a:solidFill>
                <a:schemeClr val="bg1"/>
              </a:solidFill>
              <a:latin typeface="Arial" panose="020B0604020202020204" pitchFamily="34" charset="0"/>
              <a:cs typeface="Arial" panose="020B0604020202020204" pitchFamily="34" charset="0"/>
            </a:endParaRPr>
          </a:p>
          <a:p>
            <a:r>
              <a:rPr lang="en-US" sz="7000" dirty="0">
                <a:solidFill>
                  <a:schemeClr val="bg1"/>
                </a:solidFill>
                <a:latin typeface="Arial" panose="020B0604020202020204" pitchFamily="34" charset="0"/>
                <a:cs typeface="Arial" panose="020B0604020202020204" pitchFamily="34" charset="0"/>
              </a:rPr>
              <a:t>Stoics (Circa 5</a:t>
            </a:r>
            <a:r>
              <a:rPr lang="en-US" sz="7000" baseline="30000" dirty="0">
                <a:solidFill>
                  <a:schemeClr val="bg1"/>
                </a:solidFill>
                <a:latin typeface="Arial" panose="020B0604020202020204" pitchFamily="34" charset="0"/>
                <a:cs typeface="Arial" panose="020B0604020202020204" pitchFamily="34" charset="0"/>
              </a:rPr>
              <a:t>th</a:t>
            </a:r>
            <a:r>
              <a:rPr lang="en-US" sz="7000" dirty="0">
                <a:solidFill>
                  <a:schemeClr val="bg1"/>
                </a:solidFill>
                <a:latin typeface="Arial" panose="020B0604020202020204" pitchFamily="34" charset="0"/>
                <a:cs typeface="Arial" panose="020B0604020202020204" pitchFamily="34" charset="0"/>
              </a:rPr>
              <a:t> – 3</a:t>
            </a:r>
            <a:r>
              <a:rPr lang="en-US" sz="7000" baseline="30000" dirty="0">
                <a:solidFill>
                  <a:schemeClr val="bg1"/>
                </a:solidFill>
                <a:latin typeface="Arial" panose="020B0604020202020204" pitchFamily="34" charset="0"/>
                <a:cs typeface="Arial" panose="020B0604020202020204" pitchFamily="34" charset="0"/>
              </a:rPr>
              <a:t>rd</a:t>
            </a:r>
            <a:r>
              <a:rPr lang="en-US" sz="7000" dirty="0">
                <a:solidFill>
                  <a:schemeClr val="bg1"/>
                </a:solidFill>
                <a:latin typeface="Arial" panose="020B0604020202020204" pitchFamily="34" charset="0"/>
                <a:cs typeface="Arial" panose="020B0604020202020204" pitchFamily="34" charset="0"/>
              </a:rPr>
              <a:t> BCE)</a:t>
            </a:r>
          </a:p>
          <a:p>
            <a:endParaRPr lang="en-US" sz="7000" i="1" dirty="0">
              <a:solidFill>
                <a:schemeClr val="bg1"/>
              </a:solidFill>
              <a:latin typeface="Arial" panose="020B0604020202020204" pitchFamily="34" charset="0"/>
              <a:cs typeface="Arial" panose="020B0604020202020204" pitchFamily="34" charset="0"/>
            </a:endParaRPr>
          </a:p>
          <a:p>
            <a:r>
              <a:rPr lang="en-US" sz="7000" dirty="0">
                <a:solidFill>
                  <a:schemeClr val="bg1"/>
                </a:solidFill>
                <a:latin typeface="Arial" panose="020B0604020202020204" pitchFamily="34" charset="0"/>
                <a:cs typeface="Arial" panose="020B0604020202020204" pitchFamily="34" charset="0"/>
              </a:rPr>
              <a:t>Thomas Aquinas (1225–1274)</a:t>
            </a:r>
          </a:p>
          <a:p>
            <a:endParaRPr lang="en-US" sz="7000" dirty="0">
              <a:solidFill>
                <a:schemeClr val="bg1"/>
              </a:solidFill>
              <a:latin typeface="Arial" panose="020B0604020202020204" pitchFamily="34" charset="0"/>
              <a:cs typeface="Arial" panose="020B0604020202020204" pitchFamily="34" charset="0"/>
            </a:endParaRPr>
          </a:p>
          <a:p>
            <a:r>
              <a:rPr lang="en-GB" sz="7000" dirty="0">
                <a:solidFill>
                  <a:schemeClr val="bg1"/>
                </a:solidFill>
                <a:latin typeface="Arial" panose="020B0604020202020204" pitchFamily="34" charset="0"/>
                <a:ea typeface="Times New Roman" panose="02020603050405020304" pitchFamily="18" charset="0"/>
                <a:cs typeface="Arial" panose="020B0604020202020204" pitchFamily="34" charset="0"/>
              </a:rPr>
              <a:t>G.E.M </a:t>
            </a:r>
            <a:r>
              <a:rPr lang="en-GB" sz="7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Anscombe, P. Foot, A. </a:t>
            </a:r>
            <a:r>
              <a:rPr lang="en-GB" sz="70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MacIntyre</a:t>
            </a:r>
            <a:r>
              <a:rPr lang="en-GB" sz="7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 McDowell, and </a:t>
            </a:r>
          </a:p>
          <a:p>
            <a:pPr marL="0" indent="0">
              <a:buNone/>
            </a:pPr>
            <a:r>
              <a:rPr lang="en-GB" sz="7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 </a:t>
            </a:r>
            <a:r>
              <a:rPr lang="en-GB" sz="70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Slote</a:t>
            </a:r>
            <a:r>
              <a:rPr lang="en-GB" sz="7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a:t>
            </a:r>
            <a:r>
              <a:rPr lang="en-GB" sz="70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th</a:t>
            </a:r>
            <a:r>
              <a:rPr lang="en-GB" sz="7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Century)</a:t>
            </a:r>
            <a:endParaRPr lang="en-US" sz="7000" dirty="0">
              <a:solidFill>
                <a:schemeClr val="bg1"/>
              </a:solidFill>
              <a:latin typeface="Arial" panose="020B0604020202020204" pitchFamily="34" charset="0"/>
              <a:cs typeface="Arial" panose="020B0604020202020204" pitchFamily="34" charset="0"/>
            </a:endParaRPr>
          </a:p>
          <a:p>
            <a:pPr lvl="1"/>
            <a:endParaRPr lang="en-US" i="1" dirty="0">
              <a:solidFill>
                <a:schemeClr val="bg1"/>
              </a:solidFill>
            </a:endParaRPr>
          </a:p>
        </p:txBody>
      </p:sp>
      <p:sp>
        <p:nvSpPr>
          <p:cNvPr id="5" name="Footer Placeholder 4">
            <a:extLst>
              <a:ext uri="{FF2B5EF4-FFF2-40B4-BE49-F238E27FC236}">
                <a16:creationId xmlns:a16="http://schemas.microsoft.com/office/drawing/2014/main" id="{4C661162-B660-CDCF-B660-4C04E8DD10F3}"/>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FCFBDE71-2323-08FE-3A39-0DC7142A57EF}"/>
              </a:ext>
            </a:extLst>
          </p:cNvPr>
          <p:cNvSpPr>
            <a:spLocks noGrp="1"/>
          </p:cNvSpPr>
          <p:nvPr>
            <p:ph type="sldNum" sz="quarter" idx="12"/>
          </p:nvPr>
        </p:nvSpPr>
        <p:spPr/>
        <p:txBody>
          <a:bodyPr/>
          <a:lstStyle/>
          <a:p>
            <a:fld id="{878EE1C7-6583-CA4A-A966-65B8C42A4551}" type="slidenum">
              <a:rPr lang="en-US" smtClean="0"/>
              <a:t>4</a:t>
            </a:fld>
            <a:endParaRPr lang="en-US"/>
          </a:p>
        </p:txBody>
      </p:sp>
    </p:spTree>
    <p:extLst>
      <p:ext uri="{BB962C8B-B14F-4D97-AF65-F5344CB8AC3E}">
        <p14:creationId xmlns:p14="http://schemas.microsoft.com/office/powerpoint/2010/main" val="4148991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Major Concepts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normAutofit/>
          </a:bodyPr>
          <a:lstStyle/>
          <a:p>
            <a:r>
              <a:rPr lang="en-US" dirty="0">
                <a:solidFill>
                  <a:schemeClr val="bg1"/>
                </a:solidFill>
                <a:latin typeface="Arial" panose="020B0604020202020204" pitchFamily="34" charset="0"/>
                <a:cs typeface="Arial" panose="020B0604020202020204" pitchFamily="34" charset="0"/>
              </a:rPr>
              <a:t>Function</a:t>
            </a:r>
          </a:p>
          <a:p>
            <a:endParaRPr lang="en-US" dirty="0">
              <a:solidFill>
                <a:schemeClr val="bg1"/>
              </a:solidFill>
              <a:latin typeface="Arial" panose="020B0604020202020204" pitchFamily="34" charset="0"/>
              <a:cs typeface="Arial" panose="020B0604020202020204" pitchFamily="34" charset="0"/>
            </a:endParaRPr>
          </a:p>
          <a:p>
            <a:r>
              <a:rPr lang="en-US" i="1" dirty="0">
                <a:solidFill>
                  <a:schemeClr val="bg1"/>
                </a:solidFill>
                <a:latin typeface="Arial" panose="020B0604020202020204" pitchFamily="34" charset="0"/>
                <a:cs typeface="Arial" panose="020B0604020202020204" pitchFamily="34" charset="0"/>
              </a:rPr>
              <a:t>Eudaimonia</a:t>
            </a:r>
            <a:r>
              <a:rPr lang="en-US" dirty="0">
                <a:solidFill>
                  <a:schemeClr val="bg1"/>
                </a:solidFill>
                <a:latin typeface="Arial" panose="020B0604020202020204" pitchFamily="34" charset="0"/>
                <a:cs typeface="Arial" panose="020B0604020202020204" pitchFamily="34" charset="0"/>
              </a:rPr>
              <a:t> </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Moral and intellectual virtues</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Acquiring virtues</a:t>
            </a: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5</a:t>
            </a:fld>
            <a:endParaRPr lang="en-US"/>
          </a:p>
        </p:txBody>
      </p:sp>
    </p:spTree>
    <p:extLst>
      <p:ext uri="{BB962C8B-B14F-4D97-AF65-F5344CB8AC3E}">
        <p14:creationId xmlns:p14="http://schemas.microsoft.com/office/powerpoint/2010/main" val="261400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Major Concepts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normAutofit/>
          </a:bodyPr>
          <a:lstStyle/>
          <a:p>
            <a:r>
              <a:rPr lang="en-US" dirty="0">
                <a:solidFill>
                  <a:schemeClr val="bg1"/>
                </a:solidFill>
                <a:latin typeface="Arial" panose="020B0604020202020204" pitchFamily="34" charset="0"/>
                <a:cs typeface="Arial" panose="020B0604020202020204" pitchFamily="34" charset="0"/>
              </a:rPr>
              <a:t>Personality and character</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Virtues and vices </a:t>
            </a: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6</a:t>
            </a:fld>
            <a:endParaRPr lang="en-US"/>
          </a:p>
        </p:txBody>
      </p:sp>
    </p:spTree>
    <p:extLst>
      <p:ext uri="{BB962C8B-B14F-4D97-AF65-F5344CB8AC3E}">
        <p14:creationId xmlns:p14="http://schemas.microsoft.com/office/powerpoint/2010/main" val="3007918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Critiques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Action-</a:t>
            </a:r>
            <a:r>
              <a:rPr lang="en-US" dirty="0" err="1">
                <a:solidFill>
                  <a:schemeClr val="bg1"/>
                </a:solidFill>
                <a:latin typeface="Arial" panose="020B0604020202020204" pitchFamily="34" charset="0"/>
                <a:cs typeface="Arial" panose="020B0604020202020204" pitchFamily="34" charset="0"/>
              </a:rPr>
              <a:t>guidingness</a:t>
            </a: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Egoism</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Situationism </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Moral luck</a:t>
            </a: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7</a:t>
            </a:fld>
            <a:endParaRPr lang="en-US"/>
          </a:p>
        </p:txBody>
      </p:sp>
    </p:spTree>
    <p:extLst>
      <p:ext uri="{BB962C8B-B14F-4D97-AF65-F5344CB8AC3E}">
        <p14:creationId xmlns:p14="http://schemas.microsoft.com/office/powerpoint/2010/main" val="1506718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9B16A-4957-5418-DC2E-FCEB6F81BD12}"/>
              </a:ext>
            </a:extLst>
          </p:cNvPr>
          <p:cNvSpPr>
            <a:spLocks noGrp="1"/>
          </p:cNvSpPr>
          <p:nvPr>
            <p:ph type="title"/>
          </p:nvPr>
        </p:nvSpPr>
        <p:spPr>
          <a:xfrm>
            <a:off x="838200" y="365126"/>
            <a:ext cx="10515600" cy="881784"/>
          </a:xfrm>
        </p:spPr>
        <p:txBody>
          <a:bodyPr>
            <a:normAutofit/>
          </a:bodyPr>
          <a:lstStyle/>
          <a:p>
            <a:r>
              <a:rPr lang="en-US" dirty="0">
                <a:solidFill>
                  <a:schemeClr val="bg1"/>
                </a:solidFill>
                <a:latin typeface="Arial" panose="020B0604020202020204" pitchFamily="34" charset="0"/>
                <a:cs typeface="Arial" panose="020B0604020202020204" pitchFamily="34" charset="0"/>
              </a:rPr>
              <a:t>Key Quote</a:t>
            </a:r>
          </a:p>
        </p:txBody>
      </p:sp>
      <p:sp>
        <p:nvSpPr>
          <p:cNvPr id="3" name="Content Placeholder 2">
            <a:extLst>
              <a:ext uri="{FF2B5EF4-FFF2-40B4-BE49-F238E27FC236}">
                <a16:creationId xmlns:a16="http://schemas.microsoft.com/office/drawing/2014/main" id="{B30CE0A7-FD14-DAFD-5254-4E7287A9088F}"/>
              </a:ext>
            </a:extLst>
          </p:cNvPr>
          <p:cNvSpPr>
            <a:spLocks noGrp="1"/>
          </p:cNvSpPr>
          <p:nvPr>
            <p:ph idx="1"/>
          </p:nvPr>
        </p:nvSpPr>
        <p:spPr>
          <a:xfrm>
            <a:off x="838200" y="1253331"/>
            <a:ext cx="10515600" cy="4351338"/>
          </a:xfrm>
        </p:spPr>
        <p:txBody>
          <a:bodyPr>
            <a:normAutofit/>
          </a:bodyPr>
          <a:lstStyle/>
          <a:p>
            <a:pPr marL="0" marR="0" indent="0">
              <a:lnSpc>
                <a:spcPct val="100000"/>
              </a:lnSpc>
              <a:spcBef>
                <a:spcPts val="0"/>
              </a:spcBef>
              <a:spcAft>
                <a:spcPts val="0"/>
              </a:spcAft>
              <a:buNone/>
            </a:pPr>
            <a:r>
              <a:rPr lang="en-GB" dirty="0">
                <a:solidFill>
                  <a:schemeClr val="bg1"/>
                </a:solidFill>
                <a:latin typeface="Arial" panose="020B0604020202020204" pitchFamily="34" charset="0"/>
                <a:ea typeface="Times New Roman" panose="02020603050405020304" pitchFamily="18" charset="0"/>
                <a:cs typeface="Arial" panose="020B0604020202020204" pitchFamily="34" charset="0"/>
              </a:rPr>
              <a:t>‘V</a:t>
            </a:r>
            <a:r>
              <a:rPr lang="en-GB"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irtue ethics focuses on the leader’s character and how it impacts every area of the leadership process. It is pivotal to develop leaders of character who understand not just what leadership is but what it means actually </a:t>
            </a:r>
            <a:r>
              <a:rPr lang="en-GB"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to be</a:t>
            </a:r>
            <a:r>
              <a:rPr lang="en-GB" b="1"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GB"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 good leader.’</a:t>
            </a:r>
            <a:endParaRPr lang="en-US"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Footer Placeholder 3">
            <a:extLst>
              <a:ext uri="{FF2B5EF4-FFF2-40B4-BE49-F238E27FC236}">
                <a16:creationId xmlns:a16="http://schemas.microsoft.com/office/drawing/2014/main" id="{2143F9DC-E57E-7795-63FF-9DDEDBBB5322}"/>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3E8E701F-AA73-5A3A-9DB2-9ABD34AAA21B}"/>
              </a:ext>
            </a:extLst>
          </p:cNvPr>
          <p:cNvSpPr>
            <a:spLocks noGrp="1"/>
          </p:cNvSpPr>
          <p:nvPr>
            <p:ph type="sldNum" sz="quarter" idx="12"/>
          </p:nvPr>
        </p:nvSpPr>
        <p:spPr/>
        <p:txBody>
          <a:bodyPr/>
          <a:lstStyle/>
          <a:p>
            <a:fld id="{878EE1C7-6583-CA4A-A966-65B8C42A4551}" type="slidenum">
              <a:rPr lang="en-US" smtClean="0"/>
              <a:t>8</a:t>
            </a:fld>
            <a:endParaRPr lang="en-US"/>
          </a:p>
        </p:txBody>
      </p:sp>
    </p:spTree>
    <p:extLst>
      <p:ext uri="{BB962C8B-B14F-4D97-AF65-F5344CB8AC3E}">
        <p14:creationId xmlns:p14="http://schemas.microsoft.com/office/powerpoint/2010/main" val="4122408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386A7D1-B8A3-7212-AB75-2D2E13E43B6A}"/>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891E47F4-E744-36BF-5872-77AE0BEA7D02}"/>
              </a:ext>
            </a:extLst>
          </p:cNvPr>
          <p:cNvSpPr>
            <a:spLocks noGrp="1"/>
          </p:cNvSpPr>
          <p:nvPr>
            <p:ph type="sldNum" sz="quarter" idx="12"/>
          </p:nvPr>
        </p:nvSpPr>
        <p:spPr/>
        <p:txBody>
          <a:bodyPr/>
          <a:lstStyle/>
          <a:p>
            <a:fld id="{878EE1C7-6583-CA4A-A966-65B8C42A4551}" type="slidenum">
              <a:rPr lang="en-US" smtClean="0"/>
              <a:t>9</a:t>
            </a:fld>
            <a:endParaRPr lang="en-US"/>
          </a:p>
        </p:txBody>
      </p:sp>
      <p:pic>
        <p:nvPicPr>
          <p:cNvPr id="5" name="Picture 4">
            <a:extLst>
              <a:ext uri="{FF2B5EF4-FFF2-40B4-BE49-F238E27FC236}">
                <a16:creationId xmlns:a16="http://schemas.microsoft.com/office/drawing/2014/main" id="{F0C038BE-DF26-5DF4-A87A-CD20E4BBCD79}"/>
              </a:ext>
            </a:extLst>
          </p:cNvPr>
          <p:cNvPicPr>
            <a:picLocks noChangeAspect="1"/>
          </p:cNvPicPr>
          <p:nvPr/>
        </p:nvPicPr>
        <p:blipFill>
          <a:blip r:embed="rId2"/>
          <a:stretch>
            <a:fillRect/>
          </a:stretch>
        </p:blipFill>
        <p:spPr>
          <a:xfrm>
            <a:off x="1745673" y="-921327"/>
            <a:ext cx="8355280" cy="8355280"/>
          </a:xfrm>
          <a:prstGeom prst="rect">
            <a:avLst/>
          </a:prstGeom>
        </p:spPr>
      </p:pic>
    </p:spTree>
    <p:extLst>
      <p:ext uri="{BB962C8B-B14F-4D97-AF65-F5344CB8AC3E}">
        <p14:creationId xmlns:p14="http://schemas.microsoft.com/office/powerpoint/2010/main" val="3082577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TotalTime>
  <Words>757</Words>
  <Application>Microsoft Macintosh PowerPoint</Application>
  <PresentationFormat>Widescreen</PresentationFormat>
  <Paragraphs>96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Framing Question</vt:lpstr>
      <vt:lpstr>PowerPoint Presentation</vt:lpstr>
      <vt:lpstr>History</vt:lpstr>
      <vt:lpstr>Major Concepts</vt:lpstr>
      <vt:lpstr>Major Concepts</vt:lpstr>
      <vt:lpstr>Critiques</vt:lpstr>
      <vt:lpstr>Key Quote</vt:lpstr>
      <vt:lpstr>PowerPoint Presentation</vt:lpstr>
      <vt:lpstr>Case Study: COVID-19 and the United States Air Force cheating scandal </vt:lpstr>
      <vt:lpstr>PowerPoint Presentation</vt:lpstr>
      <vt:lpstr>Discussion Questions</vt:lpstr>
      <vt:lpstr>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McManus</dc:creator>
  <cp:lastModifiedBy>Robert McManus</cp:lastModifiedBy>
  <cp:revision>12</cp:revision>
  <dcterms:created xsi:type="dcterms:W3CDTF">2022-12-26T20:40:06Z</dcterms:created>
  <dcterms:modified xsi:type="dcterms:W3CDTF">2023-06-25T12:57:51Z</dcterms:modified>
</cp:coreProperties>
</file>